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90" r:id="rId4"/>
    <p:sldId id="272" r:id="rId5"/>
    <p:sldId id="299" r:id="rId6"/>
    <p:sldId id="300" r:id="rId7"/>
    <p:sldId id="407" r:id="rId8"/>
    <p:sldId id="291" r:id="rId9"/>
    <p:sldId id="276" r:id="rId10"/>
    <p:sldId id="277" r:id="rId11"/>
    <p:sldId id="278" r:id="rId12"/>
    <p:sldId id="280" r:id="rId13"/>
    <p:sldId id="292" r:id="rId14"/>
    <p:sldId id="281" r:id="rId15"/>
    <p:sldId id="282" r:id="rId16"/>
    <p:sldId id="283" r:id="rId17"/>
    <p:sldId id="284" r:id="rId18"/>
    <p:sldId id="285" r:id="rId19"/>
    <p:sldId id="286" r:id="rId20"/>
    <p:sldId id="287" r:id="rId21"/>
    <p:sldId id="288" r:id="rId22"/>
    <p:sldId id="301" r:id="rId23"/>
    <p:sldId id="295" r:id="rId24"/>
    <p:sldId id="294" r:id="rId25"/>
    <p:sldId id="302" r:id="rId26"/>
    <p:sldId id="298" r:id="rId27"/>
    <p:sldId id="297" r:id="rId28"/>
    <p:sldId id="303" r:id="rId29"/>
    <p:sldId id="322" r:id="rId30"/>
    <p:sldId id="323" r:id="rId31"/>
    <p:sldId id="324" r:id="rId32"/>
    <p:sldId id="325" r:id="rId33"/>
    <p:sldId id="326" r:id="rId34"/>
    <p:sldId id="327" r:id="rId35"/>
    <p:sldId id="328" r:id="rId36"/>
    <p:sldId id="329" r:id="rId37"/>
    <p:sldId id="330" r:id="rId38"/>
    <p:sldId id="331" r:id="rId39"/>
    <p:sldId id="332" r:id="rId40"/>
    <p:sldId id="304" r:id="rId41"/>
    <p:sldId id="333" r:id="rId42"/>
    <p:sldId id="334" r:id="rId43"/>
    <p:sldId id="335" r:id="rId44"/>
    <p:sldId id="336" r:id="rId45"/>
    <p:sldId id="337" r:id="rId46"/>
    <p:sldId id="338" r:id="rId47"/>
    <p:sldId id="339" r:id="rId48"/>
    <p:sldId id="340" r:id="rId49"/>
    <p:sldId id="341" r:id="rId50"/>
    <p:sldId id="342" r:id="rId51"/>
    <p:sldId id="305" r:id="rId52"/>
    <p:sldId id="343" r:id="rId53"/>
    <p:sldId id="344" r:id="rId54"/>
    <p:sldId id="345" r:id="rId55"/>
    <p:sldId id="346" r:id="rId56"/>
    <p:sldId id="306" r:id="rId57"/>
    <p:sldId id="347" r:id="rId58"/>
    <p:sldId id="348" r:id="rId59"/>
    <p:sldId id="349" r:id="rId60"/>
    <p:sldId id="350" r:id="rId61"/>
    <p:sldId id="351" r:id="rId62"/>
    <p:sldId id="352" r:id="rId63"/>
    <p:sldId id="353" r:id="rId64"/>
    <p:sldId id="354" r:id="rId65"/>
    <p:sldId id="355" r:id="rId66"/>
    <p:sldId id="356" r:id="rId67"/>
    <p:sldId id="357" r:id="rId68"/>
    <p:sldId id="307" r:id="rId69"/>
    <p:sldId id="358" r:id="rId70"/>
    <p:sldId id="359" r:id="rId71"/>
    <p:sldId id="360" r:id="rId72"/>
    <p:sldId id="361" r:id="rId73"/>
    <p:sldId id="362" r:id="rId74"/>
    <p:sldId id="363" r:id="rId75"/>
    <p:sldId id="364" r:id="rId76"/>
    <p:sldId id="365" r:id="rId77"/>
    <p:sldId id="366" r:id="rId78"/>
    <p:sldId id="367" r:id="rId79"/>
    <p:sldId id="308" r:id="rId80"/>
    <p:sldId id="369" r:id="rId81"/>
    <p:sldId id="368" r:id="rId82"/>
    <p:sldId id="309" r:id="rId83"/>
    <p:sldId id="370" r:id="rId84"/>
    <p:sldId id="372" r:id="rId85"/>
    <p:sldId id="373" r:id="rId86"/>
    <p:sldId id="374" r:id="rId87"/>
    <p:sldId id="310" r:id="rId88"/>
    <p:sldId id="371" r:id="rId89"/>
    <p:sldId id="375" r:id="rId90"/>
    <p:sldId id="376" r:id="rId91"/>
    <p:sldId id="377" r:id="rId92"/>
    <p:sldId id="311" r:id="rId93"/>
    <p:sldId id="378" r:id="rId94"/>
    <p:sldId id="379" r:id="rId95"/>
    <p:sldId id="380" r:id="rId96"/>
    <p:sldId id="381" r:id="rId97"/>
    <p:sldId id="382" r:id="rId98"/>
    <p:sldId id="383" r:id="rId99"/>
    <p:sldId id="384" r:id="rId100"/>
    <p:sldId id="385" r:id="rId101"/>
    <p:sldId id="387" r:id="rId102"/>
    <p:sldId id="388" r:id="rId103"/>
    <p:sldId id="312" r:id="rId104"/>
    <p:sldId id="386" r:id="rId105"/>
    <p:sldId id="389" r:id="rId106"/>
    <p:sldId id="390" r:id="rId107"/>
    <p:sldId id="313" r:id="rId108"/>
    <p:sldId id="391" r:id="rId109"/>
    <p:sldId id="392" r:id="rId110"/>
    <p:sldId id="393" r:id="rId111"/>
    <p:sldId id="314" r:id="rId112"/>
    <p:sldId id="406" r:id="rId113"/>
    <p:sldId id="410" r:id="rId114"/>
    <p:sldId id="412" r:id="rId115"/>
    <p:sldId id="411" r:id="rId116"/>
    <p:sldId id="413" r:id="rId117"/>
    <p:sldId id="414" r:id="rId118"/>
    <p:sldId id="415" r:id="rId119"/>
    <p:sldId id="416" r:id="rId120"/>
    <p:sldId id="417" r:id="rId121"/>
    <p:sldId id="418" r:id="rId122"/>
    <p:sldId id="419" r:id="rId123"/>
    <p:sldId id="408" r:id="rId124"/>
    <p:sldId id="409" r:id="rId125"/>
    <p:sldId id="401" r:id="rId126"/>
    <p:sldId id="394" r:id="rId127"/>
    <p:sldId id="395" r:id="rId128"/>
    <p:sldId id="315" r:id="rId129"/>
    <p:sldId id="398" r:id="rId130"/>
    <p:sldId id="399" r:id="rId131"/>
    <p:sldId id="316" r:id="rId132"/>
    <p:sldId id="405" r:id="rId133"/>
    <p:sldId id="400" r:id="rId134"/>
    <p:sldId id="402" r:id="rId135"/>
    <p:sldId id="403" r:id="rId136"/>
    <p:sldId id="404" r:id="rId137"/>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7" d="100"/>
          <a:sy n="87" d="100"/>
        </p:scale>
        <p:origin x="135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endParaRPr lang="en-US"/>
          </a:p>
        </p:txBody>
      </p:sp>
      <p:sp>
        <p:nvSpPr>
          <p:cNvPr id="4" name="Marcador de Posição da Data 3"/>
          <p:cNvSpPr>
            <a:spLocks noGrp="1"/>
          </p:cNvSpPr>
          <p:nvPr>
            <p:ph type="dt" sz="half" idx="10"/>
          </p:nvPr>
        </p:nvSpPr>
        <p:spPr/>
        <p:txBody>
          <a:bodyPr/>
          <a:lstStyle/>
          <a:p>
            <a:fld id="{D21FC76C-4516-45A4-887B-E79402FAEBD2}" type="datetimeFigureOut">
              <a:rPr lang="en-US" smtClean="0"/>
              <a:pPr/>
              <a:t>5/9/2017</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6970D879-100A-43A2-A5C3-A94017424552}"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D21FC76C-4516-45A4-887B-E79402FAEBD2}" type="datetimeFigureOut">
              <a:rPr lang="en-US" smtClean="0"/>
              <a:pPr/>
              <a:t>5/9/2017</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6970D879-100A-43A2-A5C3-A94017424552}"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D21FC76C-4516-45A4-887B-E79402FAEBD2}" type="datetimeFigureOut">
              <a:rPr lang="en-US" smtClean="0"/>
              <a:pPr/>
              <a:t>5/9/2017</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6970D879-100A-43A2-A5C3-A94017424552}"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D21FC76C-4516-45A4-887B-E79402FAEBD2}" type="datetimeFigureOut">
              <a:rPr lang="en-US" smtClean="0"/>
              <a:pPr/>
              <a:t>5/9/2017</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6970D879-100A-43A2-A5C3-A94017424552}"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D21FC76C-4516-45A4-887B-E79402FAEBD2}" type="datetimeFigureOut">
              <a:rPr lang="en-US" smtClean="0"/>
              <a:pPr/>
              <a:t>5/9/2017</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6970D879-100A-43A2-A5C3-A94017424552}"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a Data 4"/>
          <p:cNvSpPr>
            <a:spLocks noGrp="1"/>
          </p:cNvSpPr>
          <p:nvPr>
            <p:ph type="dt" sz="half" idx="10"/>
          </p:nvPr>
        </p:nvSpPr>
        <p:spPr/>
        <p:txBody>
          <a:bodyPr/>
          <a:lstStyle/>
          <a:p>
            <a:fld id="{D21FC76C-4516-45A4-887B-E79402FAEBD2}" type="datetimeFigureOut">
              <a:rPr lang="en-US" smtClean="0"/>
              <a:pPr/>
              <a:t>5/9/2017</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6970D879-100A-43A2-A5C3-A94017424552}"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endParaRPr lang="en-US"/>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Marcador de Posição da Data 6"/>
          <p:cNvSpPr>
            <a:spLocks noGrp="1"/>
          </p:cNvSpPr>
          <p:nvPr>
            <p:ph type="dt" sz="half" idx="10"/>
          </p:nvPr>
        </p:nvSpPr>
        <p:spPr/>
        <p:txBody>
          <a:bodyPr/>
          <a:lstStyle/>
          <a:p>
            <a:fld id="{D21FC76C-4516-45A4-887B-E79402FAEBD2}" type="datetimeFigureOut">
              <a:rPr lang="en-US" smtClean="0"/>
              <a:pPr/>
              <a:t>5/9/2017</a:t>
            </a:fld>
            <a:endParaRPr lang="en-US"/>
          </a:p>
        </p:txBody>
      </p:sp>
      <p:sp>
        <p:nvSpPr>
          <p:cNvPr id="8" name="Marcador de Posição do Rodapé 7"/>
          <p:cNvSpPr>
            <a:spLocks noGrp="1"/>
          </p:cNvSpPr>
          <p:nvPr>
            <p:ph type="ftr" sz="quarter" idx="11"/>
          </p:nvPr>
        </p:nvSpPr>
        <p:spPr/>
        <p:txBody>
          <a:bodyPr/>
          <a:lstStyle/>
          <a:p>
            <a:endParaRPr lang="en-US"/>
          </a:p>
        </p:txBody>
      </p:sp>
      <p:sp>
        <p:nvSpPr>
          <p:cNvPr id="9" name="Marcador de Posição do Número do Diapositivo 8"/>
          <p:cNvSpPr>
            <a:spLocks noGrp="1"/>
          </p:cNvSpPr>
          <p:nvPr>
            <p:ph type="sldNum" sz="quarter" idx="12"/>
          </p:nvPr>
        </p:nvSpPr>
        <p:spPr/>
        <p:txBody>
          <a:bodyPr/>
          <a:lstStyle/>
          <a:p>
            <a:fld id="{6970D879-100A-43A2-A5C3-A94017424552}"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a Data 2"/>
          <p:cNvSpPr>
            <a:spLocks noGrp="1"/>
          </p:cNvSpPr>
          <p:nvPr>
            <p:ph type="dt" sz="half" idx="10"/>
          </p:nvPr>
        </p:nvSpPr>
        <p:spPr/>
        <p:txBody>
          <a:bodyPr/>
          <a:lstStyle/>
          <a:p>
            <a:fld id="{D21FC76C-4516-45A4-887B-E79402FAEBD2}" type="datetimeFigureOut">
              <a:rPr lang="en-US" smtClean="0"/>
              <a:pPr/>
              <a:t>5/9/2017</a:t>
            </a:fld>
            <a:endParaRPr lang="en-US"/>
          </a:p>
        </p:txBody>
      </p:sp>
      <p:sp>
        <p:nvSpPr>
          <p:cNvPr id="4" name="Marcador de Posição do Rodapé 3"/>
          <p:cNvSpPr>
            <a:spLocks noGrp="1"/>
          </p:cNvSpPr>
          <p:nvPr>
            <p:ph type="ftr" sz="quarter" idx="11"/>
          </p:nvPr>
        </p:nvSpPr>
        <p:spPr/>
        <p:txBody>
          <a:bodyPr/>
          <a:lstStyle/>
          <a:p>
            <a:endParaRPr lang="en-US"/>
          </a:p>
        </p:txBody>
      </p:sp>
      <p:sp>
        <p:nvSpPr>
          <p:cNvPr id="5" name="Marcador de Posição do Número do Diapositivo 4"/>
          <p:cNvSpPr>
            <a:spLocks noGrp="1"/>
          </p:cNvSpPr>
          <p:nvPr>
            <p:ph type="sldNum" sz="quarter" idx="12"/>
          </p:nvPr>
        </p:nvSpPr>
        <p:spPr/>
        <p:txBody>
          <a:bodyPr/>
          <a:lstStyle/>
          <a:p>
            <a:fld id="{6970D879-100A-43A2-A5C3-A94017424552}"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D21FC76C-4516-45A4-887B-E79402FAEBD2}" type="datetimeFigureOut">
              <a:rPr lang="en-US" smtClean="0"/>
              <a:pPr/>
              <a:t>5/9/2017</a:t>
            </a:fld>
            <a:endParaRPr lang="en-US"/>
          </a:p>
        </p:txBody>
      </p:sp>
      <p:sp>
        <p:nvSpPr>
          <p:cNvPr id="3" name="Marcador de Posição do Rodapé 2"/>
          <p:cNvSpPr>
            <a:spLocks noGrp="1"/>
          </p:cNvSpPr>
          <p:nvPr>
            <p:ph type="ftr" sz="quarter" idx="11"/>
          </p:nvPr>
        </p:nvSpPr>
        <p:spPr/>
        <p:txBody>
          <a:bodyPr/>
          <a:lstStyle/>
          <a:p>
            <a:endParaRPr lang="en-US"/>
          </a:p>
        </p:txBody>
      </p:sp>
      <p:sp>
        <p:nvSpPr>
          <p:cNvPr id="4" name="Marcador de Posição do Número do Diapositivo 3"/>
          <p:cNvSpPr>
            <a:spLocks noGrp="1"/>
          </p:cNvSpPr>
          <p:nvPr>
            <p:ph type="sldNum" sz="quarter" idx="12"/>
          </p:nvPr>
        </p:nvSpPr>
        <p:spPr/>
        <p:txBody>
          <a:bodyPr/>
          <a:lstStyle/>
          <a:p>
            <a:fld id="{6970D879-100A-43A2-A5C3-A94017424552}"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D21FC76C-4516-45A4-887B-E79402FAEBD2}" type="datetimeFigureOut">
              <a:rPr lang="en-US" smtClean="0"/>
              <a:pPr/>
              <a:t>5/9/2017</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6970D879-100A-43A2-A5C3-A94017424552}"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D21FC76C-4516-45A4-887B-E79402FAEBD2}" type="datetimeFigureOut">
              <a:rPr lang="en-US" smtClean="0"/>
              <a:pPr/>
              <a:t>5/9/2017</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6970D879-100A-43A2-A5C3-A94017424552}"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endParaRPr lang="en-US"/>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FC76C-4516-45A4-887B-E79402FAEBD2}" type="datetimeFigureOut">
              <a:rPr lang="en-US" smtClean="0"/>
              <a:pPr/>
              <a:t>5/9/2017</a:t>
            </a:fld>
            <a:endParaRPr lang="en-US"/>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0D879-100A-43A2-A5C3-A94017424552}"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p1_2.png"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404664"/>
            <a:ext cx="7772400" cy="4176463"/>
          </a:xfrm>
        </p:spPr>
        <p:txBody>
          <a:bodyPr>
            <a:noAutofit/>
          </a:bodyPr>
          <a:lstStyle/>
          <a:p>
            <a:r>
              <a:rPr lang="en-US" sz="6000" b="1" dirty="0"/>
              <a:t>PSI-theory</a:t>
            </a:r>
            <a:br>
              <a:rPr lang="en-US" sz="6000" b="1" dirty="0"/>
            </a:br>
            <a:r>
              <a:rPr lang="en-US" sz="6000" b="1" dirty="0"/>
              <a:t>working session</a:t>
            </a:r>
            <a:endParaRPr lang="en-US" sz="6000" dirty="0"/>
          </a:p>
        </p:txBody>
      </p:sp>
      <p:sp>
        <p:nvSpPr>
          <p:cNvPr id="3" name="Subtítulo 2"/>
          <p:cNvSpPr>
            <a:spLocks noGrp="1"/>
          </p:cNvSpPr>
          <p:nvPr>
            <p:ph type="subTitle" idx="1"/>
          </p:nvPr>
        </p:nvSpPr>
        <p:spPr>
          <a:xfrm>
            <a:off x="2483768" y="4509120"/>
            <a:ext cx="6400800" cy="2112640"/>
          </a:xfrm>
        </p:spPr>
        <p:txBody>
          <a:bodyPr>
            <a:normAutofit/>
          </a:bodyPr>
          <a:lstStyle/>
          <a:p>
            <a:pPr algn="r"/>
            <a:endParaRPr lang="en-US" sz="2800" dirty="0">
              <a:solidFill>
                <a:schemeClr val="tx1"/>
              </a:solidFill>
            </a:endParaRPr>
          </a:p>
          <a:p>
            <a:pPr algn="r"/>
            <a:r>
              <a:rPr lang="en-US" sz="2800" dirty="0">
                <a:solidFill>
                  <a:schemeClr val="tx1"/>
                </a:solidFill>
              </a:rPr>
              <a:t>Duarte Gouveia</a:t>
            </a:r>
          </a:p>
          <a:p>
            <a:pPr algn="r"/>
            <a:r>
              <a:rPr lang="en-US" sz="2800" dirty="0">
                <a:solidFill>
                  <a:schemeClr val="tx1"/>
                </a:solidFill>
              </a:rPr>
              <a:t>EEWC 2017 Antwerp</a:t>
            </a:r>
          </a:p>
          <a:p>
            <a:pPr algn="r"/>
            <a:r>
              <a:rPr lang="en-US" sz="2800" dirty="0">
                <a:solidFill>
                  <a:schemeClr val="tx1"/>
                </a:solidFill>
              </a:rPr>
              <a:t>May 9, 2017</a:t>
            </a:r>
          </a:p>
        </p:txBody>
      </p:sp>
      <p:pic>
        <p:nvPicPr>
          <p:cNvPr id="4" name="Imagem 3" descr="miti_OficialLogo_ colors_72.png"/>
          <p:cNvPicPr>
            <a:picLocks noChangeAspect="1"/>
          </p:cNvPicPr>
          <p:nvPr/>
        </p:nvPicPr>
        <p:blipFill>
          <a:blip r:embed="rId2" cstate="print"/>
          <a:stretch>
            <a:fillRect/>
          </a:stretch>
        </p:blipFill>
        <p:spPr>
          <a:xfrm>
            <a:off x="2771800" y="4941168"/>
            <a:ext cx="2094638" cy="1570979"/>
          </a:xfrm>
          <a:prstGeom prst="rect">
            <a:avLst/>
          </a:prstGeom>
        </p:spPr>
      </p:pic>
      <p:pic>
        <p:nvPicPr>
          <p:cNvPr id="7" name="Imagem 6" descr="uma_logo2.png"/>
          <p:cNvPicPr>
            <a:picLocks noChangeAspect="1"/>
          </p:cNvPicPr>
          <p:nvPr/>
        </p:nvPicPr>
        <p:blipFill>
          <a:blip r:embed="rId3" cstate="print"/>
          <a:stretch>
            <a:fillRect/>
          </a:stretch>
        </p:blipFill>
        <p:spPr>
          <a:xfrm>
            <a:off x="251520" y="5013176"/>
            <a:ext cx="2699792" cy="15484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73" y="127413"/>
            <a:ext cx="5968254" cy="6603174"/>
          </a:xfrm>
          <a:prstGeom prst="rect">
            <a:avLst/>
          </a:prstGeom>
        </p:spPr>
      </p:pic>
      <p:sp>
        <p:nvSpPr>
          <p:cNvPr id="7" name="CaixaDeTexto 6"/>
          <p:cNvSpPr txBox="1"/>
          <p:nvPr/>
        </p:nvSpPr>
        <p:spPr>
          <a:xfrm>
            <a:off x="76213" y="5544010"/>
            <a:ext cx="2664296" cy="1200329"/>
          </a:xfrm>
          <a:prstGeom prst="rect">
            <a:avLst/>
          </a:prstGeom>
          <a:noFill/>
        </p:spPr>
        <p:txBody>
          <a:bodyPr wrap="square" rtlCol="0">
            <a:spAutoFit/>
          </a:bodyPr>
          <a:lstStyle/>
          <a:p>
            <a:r>
              <a:rPr lang="en-US" dirty="0"/>
              <a:t>Acts (DEMO)</a:t>
            </a:r>
          </a:p>
          <a:p>
            <a:r>
              <a:rPr lang="en-US" dirty="0"/>
              <a:t>Transitions (Petri-Net)</a:t>
            </a:r>
          </a:p>
          <a:p>
            <a:r>
              <a:rPr lang="en-US" dirty="0"/>
              <a:t>Events (State Machine)</a:t>
            </a:r>
          </a:p>
          <a:p>
            <a:r>
              <a:rPr lang="en-US" dirty="0"/>
              <a:t>Edges (Graph Theory)</a:t>
            </a:r>
          </a:p>
        </p:txBody>
      </p:sp>
      <p:sp>
        <p:nvSpPr>
          <p:cNvPr id="10" name="CaixaDeTexto 9"/>
          <p:cNvSpPr txBox="1"/>
          <p:nvPr/>
        </p:nvSpPr>
        <p:spPr>
          <a:xfrm>
            <a:off x="0" y="-27384"/>
            <a:ext cx="4572000" cy="461665"/>
          </a:xfrm>
          <a:prstGeom prst="rect">
            <a:avLst/>
          </a:prstGeom>
          <a:noFill/>
        </p:spPr>
        <p:txBody>
          <a:bodyPr wrap="square" rtlCol="0">
            <a:spAutoFit/>
          </a:bodyPr>
          <a:lstStyle/>
          <a:p>
            <a:r>
              <a:rPr lang="en-US" sz="2400" b="1" dirty="0"/>
              <a:t>Seeing it as a Petri-Net</a:t>
            </a:r>
          </a:p>
        </p:txBody>
      </p:sp>
    </p:spTree>
    <p:extLst>
      <p:ext uri="{BB962C8B-B14F-4D97-AF65-F5344CB8AC3E}">
        <p14:creationId xmlns:p14="http://schemas.microsoft.com/office/powerpoint/2010/main" val="4219900788"/>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11 – Execute and Declare at anytime</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140968"/>
            <a:ext cx="114286" cy="11428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3573016"/>
            <a:ext cx="114286" cy="114286"/>
          </a:xfrm>
          <a:prstGeom prst="rect">
            <a:avLst/>
          </a:prstGeom>
        </p:spPr>
      </p:pic>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1810" y="4538850"/>
            <a:ext cx="114286" cy="114286"/>
          </a:xfrm>
          <a:prstGeom prst="rect">
            <a:avLst/>
          </a:prstGeom>
        </p:spPr>
      </p:pic>
    </p:spTree>
    <p:extLst>
      <p:ext uri="{BB962C8B-B14F-4D97-AF65-F5344CB8AC3E}">
        <p14:creationId xmlns:p14="http://schemas.microsoft.com/office/powerpoint/2010/main" val="3789541602"/>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tângulo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73" y="127413"/>
            <a:ext cx="5968254" cy="6603174"/>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4077072"/>
            <a:ext cx="114286" cy="114286"/>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816049"/>
            <a:ext cx="114286" cy="11428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404664"/>
            <a:ext cx="114286" cy="114286"/>
          </a:xfrm>
          <a:prstGeom prst="rect">
            <a:avLst/>
          </a:prstGeo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477" y="404664"/>
            <a:ext cx="114286" cy="114286"/>
          </a:xfrm>
          <a:prstGeom prst="rect">
            <a:avLst/>
          </a:prstGeom>
        </p:spPr>
      </p:pic>
      <p:sp>
        <p:nvSpPr>
          <p:cNvPr id="9" name="CaixaDeTexto 8"/>
          <p:cNvSpPr txBox="1"/>
          <p:nvPr/>
        </p:nvSpPr>
        <p:spPr>
          <a:xfrm>
            <a:off x="6228184" y="4149080"/>
            <a:ext cx="2843808" cy="923330"/>
          </a:xfrm>
          <a:prstGeom prst="rect">
            <a:avLst/>
          </a:prstGeom>
          <a:noFill/>
        </p:spPr>
        <p:txBody>
          <a:bodyPr wrap="square" rtlCol="0">
            <a:spAutoFit/>
          </a:bodyPr>
          <a:lstStyle/>
          <a:p>
            <a:r>
              <a:rPr lang="en-US" b="1" dirty="0">
                <a:solidFill>
                  <a:srgbClr val="C00000"/>
                </a:solidFill>
              </a:rPr>
              <a:t>Mismatch between</a:t>
            </a:r>
          </a:p>
          <a:p>
            <a:r>
              <a:rPr lang="en-US" b="1" dirty="0">
                <a:solidFill>
                  <a:srgbClr val="C00000"/>
                </a:solidFill>
              </a:rPr>
              <a:t>Initiator and executor views</a:t>
            </a:r>
          </a:p>
          <a:p>
            <a:r>
              <a:rPr lang="en-US" b="1" dirty="0">
                <a:solidFill>
                  <a:srgbClr val="C00000"/>
                </a:solidFill>
              </a:rPr>
              <a:t>(Addressed at Solution 11)</a:t>
            </a:r>
          </a:p>
        </p:txBody>
      </p:sp>
      <p:sp>
        <p:nvSpPr>
          <p:cNvPr id="13" name="CaixaDeTexto 12"/>
          <p:cNvSpPr txBox="1"/>
          <p:nvPr/>
        </p:nvSpPr>
        <p:spPr>
          <a:xfrm>
            <a:off x="0" y="-27384"/>
            <a:ext cx="4572000" cy="461665"/>
          </a:xfrm>
          <a:prstGeom prst="rect">
            <a:avLst/>
          </a:prstGeom>
          <a:noFill/>
        </p:spPr>
        <p:txBody>
          <a:bodyPr wrap="square" rtlCol="0">
            <a:spAutoFit/>
          </a:bodyPr>
          <a:lstStyle/>
          <a:p>
            <a:r>
              <a:rPr lang="en-US" sz="2400" b="1" dirty="0"/>
              <a:t>Seeing it as a Petri-Net</a:t>
            </a:r>
          </a:p>
        </p:txBody>
      </p:sp>
      <p:sp>
        <p:nvSpPr>
          <p:cNvPr id="2" name="Bolha de Pensamento: Nuvem 1"/>
          <p:cNvSpPr/>
          <p:nvPr/>
        </p:nvSpPr>
        <p:spPr>
          <a:xfrm>
            <a:off x="251520" y="533749"/>
            <a:ext cx="1872208" cy="136815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ixaDeTexto 9"/>
          <p:cNvSpPr txBox="1"/>
          <p:nvPr/>
        </p:nvSpPr>
        <p:spPr>
          <a:xfrm>
            <a:off x="467544" y="910461"/>
            <a:ext cx="1440160" cy="369332"/>
          </a:xfrm>
          <a:prstGeom prst="rect">
            <a:avLst/>
          </a:prstGeom>
          <a:noFill/>
        </p:spPr>
        <p:txBody>
          <a:bodyPr wrap="square" rtlCol="0">
            <a:spAutoFit/>
          </a:bodyPr>
          <a:lstStyle/>
          <a:p>
            <a:r>
              <a:rPr lang="en-US" dirty="0">
                <a:solidFill>
                  <a:schemeClr val="bg1"/>
                </a:solidFill>
              </a:rPr>
              <a:t>Remember…</a:t>
            </a:r>
          </a:p>
        </p:txBody>
      </p:sp>
    </p:spTree>
    <p:extLst>
      <p:ext uri="{BB962C8B-B14F-4D97-AF65-F5344CB8AC3E}">
        <p14:creationId xmlns:p14="http://schemas.microsoft.com/office/powerpoint/2010/main" val="3067839929"/>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11 – Execute and Declare at anytime</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140968"/>
            <a:ext cx="114286" cy="11428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3573016"/>
            <a:ext cx="114286" cy="114286"/>
          </a:xfrm>
          <a:prstGeom prst="rect">
            <a:avLst/>
          </a:prstGeom>
        </p:spPr>
      </p:pic>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1810" y="4538850"/>
            <a:ext cx="114286" cy="114286"/>
          </a:xfrm>
          <a:prstGeom prst="rect">
            <a:avLst/>
          </a:prstGeom>
        </p:spPr>
      </p:pic>
      <p:sp>
        <p:nvSpPr>
          <p:cNvPr id="9" name="CaixaDeTexto 8"/>
          <p:cNvSpPr txBox="1"/>
          <p:nvPr/>
        </p:nvSpPr>
        <p:spPr>
          <a:xfrm>
            <a:off x="179512" y="6237312"/>
            <a:ext cx="1872208" cy="369332"/>
          </a:xfrm>
          <a:prstGeom prst="rect">
            <a:avLst/>
          </a:prstGeom>
          <a:noFill/>
        </p:spPr>
        <p:txBody>
          <a:bodyPr wrap="square" rtlCol="0">
            <a:spAutoFit/>
          </a:bodyPr>
          <a:lstStyle/>
          <a:p>
            <a:r>
              <a:rPr lang="en-US" b="1" dirty="0">
                <a:solidFill>
                  <a:srgbClr val="C00000"/>
                </a:solidFill>
              </a:rPr>
              <a:t>Pending issues: 1</a:t>
            </a:r>
          </a:p>
        </p:txBody>
      </p:sp>
    </p:spTree>
    <p:extLst>
      <p:ext uri="{BB962C8B-B14F-4D97-AF65-F5344CB8AC3E}">
        <p14:creationId xmlns:p14="http://schemas.microsoft.com/office/powerpoint/2010/main" val="1618073676"/>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69475"/>
            <a:ext cx="7251523" cy="5394853"/>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2/2</a:t>
            </a:r>
          </a:p>
        </p:txBody>
      </p:sp>
      <p:grpSp>
        <p:nvGrpSpPr>
          <p:cNvPr id="7" name="Grupo 6"/>
          <p:cNvGrpSpPr/>
          <p:nvPr/>
        </p:nvGrpSpPr>
        <p:grpSpPr>
          <a:xfrm>
            <a:off x="35496" y="1700808"/>
            <a:ext cx="1008112" cy="504056"/>
            <a:chOff x="35496" y="485964"/>
            <a:chExt cx="1008112" cy="504056"/>
          </a:xfrm>
        </p:grpSpPr>
        <p:sp>
          <p:nvSpPr>
            <p:cNvPr id="10" name="Seta: Para a Direita 9"/>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ixaDeTexto 11"/>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2092367185"/>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4932040" cy="369332"/>
          </a:xfrm>
          <a:prstGeom prst="rect">
            <a:avLst/>
          </a:prstGeom>
          <a:noFill/>
        </p:spPr>
        <p:txBody>
          <a:bodyPr wrap="square" rtlCol="0">
            <a:spAutoFit/>
          </a:bodyPr>
          <a:lstStyle/>
          <a:p>
            <a:r>
              <a:rPr lang="en-US" b="1" dirty="0"/>
              <a:t>Requirement 4 – Accept without Execute/Declare</a:t>
            </a:r>
          </a:p>
        </p:txBody>
      </p:sp>
      <p:sp>
        <p:nvSpPr>
          <p:cNvPr id="15" name="CaixaDeTexto 14"/>
          <p:cNvSpPr txBox="1"/>
          <p:nvPr/>
        </p:nvSpPr>
        <p:spPr>
          <a:xfrm>
            <a:off x="215516" y="855826"/>
            <a:ext cx="8712968" cy="2862322"/>
          </a:xfrm>
          <a:prstGeom prst="rect">
            <a:avLst/>
          </a:prstGeom>
          <a:noFill/>
        </p:spPr>
        <p:txBody>
          <a:bodyPr wrap="square" rtlCol="0">
            <a:spAutoFit/>
          </a:bodyPr>
          <a:lstStyle/>
          <a:p>
            <a:pPr algn="ctr"/>
            <a:r>
              <a:rPr lang="en-US" sz="3600" dirty="0">
                <a:solidFill>
                  <a:schemeClr val="tx2">
                    <a:lumMod val="50000"/>
                  </a:schemeClr>
                </a:solidFill>
              </a:rPr>
              <a:t>The initiator should be able to accept</a:t>
            </a:r>
            <a:br>
              <a:rPr lang="en-US" sz="3600" dirty="0">
                <a:solidFill>
                  <a:schemeClr val="tx2">
                    <a:lumMod val="50000"/>
                  </a:schemeClr>
                </a:solidFill>
              </a:rPr>
            </a:br>
            <a:r>
              <a:rPr lang="en-US" sz="3600" dirty="0">
                <a:solidFill>
                  <a:schemeClr val="tx2">
                    <a:lumMod val="50000"/>
                  </a:schemeClr>
                </a:solidFill>
              </a:rPr>
              <a:t>an “empty” result, </a:t>
            </a:r>
            <a:r>
              <a:rPr lang="en-US" sz="3600" dirty="0" err="1">
                <a:solidFill>
                  <a:schemeClr val="tx2">
                    <a:lumMod val="50000"/>
                  </a:schemeClr>
                </a:solidFill>
              </a:rPr>
              <a:t>i.e</a:t>
            </a:r>
            <a:r>
              <a:rPr lang="en-US" sz="3600" dirty="0">
                <a:solidFill>
                  <a:schemeClr val="tx2">
                    <a:lumMod val="50000"/>
                  </a:schemeClr>
                </a:solidFill>
              </a:rPr>
              <a:t>,</a:t>
            </a:r>
          </a:p>
          <a:p>
            <a:pPr algn="ctr"/>
            <a:r>
              <a:rPr lang="en-US" sz="3600" dirty="0">
                <a:solidFill>
                  <a:schemeClr val="tx2">
                    <a:lumMod val="50000"/>
                  </a:schemeClr>
                </a:solidFill>
              </a:rPr>
              <a:t>Accept without</a:t>
            </a:r>
            <a:br>
              <a:rPr lang="en-US" sz="3600" dirty="0">
                <a:solidFill>
                  <a:schemeClr val="tx2">
                    <a:lumMod val="50000"/>
                  </a:schemeClr>
                </a:solidFill>
              </a:rPr>
            </a:br>
            <a:r>
              <a:rPr lang="en-US" sz="3600" dirty="0">
                <a:solidFill>
                  <a:schemeClr val="tx2">
                    <a:lumMod val="50000"/>
                  </a:schemeClr>
                </a:solidFill>
              </a:rPr>
              <a:t>the executor Executing or Declaring</a:t>
            </a:r>
          </a:p>
          <a:p>
            <a:pPr algn="ctr"/>
            <a:r>
              <a:rPr lang="en-US" sz="3600" dirty="0">
                <a:solidFill>
                  <a:schemeClr val="tx2">
                    <a:lumMod val="50000"/>
                  </a:schemeClr>
                </a:solidFill>
              </a:rPr>
              <a:t>anything</a:t>
            </a:r>
          </a:p>
        </p:txBody>
      </p:sp>
      <p:sp>
        <p:nvSpPr>
          <p:cNvPr id="3" name="CaixaDeTexto 2"/>
          <p:cNvSpPr txBox="1"/>
          <p:nvPr/>
        </p:nvSpPr>
        <p:spPr>
          <a:xfrm>
            <a:off x="395536" y="4509120"/>
            <a:ext cx="8532948" cy="1261884"/>
          </a:xfrm>
          <a:prstGeom prst="rect">
            <a:avLst/>
          </a:prstGeom>
          <a:noFill/>
        </p:spPr>
        <p:txBody>
          <a:bodyPr wrap="square" rtlCol="0">
            <a:spAutoFit/>
          </a:bodyPr>
          <a:lstStyle/>
          <a:p>
            <a:r>
              <a:rPr lang="en-US" sz="2000" dirty="0">
                <a:solidFill>
                  <a:srgbClr val="0070C0"/>
                </a:solidFill>
              </a:rPr>
              <a:t>“The initiator may accept a result that differs considerably from the requested product. (…) To top that, the client [initiator] may even accept the declaration if no coffee [result] has been brought to him/her at all!”</a:t>
            </a:r>
          </a:p>
          <a:p>
            <a:r>
              <a:rPr lang="en-US" sz="1600" dirty="0">
                <a:solidFill>
                  <a:srgbClr val="0070C0"/>
                </a:solidFill>
              </a:rPr>
              <a:t>Page 16, Version 4.2</a:t>
            </a:r>
          </a:p>
        </p:txBody>
      </p:sp>
    </p:spTree>
    <p:extLst>
      <p:ext uri="{BB962C8B-B14F-4D97-AF65-F5344CB8AC3E}">
        <p14:creationId xmlns:p14="http://schemas.microsoft.com/office/powerpoint/2010/main" val="1681141215"/>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12 – Empty Acceptance</a:t>
            </a: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7"/>
          </a:xfrm>
          <a:prstGeom prst="rect">
            <a:avLst/>
          </a:prstGeom>
        </p:spPr>
      </p:pic>
    </p:spTree>
    <p:extLst>
      <p:ext uri="{BB962C8B-B14F-4D97-AF65-F5344CB8AC3E}">
        <p14:creationId xmlns:p14="http://schemas.microsoft.com/office/powerpoint/2010/main" val="1242882403"/>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12 – Empty Acceptance</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7"/>
          </a:xfrm>
          <a:prstGeom prst="rect">
            <a:avLst/>
          </a:prstGeom>
        </p:spPr>
      </p:pic>
    </p:spTree>
    <p:extLst>
      <p:ext uri="{BB962C8B-B14F-4D97-AF65-F5344CB8AC3E}">
        <p14:creationId xmlns:p14="http://schemas.microsoft.com/office/powerpoint/2010/main" val="1982012590"/>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69475"/>
            <a:ext cx="7251523" cy="5394853"/>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2/2</a:t>
            </a:r>
          </a:p>
        </p:txBody>
      </p:sp>
      <p:grpSp>
        <p:nvGrpSpPr>
          <p:cNvPr id="7" name="Grupo 6"/>
          <p:cNvGrpSpPr/>
          <p:nvPr/>
        </p:nvGrpSpPr>
        <p:grpSpPr>
          <a:xfrm>
            <a:off x="35496" y="2060848"/>
            <a:ext cx="1008112" cy="504056"/>
            <a:chOff x="35496" y="485964"/>
            <a:chExt cx="1008112" cy="504056"/>
          </a:xfrm>
        </p:grpSpPr>
        <p:sp>
          <p:nvSpPr>
            <p:cNvPr id="10" name="Seta: Para a Direita 9"/>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ixaDeTexto 11"/>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2936229386"/>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4932040" cy="369332"/>
          </a:xfrm>
          <a:prstGeom prst="rect">
            <a:avLst/>
          </a:prstGeom>
          <a:noFill/>
        </p:spPr>
        <p:txBody>
          <a:bodyPr wrap="square" rtlCol="0">
            <a:spAutoFit/>
          </a:bodyPr>
          <a:lstStyle/>
          <a:p>
            <a:r>
              <a:rPr lang="en-US" b="1" dirty="0"/>
              <a:t>Requirement 5 – Declare without Promise</a:t>
            </a:r>
          </a:p>
        </p:txBody>
      </p:sp>
      <p:sp>
        <p:nvSpPr>
          <p:cNvPr id="15" name="CaixaDeTexto 14"/>
          <p:cNvSpPr txBox="1"/>
          <p:nvPr/>
        </p:nvSpPr>
        <p:spPr>
          <a:xfrm>
            <a:off x="182906" y="1654396"/>
            <a:ext cx="8712968" cy="1200329"/>
          </a:xfrm>
          <a:prstGeom prst="rect">
            <a:avLst/>
          </a:prstGeom>
          <a:noFill/>
        </p:spPr>
        <p:txBody>
          <a:bodyPr wrap="square" rtlCol="0">
            <a:spAutoFit/>
          </a:bodyPr>
          <a:lstStyle/>
          <a:p>
            <a:pPr algn="ctr"/>
            <a:r>
              <a:rPr lang="en-US" sz="3600" dirty="0">
                <a:solidFill>
                  <a:schemeClr val="tx2">
                    <a:lumMod val="50000"/>
                  </a:schemeClr>
                </a:solidFill>
              </a:rPr>
              <a:t>The executor may perform a tacit Promise</a:t>
            </a:r>
          </a:p>
          <a:p>
            <a:pPr algn="ctr"/>
            <a:r>
              <a:rPr lang="en-US" sz="3600" dirty="0">
                <a:solidFill>
                  <a:schemeClr val="tx2">
                    <a:lumMod val="50000"/>
                  </a:schemeClr>
                </a:solidFill>
              </a:rPr>
              <a:t>by Declaring after the Request.</a:t>
            </a:r>
          </a:p>
        </p:txBody>
      </p:sp>
      <p:sp>
        <p:nvSpPr>
          <p:cNvPr id="3" name="CaixaDeTexto 2"/>
          <p:cNvSpPr txBox="1"/>
          <p:nvPr/>
        </p:nvSpPr>
        <p:spPr>
          <a:xfrm>
            <a:off x="395536" y="4509120"/>
            <a:ext cx="8532948" cy="1261884"/>
          </a:xfrm>
          <a:prstGeom prst="rect">
            <a:avLst/>
          </a:prstGeom>
          <a:noFill/>
        </p:spPr>
        <p:txBody>
          <a:bodyPr wrap="square" rtlCol="0">
            <a:spAutoFit/>
          </a:bodyPr>
          <a:lstStyle/>
          <a:p>
            <a:r>
              <a:rPr lang="en-US" sz="2000" dirty="0">
                <a:solidFill>
                  <a:srgbClr val="0070C0"/>
                </a:solidFill>
              </a:rPr>
              <a:t>“C-acts may also be performed tacitly, which means that there are no acts that could count as performing them. Still they are performed, but the evidence is implicit, either from the presence or from the absence of other acts.”</a:t>
            </a:r>
          </a:p>
          <a:p>
            <a:r>
              <a:rPr lang="en-US" sz="1600" dirty="0">
                <a:solidFill>
                  <a:srgbClr val="0070C0"/>
                </a:solidFill>
              </a:rPr>
              <a:t>Page 16, Version 4.2</a:t>
            </a:r>
          </a:p>
        </p:txBody>
      </p:sp>
      <p:sp>
        <p:nvSpPr>
          <p:cNvPr id="4" name="CaixaDeTexto 3"/>
          <p:cNvSpPr txBox="1"/>
          <p:nvPr/>
        </p:nvSpPr>
        <p:spPr>
          <a:xfrm>
            <a:off x="2699792" y="5771004"/>
            <a:ext cx="5976664" cy="369332"/>
          </a:xfrm>
          <a:prstGeom prst="rect">
            <a:avLst/>
          </a:prstGeom>
          <a:noFill/>
        </p:spPr>
        <p:txBody>
          <a:bodyPr wrap="square" rtlCol="0">
            <a:spAutoFit/>
          </a:bodyPr>
          <a:lstStyle/>
          <a:p>
            <a:r>
              <a:rPr lang="en-US" dirty="0">
                <a:solidFill>
                  <a:srgbClr val="C00000"/>
                </a:solidFill>
              </a:rPr>
              <a:t>Only Promise can be implicit. All other C-acts must be explicit.</a:t>
            </a:r>
          </a:p>
        </p:txBody>
      </p:sp>
    </p:spTree>
    <p:extLst>
      <p:ext uri="{BB962C8B-B14F-4D97-AF65-F5344CB8AC3E}">
        <p14:creationId xmlns:p14="http://schemas.microsoft.com/office/powerpoint/2010/main" val="2419110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13 – Tacit Promise</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spTree>
    <p:extLst>
      <p:ext uri="{BB962C8B-B14F-4D97-AF65-F5344CB8AC3E}">
        <p14:creationId xmlns:p14="http://schemas.microsoft.com/office/powerpoint/2010/main" val="5455225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73" y="127413"/>
            <a:ext cx="5968254" cy="6603174"/>
          </a:xfrm>
          <a:prstGeom prst="rect">
            <a:avLst/>
          </a:prstGeom>
        </p:spPr>
      </p:pic>
      <p:sp>
        <p:nvSpPr>
          <p:cNvPr id="7" name="CaixaDeTexto 6"/>
          <p:cNvSpPr txBox="1"/>
          <p:nvPr/>
        </p:nvSpPr>
        <p:spPr>
          <a:xfrm>
            <a:off x="0" y="-27384"/>
            <a:ext cx="4572000" cy="461665"/>
          </a:xfrm>
          <a:prstGeom prst="rect">
            <a:avLst/>
          </a:prstGeom>
          <a:noFill/>
        </p:spPr>
        <p:txBody>
          <a:bodyPr wrap="square" rtlCol="0">
            <a:spAutoFit/>
          </a:bodyPr>
          <a:lstStyle/>
          <a:p>
            <a:r>
              <a:rPr lang="en-US" sz="2400" b="1" dirty="0"/>
              <a:t>Seeing it as a Petri-Net</a:t>
            </a:r>
          </a:p>
        </p:txBody>
      </p:sp>
      <p:sp>
        <p:nvSpPr>
          <p:cNvPr id="9" name="CaixaDeTexto 8"/>
          <p:cNvSpPr txBox="1"/>
          <p:nvPr/>
        </p:nvSpPr>
        <p:spPr>
          <a:xfrm>
            <a:off x="76213" y="5544010"/>
            <a:ext cx="2664296" cy="1200329"/>
          </a:xfrm>
          <a:prstGeom prst="rect">
            <a:avLst/>
          </a:prstGeom>
          <a:noFill/>
        </p:spPr>
        <p:txBody>
          <a:bodyPr wrap="square" rtlCol="0">
            <a:spAutoFit/>
          </a:bodyPr>
          <a:lstStyle/>
          <a:p>
            <a:r>
              <a:rPr lang="en-US" dirty="0"/>
              <a:t>Facts (DEMO)</a:t>
            </a:r>
          </a:p>
          <a:p>
            <a:r>
              <a:rPr lang="en-US" dirty="0"/>
              <a:t>Places (Petri-Net)</a:t>
            </a:r>
          </a:p>
          <a:p>
            <a:r>
              <a:rPr lang="en-US" dirty="0"/>
              <a:t>States (State Machine)</a:t>
            </a:r>
          </a:p>
          <a:p>
            <a:r>
              <a:rPr lang="en-US" dirty="0"/>
              <a:t>Vertices (Graph Theory)</a:t>
            </a:r>
          </a:p>
        </p:txBody>
      </p:sp>
      <p:sp>
        <p:nvSpPr>
          <p:cNvPr id="10" name="Seta: Para a Direita 9"/>
          <p:cNvSpPr/>
          <p:nvPr/>
        </p:nvSpPr>
        <p:spPr>
          <a:xfrm rot="10800000">
            <a:off x="6300192" y="3717032"/>
            <a:ext cx="1080120" cy="64807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ta: Para a Direita 11"/>
          <p:cNvSpPr/>
          <p:nvPr/>
        </p:nvSpPr>
        <p:spPr>
          <a:xfrm>
            <a:off x="611560" y="1602088"/>
            <a:ext cx="1080120" cy="64807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p:cNvSpPr txBox="1"/>
          <p:nvPr/>
        </p:nvSpPr>
        <p:spPr>
          <a:xfrm>
            <a:off x="127609" y="2349013"/>
            <a:ext cx="1944216" cy="861774"/>
          </a:xfrm>
          <a:prstGeom prst="rect">
            <a:avLst/>
          </a:prstGeom>
          <a:noFill/>
        </p:spPr>
        <p:txBody>
          <a:bodyPr wrap="square" rtlCol="0">
            <a:spAutoFit/>
          </a:bodyPr>
          <a:lstStyle/>
          <a:p>
            <a:r>
              <a:rPr lang="en-US" dirty="0">
                <a:solidFill>
                  <a:srgbClr val="C00000"/>
                </a:solidFill>
              </a:rPr>
              <a:t>“usually external to the transaction”</a:t>
            </a:r>
          </a:p>
          <a:p>
            <a:pPr algn="r"/>
            <a:r>
              <a:rPr lang="en-US" sz="1400" dirty="0">
                <a:solidFill>
                  <a:srgbClr val="C00000"/>
                </a:solidFill>
              </a:rPr>
              <a:t>Page 15, version 4.2</a:t>
            </a:r>
          </a:p>
        </p:txBody>
      </p:sp>
      <p:sp>
        <p:nvSpPr>
          <p:cNvPr id="13" name="CaixaDeTexto 12"/>
          <p:cNvSpPr txBox="1"/>
          <p:nvPr/>
        </p:nvSpPr>
        <p:spPr>
          <a:xfrm>
            <a:off x="6300191" y="4311923"/>
            <a:ext cx="2686577" cy="800219"/>
          </a:xfrm>
          <a:prstGeom prst="rect">
            <a:avLst/>
          </a:prstGeom>
          <a:noFill/>
        </p:spPr>
        <p:txBody>
          <a:bodyPr wrap="square" rtlCol="0">
            <a:spAutoFit/>
          </a:bodyPr>
          <a:lstStyle/>
          <a:p>
            <a:r>
              <a:rPr lang="en-US" dirty="0">
                <a:solidFill>
                  <a:srgbClr val="C00000"/>
                </a:solidFill>
              </a:rPr>
              <a:t>Combined “to save space”</a:t>
            </a:r>
          </a:p>
          <a:p>
            <a:r>
              <a:rPr lang="en-US" sz="1400" dirty="0">
                <a:solidFill>
                  <a:srgbClr val="C00000"/>
                </a:solidFill>
              </a:rPr>
              <a:t>Page 17, version 4.2</a:t>
            </a:r>
            <a:endParaRPr lang="en-US" dirty="0">
              <a:solidFill>
                <a:srgbClr val="C00000"/>
              </a:solidFill>
            </a:endParaRPr>
          </a:p>
          <a:p>
            <a:pPr algn="r"/>
            <a:endParaRPr lang="en-US" sz="1400" dirty="0">
              <a:solidFill>
                <a:srgbClr val="C00000"/>
              </a:solidFill>
            </a:endParaRPr>
          </a:p>
        </p:txBody>
      </p:sp>
    </p:spTree>
    <p:extLst>
      <p:ext uri="{BB962C8B-B14F-4D97-AF65-F5344CB8AC3E}">
        <p14:creationId xmlns:p14="http://schemas.microsoft.com/office/powerpoint/2010/main" val="521896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6" grpId="0"/>
      <p:bldP spid="13" grpId="0"/>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13 – Tacit Promise</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09321"/>
            <a:ext cx="9143998" cy="5439356"/>
          </a:xfrm>
          <a:prstGeom prst="rect">
            <a:avLst/>
          </a:prstGeom>
        </p:spPr>
      </p:pic>
    </p:spTree>
    <p:extLst>
      <p:ext uri="{BB962C8B-B14F-4D97-AF65-F5344CB8AC3E}">
        <p14:creationId xmlns:p14="http://schemas.microsoft.com/office/powerpoint/2010/main" val="2056471138"/>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69475"/>
            <a:ext cx="7251523" cy="5394853"/>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2/2</a:t>
            </a:r>
          </a:p>
        </p:txBody>
      </p:sp>
      <p:grpSp>
        <p:nvGrpSpPr>
          <p:cNvPr id="7" name="Grupo 6"/>
          <p:cNvGrpSpPr/>
          <p:nvPr/>
        </p:nvGrpSpPr>
        <p:grpSpPr>
          <a:xfrm>
            <a:off x="2627784" y="2708920"/>
            <a:ext cx="1008112" cy="504056"/>
            <a:chOff x="35496" y="485964"/>
            <a:chExt cx="1008112" cy="504056"/>
          </a:xfrm>
        </p:grpSpPr>
        <p:sp>
          <p:nvSpPr>
            <p:cNvPr id="10" name="Seta: Para a Direita 9"/>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ixaDeTexto 11"/>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3386119091"/>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37" y="0"/>
            <a:ext cx="8006125" cy="6857999"/>
          </a:xfrm>
          <a:prstGeom prst="rect">
            <a:avLst/>
          </a:prstGeom>
        </p:spPr>
      </p:pic>
      <p:sp>
        <p:nvSpPr>
          <p:cNvPr id="2" name="CaixaDeTexto 1"/>
          <p:cNvSpPr txBox="1"/>
          <p:nvPr/>
        </p:nvSpPr>
        <p:spPr>
          <a:xfrm>
            <a:off x="0" y="116632"/>
            <a:ext cx="5652120" cy="369332"/>
          </a:xfrm>
          <a:prstGeom prst="rect">
            <a:avLst/>
          </a:prstGeom>
          <a:noFill/>
        </p:spPr>
        <p:txBody>
          <a:bodyPr wrap="square" rtlCol="0">
            <a:spAutoFit/>
          </a:bodyPr>
          <a:lstStyle/>
          <a:p>
            <a:r>
              <a:rPr lang="en-US" b="1" dirty="0"/>
              <a:t>Unified Solution</a:t>
            </a:r>
          </a:p>
        </p:txBody>
      </p:sp>
    </p:spTree>
    <p:extLst>
      <p:ext uri="{BB962C8B-B14F-4D97-AF65-F5344CB8AC3E}">
        <p14:creationId xmlns:p14="http://schemas.microsoft.com/office/powerpoint/2010/main" val="3790337169"/>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37" y="0"/>
            <a:ext cx="8006124" cy="6857999"/>
          </a:xfrm>
          <a:prstGeom prst="rect">
            <a:avLst/>
          </a:prstGeom>
        </p:spPr>
      </p:pic>
      <p:sp>
        <p:nvSpPr>
          <p:cNvPr id="2" name="CaixaDeTexto 1"/>
          <p:cNvSpPr txBox="1"/>
          <p:nvPr/>
        </p:nvSpPr>
        <p:spPr>
          <a:xfrm>
            <a:off x="0" y="116632"/>
            <a:ext cx="5652120" cy="369332"/>
          </a:xfrm>
          <a:prstGeom prst="rect">
            <a:avLst/>
          </a:prstGeom>
          <a:noFill/>
        </p:spPr>
        <p:txBody>
          <a:bodyPr wrap="square" rtlCol="0">
            <a:spAutoFit/>
          </a:bodyPr>
          <a:lstStyle/>
          <a:p>
            <a:r>
              <a:rPr lang="en-US" b="1" dirty="0"/>
              <a:t>Unified Solution</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738" y="506402"/>
            <a:ext cx="114286" cy="114286"/>
          </a:xfrm>
          <a:prstGeom prst="rect">
            <a:avLst/>
          </a:prstGeom>
        </p:spPr>
      </p:pic>
      <p:sp>
        <p:nvSpPr>
          <p:cNvPr id="7" name="CaixaDeTexto 6"/>
          <p:cNvSpPr txBox="1"/>
          <p:nvPr/>
        </p:nvSpPr>
        <p:spPr>
          <a:xfrm>
            <a:off x="1889956" y="451411"/>
            <a:ext cx="936104" cy="338554"/>
          </a:xfrm>
          <a:prstGeom prst="rect">
            <a:avLst/>
          </a:prstGeom>
          <a:noFill/>
        </p:spPr>
        <p:txBody>
          <a:bodyPr wrap="square" rtlCol="0">
            <a:spAutoFit/>
          </a:bodyPr>
          <a:lstStyle/>
          <a:p>
            <a:r>
              <a:rPr lang="en-US" sz="1600" b="1" dirty="0">
                <a:solidFill>
                  <a:srgbClr val="C00000"/>
                </a:solidFill>
              </a:rPr>
              <a:t>request</a:t>
            </a:r>
            <a:endParaRPr lang="en-US" b="1" dirty="0">
              <a:solidFill>
                <a:srgbClr val="C00000"/>
              </a:solidFill>
            </a:endParaRPr>
          </a:p>
        </p:txBody>
      </p:sp>
    </p:spTree>
    <p:extLst>
      <p:ext uri="{BB962C8B-B14F-4D97-AF65-F5344CB8AC3E}">
        <p14:creationId xmlns:p14="http://schemas.microsoft.com/office/powerpoint/2010/main" val="330320184"/>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37" y="0"/>
            <a:ext cx="8006124" cy="6857998"/>
          </a:xfrm>
          <a:prstGeom prst="rect">
            <a:avLst/>
          </a:prstGeom>
        </p:spPr>
      </p:pic>
      <p:sp>
        <p:nvSpPr>
          <p:cNvPr id="2" name="CaixaDeTexto 1"/>
          <p:cNvSpPr txBox="1"/>
          <p:nvPr/>
        </p:nvSpPr>
        <p:spPr>
          <a:xfrm>
            <a:off x="0" y="116632"/>
            <a:ext cx="5652120" cy="369332"/>
          </a:xfrm>
          <a:prstGeom prst="rect">
            <a:avLst/>
          </a:prstGeom>
          <a:noFill/>
        </p:spPr>
        <p:txBody>
          <a:bodyPr wrap="square" rtlCol="0">
            <a:spAutoFit/>
          </a:bodyPr>
          <a:lstStyle/>
          <a:p>
            <a:r>
              <a:rPr lang="en-US" b="1" dirty="0"/>
              <a:t>Unified Solution</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738" y="1844824"/>
            <a:ext cx="114286" cy="11428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738" y="3861048"/>
            <a:ext cx="114286" cy="114286"/>
          </a:xfrm>
          <a:prstGeom prst="rect">
            <a:avLst/>
          </a:prstGeom>
        </p:spPr>
      </p:pic>
      <p:sp>
        <p:nvSpPr>
          <p:cNvPr id="9" name="CaixaDeTexto 8"/>
          <p:cNvSpPr txBox="1"/>
          <p:nvPr/>
        </p:nvSpPr>
        <p:spPr>
          <a:xfrm>
            <a:off x="1475656" y="433319"/>
            <a:ext cx="1872208" cy="338554"/>
          </a:xfrm>
          <a:prstGeom prst="rect">
            <a:avLst/>
          </a:prstGeom>
          <a:noFill/>
        </p:spPr>
        <p:txBody>
          <a:bodyPr wrap="square" rtlCol="0">
            <a:spAutoFit/>
          </a:bodyPr>
          <a:lstStyle/>
          <a:p>
            <a:r>
              <a:rPr lang="en-US" sz="1600" b="1" dirty="0">
                <a:solidFill>
                  <a:srgbClr val="C00000"/>
                </a:solidFill>
              </a:rPr>
              <a:t>cancel request</a:t>
            </a:r>
            <a:endParaRPr lang="en-US" b="1" dirty="0">
              <a:solidFill>
                <a:srgbClr val="C00000"/>
              </a:solidFill>
            </a:endParaRPr>
          </a:p>
        </p:txBody>
      </p:sp>
      <p:sp>
        <p:nvSpPr>
          <p:cNvPr id="10" name="CaixaDeTexto 9"/>
          <p:cNvSpPr txBox="1"/>
          <p:nvPr/>
        </p:nvSpPr>
        <p:spPr>
          <a:xfrm>
            <a:off x="6516216" y="404664"/>
            <a:ext cx="1872208" cy="338554"/>
          </a:xfrm>
          <a:prstGeom prst="rect">
            <a:avLst/>
          </a:prstGeom>
          <a:noFill/>
        </p:spPr>
        <p:txBody>
          <a:bodyPr wrap="square" rtlCol="0">
            <a:spAutoFit/>
          </a:bodyPr>
          <a:lstStyle/>
          <a:p>
            <a:r>
              <a:rPr lang="en-US" sz="1600" b="1" dirty="0">
                <a:solidFill>
                  <a:srgbClr val="C00000"/>
                </a:solidFill>
              </a:rPr>
              <a:t>decline</a:t>
            </a:r>
            <a:endParaRPr lang="en-US" b="1" dirty="0">
              <a:solidFill>
                <a:srgbClr val="C00000"/>
              </a:solidFill>
            </a:endParaRPr>
          </a:p>
        </p:txBody>
      </p:sp>
      <p:sp>
        <p:nvSpPr>
          <p:cNvPr id="11" name="CaixaDeTexto 10"/>
          <p:cNvSpPr txBox="1"/>
          <p:nvPr/>
        </p:nvSpPr>
        <p:spPr>
          <a:xfrm>
            <a:off x="6516216" y="620688"/>
            <a:ext cx="1872208" cy="338554"/>
          </a:xfrm>
          <a:prstGeom prst="rect">
            <a:avLst/>
          </a:prstGeom>
          <a:noFill/>
        </p:spPr>
        <p:txBody>
          <a:bodyPr wrap="square" rtlCol="0">
            <a:spAutoFit/>
          </a:bodyPr>
          <a:lstStyle/>
          <a:p>
            <a:r>
              <a:rPr lang="en-US" sz="1600" b="1" dirty="0">
                <a:solidFill>
                  <a:srgbClr val="C00000"/>
                </a:solidFill>
              </a:rPr>
              <a:t>promise</a:t>
            </a:r>
            <a:endParaRPr lang="en-US" b="1" dirty="0">
              <a:solidFill>
                <a:srgbClr val="C00000"/>
              </a:solidFill>
            </a:endParaRPr>
          </a:p>
        </p:txBody>
      </p:sp>
      <p:sp>
        <p:nvSpPr>
          <p:cNvPr id="12" name="CaixaDeTexto 11"/>
          <p:cNvSpPr txBox="1"/>
          <p:nvPr/>
        </p:nvSpPr>
        <p:spPr>
          <a:xfrm>
            <a:off x="6516216" y="3748914"/>
            <a:ext cx="1872208" cy="584775"/>
          </a:xfrm>
          <a:prstGeom prst="rect">
            <a:avLst/>
          </a:prstGeom>
          <a:noFill/>
        </p:spPr>
        <p:txBody>
          <a:bodyPr wrap="square" rtlCol="0">
            <a:spAutoFit/>
          </a:bodyPr>
          <a:lstStyle/>
          <a:p>
            <a:r>
              <a:rPr lang="en-US" sz="1600" b="1" dirty="0">
                <a:solidFill>
                  <a:srgbClr val="0070C0"/>
                </a:solidFill>
              </a:rPr>
              <a:t>execute</a:t>
            </a:r>
          </a:p>
          <a:p>
            <a:r>
              <a:rPr lang="en-US" sz="1600" b="1" dirty="0">
                <a:solidFill>
                  <a:srgbClr val="0070C0"/>
                </a:solidFill>
              </a:rPr>
              <a:t>declare</a:t>
            </a:r>
            <a:endParaRPr lang="en-US" b="1" dirty="0">
              <a:solidFill>
                <a:srgbClr val="0070C0"/>
              </a:solidFill>
            </a:endParaRPr>
          </a:p>
        </p:txBody>
      </p:sp>
    </p:spTree>
    <p:extLst>
      <p:ext uri="{BB962C8B-B14F-4D97-AF65-F5344CB8AC3E}">
        <p14:creationId xmlns:p14="http://schemas.microsoft.com/office/powerpoint/2010/main" val="247845853"/>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37" y="0"/>
            <a:ext cx="8006124" cy="6857998"/>
          </a:xfrm>
          <a:prstGeom prst="rect">
            <a:avLst/>
          </a:prstGeom>
        </p:spPr>
      </p:pic>
      <p:sp>
        <p:nvSpPr>
          <p:cNvPr id="2" name="CaixaDeTexto 1"/>
          <p:cNvSpPr txBox="1"/>
          <p:nvPr/>
        </p:nvSpPr>
        <p:spPr>
          <a:xfrm>
            <a:off x="0" y="116632"/>
            <a:ext cx="5652120" cy="369332"/>
          </a:xfrm>
          <a:prstGeom prst="rect">
            <a:avLst/>
          </a:prstGeom>
          <a:noFill/>
        </p:spPr>
        <p:txBody>
          <a:bodyPr wrap="square" rtlCol="0">
            <a:spAutoFit/>
          </a:bodyPr>
          <a:lstStyle/>
          <a:p>
            <a:r>
              <a:rPr lang="en-US" b="1" dirty="0"/>
              <a:t>Unified Solution</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738" y="2780928"/>
            <a:ext cx="114286" cy="11428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738" y="3861048"/>
            <a:ext cx="114286" cy="114286"/>
          </a:xfrm>
          <a:prstGeom prst="rect">
            <a:avLst/>
          </a:prstGeom>
        </p:spPr>
      </p:pic>
      <p:sp>
        <p:nvSpPr>
          <p:cNvPr id="9" name="CaixaDeTexto 8"/>
          <p:cNvSpPr txBox="1"/>
          <p:nvPr/>
        </p:nvSpPr>
        <p:spPr>
          <a:xfrm>
            <a:off x="1403648" y="433319"/>
            <a:ext cx="1872208" cy="338554"/>
          </a:xfrm>
          <a:prstGeom prst="rect">
            <a:avLst/>
          </a:prstGeom>
          <a:noFill/>
        </p:spPr>
        <p:txBody>
          <a:bodyPr wrap="square" rtlCol="0">
            <a:spAutoFit/>
          </a:bodyPr>
          <a:lstStyle/>
          <a:p>
            <a:r>
              <a:rPr lang="en-US" sz="1600" b="1" dirty="0">
                <a:solidFill>
                  <a:srgbClr val="C00000"/>
                </a:solidFill>
              </a:rPr>
              <a:t>revoke request</a:t>
            </a:r>
            <a:endParaRPr lang="en-US" b="1" dirty="0">
              <a:solidFill>
                <a:srgbClr val="C00000"/>
              </a:solidFill>
            </a:endParaRPr>
          </a:p>
        </p:txBody>
      </p:sp>
      <p:sp>
        <p:nvSpPr>
          <p:cNvPr id="10" name="CaixaDeTexto 9"/>
          <p:cNvSpPr txBox="1"/>
          <p:nvPr/>
        </p:nvSpPr>
        <p:spPr>
          <a:xfrm>
            <a:off x="6516216" y="404664"/>
            <a:ext cx="1872208" cy="338554"/>
          </a:xfrm>
          <a:prstGeom prst="rect">
            <a:avLst/>
          </a:prstGeom>
          <a:noFill/>
        </p:spPr>
        <p:txBody>
          <a:bodyPr wrap="square" rtlCol="0">
            <a:spAutoFit/>
          </a:bodyPr>
          <a:lstStyle/>
          <a:p>
            <a:r>
              <a:rPr lang="en-US" sz="1600" b="1" dirty="0">
                <a:solidFill>
                  <a:srgbClr val="C00000"/>
                </a:solidFill>
              </a:rPr>
              <a:t>revoke promise</a:t>
            </a:r>
            <a:endParaRPr lang="en-US" b="1" dirty="0">
              <a:solidFill>
                <a:srgbClr val="C00000"/>
              </a:solidFill>
            </a:endParaRPr>
          </a:p>
        </p:txBody>
      </p:sp>
      <p:sp>
        <p:nvSpPr>
          <p:cNvPr id="12" name="CaixaDeTexto 11"/>
          <p:cNvSpPr txBox="1"/>
          <p:nvPr/>
        </p:nvSpPr>
        <p:spPr>
          <a:xfrm>
            <a:off x="6516216" y="3748914"/>
            <a:ext cx="1872208" cy="615553"/>
          </a:xfrm>
          <a:prstGeom prst="rect">
            <a:avLst/>
          </a:prstGeom>
          <a:noFill/>
        </p:spPr>
        <p:txBody>
          <a:bodyPr wrap="square" rtlCol="0">
            <a:spAutoFit/>
          </a:bodyPr>
          <a:lstStyle/>
          <a:p>
            <a:r>
              <a:rPr lang="en-US" sz="1600" b="1" dirty="0">
                <a:solidFill>
                  <a:srgbClr val="0070C0"/>
                </a:solidFill>
              </a:rPr>
              <a:t>execute</a:t>
            </a:r>
          </a:p>
          <a:p>
            <a:endParaRPr lang="en-US" b="1" dirty="0">
              <a:solidFill>
                <a:srgbClr val="0070C0"/>
              </a:solidFill>
            </a:endParaRPr>
          </a:p>
        </p:txBody>
      </p:sp>
    </p:spTree>
    <p:extLst>
      <p:ext uri="{BB962C8B-B14F-4D97-AF65-F5344CB8AC3E}">
        <p14:creationId xmlns:p14="http://schemas.microsoft.com/office/powerpoint/2010/main" val="4265041847"/>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37" y="0"/>
            <a:ext cx="8006124" cy="6857998"/>
          </a:xfrm>
          <a:prstGeom prst="rect">
            <a:avLst/>
          </a:prstGeom>
        </p:spPr>
      </p:pic>
      <p:sp>
        <p:nvSpPr>
          <p:cNvPr id="2" name="CaixaDeTexto 1"/>
          <p:cNvSpPr txBox="1"/>
          <p:nvPr/>
        </p:nvSpPr>
        <p:spPr>
          <a:xfrm>
            <a:off x="0" y="116632"/>
            <a:ext cx="5652120" cy="369332"/>
          </a:xfrm>
          <a:prstGeom prst="rect">
            <a:avLst/>
          </a:prstGeom>
          <a:noFill/>
        </p:spPr>
        <p:txBody>
          <a:bodyPr wrap="square" rtlCol="0">
            <a:spAutoFit/>
          </a:bodyPr>
          <a:lstStyle/>
          <a:p>
            <a:r>
              <a:rPr lang="en-US" b="1" dirty="0"/>
              <a:t>Unified Solution</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738" y="2780928"/>
            <a:ext cx="114286" cy="11428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738" y="3861048"/>
            <a:ext cx="114286" cy="114286"/>
          </a:xfrm>
          <a:prstGeom prst="rect">
            <a:avLst/>
          </a:prstGeom>
        </p:spPr>
      </p:pic>
      <p:sp>
        <p:nvSpPr>
          <p:cNvPr id="9" name="CaixaDeTexto 8"/>
          <p:cNvSpPr txBox="1"/>
          <p:nvPr/>
        </p:nvSpPr>
        <p:spPr>
          <a:xfrm>
            <a:off x="1403648" y="433319"/>
            <a:ext cx="1872208" cy="338554"/>
          </a:xfrm>
          <a:prstGeom prst="rect">
            <a:avLst/>
          </a:prstGeom>
          <a:noFill/>
        </p:spPr>
        <p:txBody>
          <a:bodyPr wrap="square" rtlCol="0">
            <a:spAutoFit/>
          </a:bodyPr>
          <a:lstStyle/>
          <a:p>
            <a:r>
              <a:rPr lang="en-US" sz="1600" b="1" dirty="0">
                <a:solidFill>
                  <a:srgbClr val="C00000"/>
                </a:solidFill>
              </a:rPr>
              <a:t>revoke request</a:t>
            </a:r>
            <a:endParaRPr lang="en-US" b="1" dirty="0">
              <a:solidFill>
                <a:srgbClr val="C00000"/>
              </a:solidFill>
            </a:endParaRPr>
          </a:p>
        </p:txBody>
      </p:sp>
      <p:sp>
        <p:nvSpPr>
          <p:cNvPr id="10" name="CaixaDeTexto 9"/>
          <p:cNvSpPr txBox="1"/>
          <p:nvPr/>
        </p:nvSpPr>
        <p:spPr>
          <a:xfrm>
            <a:off x="6516216" y="404664"/>
            <a:ext cx="1872208" cy="338554"/>
          </a:xfrm>
          <a:prstGeom prst="rect">
            <a:avLst/>
          </a:prstGeom>
          <a:noFill/>
        </p:spPr>
        <p:txBody>
          <a:bodyPr wrap="square" rtlCol="0">
            <a:spAutoFit/>
          </a:bodyPr>
          <a:lstStyle/>
          <a:p>
            <a:r>
              <a:rPr lang="en-US" sz="1600" b="1" dirty="0">
                <a:solidFill>
                  <a:srgbClr val="C00000"/>
                </a:solidFill>
              </a:rPr>
              <a:t>revoke promise</a:t>
            </a:r>
            <a:endParaRPr lang="en-US" b="1" dirty="0">
              <a:solidFill>
                <a:srgbClr val="C00000"/>
              </a:solidFill>
            </a:endParaRPr>
          </a:p>
        </p:txBody>
      </p:sp>
      <p:sp>
        <p:nvSpPr>
          <p:cNvPr id="12" name="CaixaDeTexto 11"/>
          <p:cNvSpPr txBox="1"/>
          <p:nvPr/>
        </p:nvSpPr>
        <p:spPr>
          <a:xfrm>
            <a:off x="6516216" y="3748914"/>
            <a:ext cx="1872208" cy="584775"/>
          </a:xfrm>
          <a:prstGeom prst="rect">
            <a:avLst/>
          </a:prstGeom>
          <a:noFill/>
        </p:spPr>
        <p:txBody>
          <a:bodyPr wrap="square" rtlCol="0">
            <a:spAutoFit/>
          </a:bodyPr>
          <a:lstStyle/>
          <a:p>
            <a:r>
              <a:rPr lang="en-US" sz="1600" b="1" dirty="0">
                <a:solidFill>
                  <a:srgbClr val="0070C0"/>
                </a:solidFill>
              </a:rPr>
              <a:t>execute</a:t>
            </a:r>
          </a:p>
          <a:p>
            <a:r>
              <a:rPr lang="en-US" sz="1600" b="1" dirty="0">
                <a:solidFill>
                  <a:srgbClr val="0070C0"/>
                </a:solidFill>
              </a:rPr>
              <a:t>declare</a:t>
            </a:r>
            <a:endParaRPr lang="en-US" b="1" dirty="0">
              <a:solidFill>
                <a:srgbClr val="0070C0"/>
              </a:solidFill>
            </a:endParaRPr>
          </a:p>
        </p:txBody>
      </p:sp>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4725144"/>
            <a:ext cx="114286" cy="114286"/>
          </a:xfrm>
          <a:prstGeom prst="rect">
            <a:avLst/>
          </a:prstGeom>
        </p:spPr>
      </p:pic>
    </p:spTree>
    <p:extLst>
      <p:ext uri="{BB962C8B-B14F-4D97-AF65-F5344CB8AC3E}">
        <p14:creationId xmlns:p14="http://schemas.microsoft.com/office/powerpoint/2010/main" val="4194786129"/>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37" y="0"/>
            <a:ext cx="8006124" cy="6857998"/>
          </a:xfrm>
          <a:prstGeom prst="rect">
            <a:avLst/>
          </a:prstGeom>
        </p:spPr>
      </p:pic>
      <p:sp>
        <p:nvSpPr>
          <p:cNvPr id="2" name="CaixaDeTexto 1"/>
          <p:cNvSpPr txBox="1"/>
          <p:nvPr/>
        </p:nvSpPr>
        <p:spPr>
          <a:xfrm>
            <a:off x="0" y="116632"/>
            <a:ext cx="5652120" cy="369332"/>
          </a:xfrm>
          <a:prstGeom prst="rect">
            <a:avLst/>
          </a:prstGeom>
          <a:noFill/>
        </p:spPr>
        <p:txBody>
          <a:bodyPr wrap="square" rtlCol="0">
            <a:spAutoFit/>
          </a:bodyPr>
          <a:lstStyle/>
          <a:p>
            <a:r>
              <a:rPr lang="en-US" b="1" dirty="0"/>
              <a:t>Unified Solution</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738" y="2780928"/>
            <a:ext cx="114286" cy="11428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738" y="3861048"/>
            <a:ext cx="114286" cy="114286"/>
          </a:xfrm>
          <a:prstGeom prst="rect">
            <a:avLst/>
          </a:prstGeom>
        </p:spPr>
      </p:pic>
      <p:sp>
        <p:nvSpPr>
          <p:cNvPr id="9" name="CaixaDeTexto 8"/>
          <p:cNvSpPr txBox="1"/>
          <p:nvPr/>
        </p:nvSpPr>
        <p:spPr>
          <a:xfrm>
            <a:off x="1403648" y="433319"/>
            <a:ext cx="1872208" cy="338554"/>
          </a:xfrm>
          <a:prstGeom prst="rect">
            <a:avLst/>
          </a:prstGeom>
          <a:noFill/>
        </p:spPr>
        <p:txBody>
          <a:bodyPr wrap="square" rtlCol="0">
            <a:spAutoFit/>
          </a:bodyPr>
          <a:lstStyle/>
          <a:p>
            <a:r>
              <a:rPr lang="en-US" sz="1600" b="1" dirty="0">
                <a:solidFill>
                  <a:srgbClr val="C00000"/>
                </a:solidFill>
              </a:rPr>
              <a:t>revoke request</a:t>
            </a:r>
            <a:endParaRPr lang="en-US" b="1" dirty="0">
              <a:solidFill>
                <a:srgbClr val="C00000"/>
              </a:solidFill>
            </a:endParaRPr>
          </a:p>
        </p:txBody>
      </p:sp>
      <p:sp>
        <p:nvSpPr>
          <p:cNvPr id="10" name="CaixaDeTexto 9"/>
          <p:cNvSpPr txBox="1"/>
          <p:nvPr/>
        </p:nvSpPr>
        <p:spPr>
          <a:xfrm>
            <a:off x="6516216" y="404664"/>
            <a:ext cx="1872208" cy="338554"/>
          </a:xfrm>
          <a:prstGeom prst="rect">
            <a:avLst/>
          </a:prstGeom>
          <a:noFill/>
        </p:spPr>
        <p:txBody>
          <a:bodyPr wrap="square" rtlCol="0">
            <a:spAutoFit/>
          </a:bodyPr>
          <a:lstStyle/>
          <a:p>
            <a:r>
              <a:rPr lang="en-US" sz="1600" b="1" dirty="0">
                <a:solidFill>
                  <a:srgbClr val="C00000"/>
                </a:solidFill>
              </a:rPr>
              <a:t>revoke promise</a:t>
            </a:r>
            <a:endParaRPr lang="en-US" b="1" dirty="0">
              <a:solidFill>
                <a:srgbClr val="C00000"/>
              </a:solidFill>
            </a:endParaRPr>
          </a:p>
        </p:txBody>
      </p:sp>
      <p:sp>
        <p:nvSpPr>
          <p:cNvPr id="12" name="CaixaDeTexto 11"/>
          <p:cNvSpPr txBox="1"/>
          <p:nvPr/>
        </p:nvSpPr>
        <p:spPr>
          <a:xfrm>
            <a:off x="6516216" y="3748914"/>
            <a:ext cx="1872208" cy="584775"/>
          </a:xfrm>
          <a:prstGeom prst="rect">
            <a:avLst/>
          </a:prstGeom>
          <a:noFill/>
        </p:spPr>
        <p:txBody>
          <a:bodyPr wrap="square" rtlCol="0">
            <a:spAutoFit/>
          </a:bodyPr>
          <a:lstStyle/>
          <a:p>
            <a:r>
              <a:rPr lang="en-US" sz="1600" b="1" dirty="0">
                <a:solidFill>
                  <a:srgbClr val="0070C0"/>
                </a:solidFill>
              </a:rPr>
              <a:t>execute</a:t>
            </a:r>
          </a:p>
          <a:p>
            <a:r>
              <a:rPr lang="en-US" sz="1600" b="1" dirty="0">
                <a:solidFill>
                  <a:srgbClr val="0070C0"/>
                </a:solidFill>
              </a:rPr>
              <a:t>cancel declare</a:t>
            </a:r>
            <a:endParaRPr lang="en-US" b="1" dirty="0">
              <a:solidFill>
                <a:srgbClr val="0070C0"/>
              </a:solidFill>
            </a:endParaRPr>
          </a:p>
        </p:txBody>
      </p:sp>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1730" y="5330938"/>
            <a:ext cx="114286" cy="114286"/>
          </a:xfrm>
          <a:prstGeom prst="rect">
            <a:avLst/>
          </a:prstGeom>
        </p:spPr>
      </p:pic>
      <p:sp>
        <p:nvSpPr>
          <p:cNvPr id="14" name="CaixaDeTexto 13"/>
          <p:cNvSpPr txBox="1"/>
          <p:nvPr/>
        </p:nvSpPr>
        <p:spPr>
          <a:xfrm>
            <a:off x="2034741" y="3736943"/>
            <a:ext cx="1872208" cy="584775"/>
          </a:xfrm>
          <a:prstGeom prst="rect">
            <a:avLst/>
          </a:prstGeom>
          <a:noFill/>
        </p:spPr>
        <p:txBody>
          <a:bodyPr wrap="square" rtlCol="0">
            <a:spAutoFit/>
          </a:bodyPr>
          <a:lstStyle/>
          <a:p>
            <a:r>
              <a:rPr lang="en-US" sz="1600" b="1" dirty="0">
                <a:solidFill>
                  <a:srgbClr val="0070C0"/>
                </a:solidFill>
              </a:rPr>
              <a:t>reject</a:t>
            </a:r>
          </a:p>
          <a:p>
            <a:r>
              <a:rPr lang="en-US" sz="1600" b="1" dirty="0">
                <a:solidFill>
                  <a:srgbClr val="0070C0"/>
                </a:solidFill>
              </a:rPr>
              <a:t>accept</a:t>
            </a:r>
          </a:p>
        </p:txBody>
      </p:sp>
    </p:spTree>
    <p:extLst>
      <p:ext uri="{BB962C8B-B14F-4D97-AF65-F5344CB8AC3E}">
        <p14:creationId xmlns:p14="http://schemas.microsoft.com/office/powerpoint/2010/main" val="721144531"/>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37" y="0"/>
            <a:ext cx="8006124" cy="6857998"/>
          </a:xfrm>
          <a:prstGeom prst="rect">
            <a:avLst/>
          </a:prstGeom>
        </p:spPr>
      </p:pic>
      <p:sp>
        <p:nvSpPr>
          <p:cNvPr id="2" name="CaixaDeTexto 1"/>
          <p:cNvSpPr txBox="1"/>
          <p:nvPr/>
        </p:nvSpPr>
        <p:spPr>
          <a:xfrm>
            <a:off x="0" y="116632"/>
            <a:ext cx="5652120" cy="369332"/>
          </a:xfrm>
          <a:prstGeom prst="rect">
            <a:avLst/>
          </a:prstGeom>
          <a:noFill/>
        </p:spPr>
        <p:txBody>
          <a:bodyPr wrap="square" rtlCol="0">
            <a:spAutoFit/>
          </a:bodyPr>
          <a:lstStyle/>
          <a:p>
            <a:r>
              <a:rPr lang="en-US" b="1" dirty="0"/>
              <a:t>Unified Solution</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738" y="2780928"/>
            <a:ext cx="114286" cy="11428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738" y="3861048"/>
            <a:ext cx="114286" cy="114286"/>
          </a:xfrm>
          <a:prstGeom prst="rect">
            <a:avLst/>
          </a:prstGeom>
        </p:spPr>
      </p:pic>
      <p:sp>
        <p:nvSpPr>
          <p:cNvPr id="9" name="CaixaDeTexto 8"/>
          <p:cNvSpPr txBox="1"/>
          <p:nvPr/>
        </p:nvSpPr>
        <p:spPr>
          <a:xfrm>
            <a:off x="1403648" y="433319"/>
            <a:ext cx="1872208" cy="338554"/>
          </a:xfrm>
          <a:prstGeom prst="rect">
            <a:avLst/>
          </a:prstGeom>
          <a:noFill/>
        </p:spPr>
        <p:txBody>
          <a:bodyPr wrap="square" rtlCol="0">
            <a:spAutoFit/>
          </a:bodyPr>
          <a:lstStyle/>
          <a:p>
            <a:r>
              <a:rPr lang="en-US" sz="1600" b="1" dirty="0">
                <a:solidFill>
                  <a:srgbClr val="C00000"/>
                </a:solidFill>
              </a:rPr>
              <a:t>revoke request</a:t>
            </a:r>
            <a:endParaRPr lang="en-US" b="1" dirty="0">
              <a:solidFill>
                <a:srgbClr val="C00000"/>
              </a:solidFill>
            </a:endParaRPr>
          </a:p>
        </p:txBody>
      </p:sp>
      <p:sp>
        <p:nvSpPr>
          <p:cNvPr id="10" name="CaixaDeTexto 9"/>
          <p:cNvSpPr txBox="1"/>
          <p:nvPr/>
        </p:nvSpPr>
        <p:spPr>
          <a:xfrm>
            <a:off x="6516216" y="404664"/>
            <a:ext cx="1872208" cy="338554"/>
          </a:xfrm>
          <a:prstGeom prst="rect">
            <a:avLst/>
          </a:prstGeom>
          <a:noFill/>
        </p:spPr>
        <p:txBody>
          <a:bodyPr wrap="square" rtlCol="0">
            <a:spAutoFit/>
          </a:bodyPr>
          <a:lstStyle/>
          <a:p>
            <a:r>
              <a:rPr lang="en-US" sz="1600" b="1" dirty="0">
                <a:solidFill>
                  <a:srgbClr val="C00000"/>
                </a:solidFill>
              </a:rPr>
              <a:t>revoke promise</a:t>
            </a:r>
            <a:endParaRPr lang="en-US" b="1" dirty="0">
              <a:solidFill>
                <a:srgbClr val="C00000"/>
              </a:solidFill>
            </a:endParaRPr>
          </a:p>
        </p:txBody>
      </p:sp>
      <p:sp>
        <p:nvSpPr>
          <p:cNvPr id="12" name="CaixaDeTexto 11"/>
          <p:cNvSpPr txBox="1"/>
          <p:nvPr/>
        </p:nvSpPr>
        <p:spPr>
          <a:xfrm>
            <a:off x="6516216" y="3748914"/>
            <a:ext cx="1872208" cy="584775"/>
          </a:xfrm>
          <a:prstGeom prst="rect">
            <a:avLst/>
          </a:prstGeom>
          <a:noFill/>
        </p:spPr>
        <p:txBody>
          <a:bodyPr wrap="square" rtlCol="0">
            <a:spAutoFit/>
          </a:bodyPr>
          <a:lstStyle/>
          <a:p>
            <a:r>
              <a:rPr lang="en-US" sz="1600" b="1" dirty="0">
                <a:solidFill>
                  <a:srgbClr val="0070C0"/>
                </a:solidFill>
              </a:rPr>
              <a:t>execute</a:t>
            </a:r>
          </a:p>
          <a:p>
            <a:r>
              <a:rPr lang="en-US" sz="1600" b="1" dirty="0">
                <a:solidFill>
                  <a:srgbClr val="0070C0"/>
                </a:solidFill>
              </a:rPr>
              <a:t>revoke declare</a:t>
            </a:r>
            <a:endParaRPr lang="en-US" b="1" dirty="0">
              <a:solidFill>
                <a:srgbClr val="0070C0"/>
              </a:solidFill>
            </a:endParaRPr>
          </a:p>
        </p:txBody>
      </p:sp>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1730" y="6165304"/>
            <a:ext cx="114286" cy="114286"/>
          </a:xfrm>
          <a:prstGeom prst="rect">
            <a:avLst/>
          </a:prstGeom>
        </p:spPr>
      </p:pic>
      <p:sp>
        <p:nvSpPr>
          <p:cNvPr id="14" name="CaixaDeTexto 13"/>
          <p:cNvSpPr txBox="1"/>
          <p:nvPr/>
        </p:nvSpPr>
        <p:spPr>
          <a:xfrm>
            <a:off x="1475656" y="3736943"/>
            <a:ext cx="2431293" cy="338554"/>
          </a:xfrm>
          <a:prstGeom prst="rect">
            <a:avLst/>
          </a:prstGeom>
          <a:noFill/>
        </p:spPr>
        <p:txBody>
          <a:bodyPr wrap="square" rtlCol="0">
            <a:spAutoFit/>
          </a:bodyPr>
          <a:lstStyle/>
          <a:p>
            <a:r>
              <a:rPr lang="en-US" sz="1600" b="1" dirty="0">
                <a:solidFill>
                  <a:srgbClr val="0070C0"/>
                </a:solidFill>
              </a:rPr>
              <a:t>revoke accept</a:t>
            </a:r>
          </a:p>
        </p:txBody>
      </p:sp>
    </p:spTree>
    <p:extLst>
      <p:ext uri="{BB962C8B-B14F-4D97-AF65-F5344CB8AC3E}">
        <p14:creationId xmlns:p14="http://schemas.microsoft.com/office/powerpoint/2010/main" val="2115112414"/>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37" y="0"/>
            <a:ext cx="8006124" cy="6857998"/>
          </a:xfrm>
          <a:prstGeom prst="rect">
            <a:avLst/>
          </a:prstGeom>
        </p:spPr>
      </p:pic>
      <p:sp>
        <p:nvSpPr>
          <p:cNvPr id="2" name="CaixaDeTexto 1"/>
          <p:cNvSpPr txBox="1"/>
          <p:nvPr/>
        </p:nvSpPr>
        <p:spPr>
          <a:xfrm>
            <a:off x="0" y="116632"/>
            <a:ext cx="5652120" cy="369332"/>
          </a:xfrm>
          <a:prstGeom prst="rect">
            <a:avLst/>
          </a:prstGeom>
          <a:noFill/>
        </p:spPr>
        <p:txBody>
          <a:bodyPr wrap="square" rtlCol="0">
            <a:spAutoFit/>
          </a:bodyPr>
          <a:lstStyle/>
          <a:p>
            <a:r>
              <a:rPr lang="en-US" b="1" dirty="0"/>
              <a:t>Unified Solution</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738" y="2780928"/>
            <a:ext cx="114286" cy="11428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738" y="3861048"/>
            <a:ext cx="114286" cy="114286"/>
          </a:xfrm>
          <a:prstGeom prst="rect">
            <a:avLst/>
          </a:prstGeom>
        </p:spPr>
      </p:pic>
      <p:sp>
        <p:nvSpPr>
          <p:cNvPr id="9" name="CaixaDeTexto 8"/>
          <p:cNvSpPr txBox="1"/>
          <p:nvPr/>
        </p:nvSpPr>
        <p:spPr>
          <a:xfrm>
            <a:off x="1403648" y="433319"/>
            <a:ext cx="1872208" cy="338554"/>
          </a:xfrm>
          <a:prstGeom prst="rect">
            <a:avLst/>
          </a:prstGeom>
          <a:noFill/>
        </p:spPr>
        <p:txBody>
          <a:bodyPr wrap="square" rtlCol="0">
            <a:spAutoFit/>
          </a:bodyPr>
          <a:lstStyle/>
          <a:p>
            <a:r>
              <a:rPr lang="en-US" sz="1600" b="1" dirty="0">
                <a:solidFill>
                  <a:srgbClr val="C00000"/>
                </a:solidFill>
              </a:rPr>
              <a:t>revoke request</a:t>
            </a:r>
            <a:endParaRPr lang="en-US" b="1" dirty="0">
              <a:solidFill>
                <a:srgbClr val="C00000"/>
              </a:solidFill>
            </a:endParaRPr>
          </a:p>
        </p:txBody>
      </p:sp>
      <p:sp>
        <p:nvSpPr>
          <p:cNvPr id="10" name="CaixaDeTexto 9"/>
          <p:cNvSpPr txBox="1"/>
          <p:nvPr/>
        </p:nvSpPr>
        <p:spPr>
          <a:xfrm>
            <a:off x="6516216" y="404664"/>
            <a:ext cx="1872208" cy="338554"/>
          </a:xfrm>
          <a:prstGeom prst="rect">
            <a:avLst/>
          </a:prstGeom>
          <a:noFill/>
        </p:spPr>
        <p:txBody>
          <a:bodyPr wrap="square" rtlCol="0">
            <a:spAutoFit/>
          </a:bodyPr>
          <a:lstStyle/>
          <a:p>
            <a:r>
              <a:rPr lang="en-US" sz="1600" b="1" dirty="0">
                <a:solidFill>
                  <a:srgbClr val="C00000"/>
                </a:solidFill>
              </a:rPr>
              <a:t>revoke promise</a:t>
            </a:r>
            <a:endParaRPr lang="en-US" b="1" dirty="0">
              <a:solidFill>
                <a:srgbClr val="C00000"/>
              </a:solidFill>
            </a:endParaRPr>
          </a:p>
        </p:txBody>
      </p:sp>
      <p:sp>
        <p:nvSpPr>
          <p:cNvPr id="12" name="CaixaDeTexto 11"/>
          <p:cNvSpPr txBox="1"/>
          <p:nvPr/>
        </p:nvSpPr>
        <p:spPr>
          <a:xfrm>
            <a:off x="6516216" y="3748914"/>
            <a:ext cx="1872208" cy="1077218"/>
          </a:xfrm>
          <a:prstGeom prst="rect">
            <a:avLst/>
          </a:prstGeom>
          <a:noFill/>
        </p:spPr>
        <p:txBody>
          <a:bodyPr wrap="square" rtlCol="0">
            <a:spAutoFit/>
          </a:bodyPr>
          <a:lstStyle/>
          <a:p>
            <a:r>
              <a:rPr lang="en-US" sz="1600" b="1" dirty="0">
                <a:solidFill>
                  <a:srgbClr val="0070C0"/>
                </a:solidFill>
              </a:rPr>
              <a:t>execute</a:t>
            </a:r>
          </a:p>
          <a:p>
            <a:r>
              <a:rPr lang="en-US" sz="1600" b="1" dirty="0">
                <a:solidFill>
                  <a:srgbClr val="0070C0"/>
                </a:solidFill>
              </a:rPr>
              <a:t>revoke declare</a:t>
            </a:r>
          </a:p>
          <a:p>
            <a:r>
              <a:rPr lang="en-US" sz="1600" b="1" dirty="0">
                <a:solidFill>
                  <a:srgbClr val="0070C0"/>
                </a:solidFill>
              </a:rPr>
              <a:t>refuse</a:t>
            </a:r>
          </a:p>
          <a:p>
            <a:r>
              <a:rPr lang="en-US" sz="1600" b="1" dirty="0">
                <a:solidFill>
                  <a:srgbClr val="0070C0"/>
                </a:solidFill>
              </a:rPr>
              <a:t>allow</a:t>
            </a:r>
            <a:endParaRPr lang="en-US" b="1" dirty="0">
              <a:solidFill>
                <a:srgbClr val="0070C0"/>
              </a:solidFill>
            </a:endParaRPr>
          </a:p>
        </p:txBody>
      </p:sp>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1730" y="6165304"/>
            <a:ext cx="114286" cy="114286"/>
          </a:xfrm>
          <a:prstGeom prst="rect">
            <a:avLst/>
          </a:prstGeom>
        </p:spPr>
      </p:pic>
      <p:sp>
        <p:nvSpPr>
          <p:cNvPr id="14" name="CaixaDeTexto 13"/>
          <p:cNvSpPr txBox="1"/>
          <p:nvPr/>
        </p:nvSpPr>
        <p:spPr>
          <a:xfrm>
            <a:off x="1475656" y="3736943"/>
            <a:ext cx="2431293" cy="338554"/>
          </a:xfrm>
          <a:prstGeom prst="rect">
            <a:avLst/>
          </a:prstGeom>
          <a:noFill/>
        </p:spPr>
        <p:txBody>
          <a:bodyPr wrap="square" rtlCol="0">
            <a:spAutoFit/>
          </a:bodyPr>
          <a:lstStyle/>
          <a:p>
            <a:r>
              <a:rPr lang="en-US" sz="1600" b="1" dirty="0">
                <a:solidFill>
                  <a:srgbClr val="0070C0"/>
                </a:solidFill>
              </a:rPr>
              <a:t>revoke accept</a:t>
            </a:r>
          </a:p>
        </p:txBody>
      </p:sp>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1048" y="6049131"/>
            <a:ext cx="114286" cy="114286"/>
          </a:xfrm>
          <a:prstGeom prst="rect">
            <a:avLst/>
          </a:prstGeom>
        </p:spPr>
      </p:pic>
    </p:spTree>
    <p:extLst>
      <p:ext uri="{BB962C8B-B14F-4D97-AF65-F5344CB8AC3E}">
        <p14:creationId xmlns:p14="http://schemas.microsoft.com/office/powerpoint/2010/main" val="6829225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73" y="127413"/>
            <a:ext cx="5968254" cy="6603174"/>
          </a:xfrm>
          <a:prstGeom prst="rect">
            <a:avLst/>
          </a:prstGeom>
        </p:spPr>
      </p:pic>
      <p:pic>
        <p:nvPicPr>
          <p:cNvPr id="12" name="Image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140" y="4149080"/>
            <a:ext cx="1676190" cy="2336508"/>
          </a:xfrm>
          <a:prstGeom prst="rect">
            <a:avLst/>
          </a:prstGeom>
        </p:spPr>
      </p:pic>
      <p:sp>
        <p:nvSpPr>
          <p:cNvPr id="13" name="CaixaDeTexto 12"/>
          <p:cNvSpPr txBox="1"/>
          <p:nvPr/>
        </p:nvSpPr>
        <p:spPr>
          <a:xfrm>
            <a:off x="0" y="-27384"/>
            <a:ext cx="4572000" cy="461665"/>
          </a:xfrm>
          <a:prstGeom prst="rect">
            <a:avLst/>
          </a:prstGeom>
          <a:noFill/>
        </p:spPr>
        <p:txBody>
          <a:bodyPr wrap="square" rtlCol="0">
            <a:spAutoFit/>
          </a:bodyPr>
          <a:lstStyle/>
          <a:p>
            <a:r>
              <a:rPr lang="en-US" sz="2400" b="1" dirty="0"/>
              <a:t>Seeing it as a Petri-Net</a:t>
            </a:r>
          </a:p>
        </p:txBody>
      </p:sp>
    </p:spTree>
    <p:extLst>
      <p:ext uri="{BB962C8B-B14F-4D97-AF65-F5344CB8AC3E}">
        <p14:creationId xmlns:p14="http://schemas.microsoft.com/office/powerpoint/2010/main" val="2250267654"/>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37" y="0"/>
            <a:ext cx="8006124" cy="6857998"/>
          </a:xfrm>
          <a:prstGeom prst="rect">
            <a:avLst/>
          </a:prstGeom>
        </p:spPr>
      </p:pic>
      <p:sp>
        <p:nvSpPr>
          <p:cNvPr id="2" name="CaixaDeTexto 1"/>
          <p:cNvSpPr txBox="1"/>
          <p:nvPr/>
        </p:nvSpPr>
        <p:spPr>
          <a:xfrm>
            <a:off x="0" y="116632"/>
            <a:ext cx="5652120" cy="369332"/>
          </a:xfrm>
          <a:prstGeom prst="rect">
            <a:avLst/>
          </a:prstGeom>
          <a:noFill/>
        </p:spPr>
        <p:txBody>
          <a:bodyPr wrap="square" rtlCol="0">
            <a:spAutoFit/>
          </a:bodyPr>
          <a:lstStyle/>
          <a:p>
            <a:r>
              <a:rPr lang="en-US" b="1" dirty="0"/>
              <a:t>Unified Solution</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738" y="2780928"/>
            <a:ext cx="114286" cy="11428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738" y="3861048"/>
            <a:ext cx="114286" cy="114286"/>
          </a:xfrm>
          <a:prstGeom prst="rect">
            <a:avLst/>
          </a:prstGeom>
        </p:spPr>
      </p:pic>
      <p:sp>
        <p:nvSpPr>
          <p:cNvPr id="9" name="CaixaDeTexto 8"/>
          <p:cNvSpPr txBox="1"/>
          <p:nvPr/>
        </p:nvSpPr>
        <p:spPr>
          <a:xfrm>
            <a:off x="1403648" y="433319"/>
            <a:ext cx="1872208" cy="338554"/>
          </a:xfrm>
          <a:prstGeom prst="rect">
            <a:avLst/>
          </a:prstGeom>
          <a:noFill/>
        </p:spPr>
        <p:txBody>
          <a:bodyPr wrap="square" rtlCol="0">
            <a:spAutoFit/>
          </a:bodyPr>
          <a:lstStyle/>
          <a:p>
            <a:r>
              <a:rPr lang="en-US" sz="1600" b="1" dirty="0">
                <a:solidFill>
                  <a:srgbClr val="C00000"/>
                </a:solidFill>
              </a:rPr>
              <a:t>revoke request</a:t>
            </a:r>
            <a:endParaRPr lang="en-US" b="1" dirty="0">
              <a:solidFill>
                <a:srgbClr val="C00000"/>
              </a:solidFill>
            </a:endParaRPr>
          </a:p>
        </p:txBody>
      </p:sp>
      <p:sp>
        <p:nvSpPr>
          <p:cNvPr id="10" name="CaixaDeTexto 9"/>
          <p:cNvSpPr txBox="1"/>
          <p:nvPr/>
        </p:nvSpPr>
        <p:spPr>
          <a:xfrm>
            <a:off x="6516216" y="404664"/>
            <a:ext cx="1872208" cy="338554"/>
          </a:xfrm>
          <a:prstGeom prst="rect">
            <a:avLst/>
          </a:prstGeom>
          <a:noFill/>
        </p:spPr>
        <p:txBody>
          <a:bodyPr wrap="square" rtlCol="0">
            <a:spAutoFit/>
          </a:bodyPr>
          <a:lstStyle/>
          <a:p>
            <a:r>
              <a:rPr lang="en-US" sz="1600" b="1" dirty="0">
                <a:solidFill>
                  <a:srgbClr val="C00000"/>
                </a:solidFill>
              </a:rPr>
              <a:t>revoke promise</a:t>
            </a:r>
            <a:endParaRPr lang="en-US" b="1" dirty="0">
              <a:solidFill>
                <a:srgbClr val="C00000"/>
              </a:solidFill>
            </a:endParaRPr>
          </a:p>
        </p:txBody>
      </p:sp>
      <p:sp>
        <p:nvSpPr>
          <p:cNvPr id="12" name="CaixaDeTexto 11"/>
          <p:cNvSpPr txBox="1"/>
          <p:nvPr/>
        </p:nvSpPr>
        <p:spPr>
          <a:xfrm>
            <a:off x="6516216" y="3748914"/>
            <a:ext cx="1872208" cy="615553"/>
          </a:xfrm>
          <a:prstGeom prst="rect">
            <a:avLst/>
          </a:prstGeom>
          <a:noFill/>
        </p:spPr>
        <p:txBody>
          <a:bodyPr wrap="square" rtlCol="0">
            <a:spAutoFit/>
          </a:bodyPr>
          <a:lstStyle/>
          <a:p>
            <a:r>
              <a:rPr lang="en-US" sz="1600" b="1" dirty="0">
                <a:solidFill>
                  <a:srgbClr val="0070C0"/>
                </a:solidFill>
              </a:rPr>
              <a:t>execute</a:t>
            </a:r>
          </a:p>
          <a:p>
            <a:endParaRPr lang="en-US" b="1" dirty="0">
              <a:solidFill>
                <a:srgbClr val="0070C0"/>
              </a:solidFill>
            </a:endParaRPr>
          </a:p>
        </p:txBody>
      </p:sp>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722" y="3861048"/>
            <a:ext cx="114286" cy="114286"/>
          </a:xfrm>
          <a:prstGeom prst="rect">
            <a:avLst/>
          </a:prstGeom>
        </p:spPr>
      </p:pic>
    </p:spTree>
    <p:extLst>
      <p:ext uri="{BB962C8B-B14F-4D97-AF65-F5344CB8AC3E}">
        <p14:creationId xmlns:p14="http://schemas.microsoft.com/office/powerpoint/2010/main" val="93272175"/>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37" y="0"/>
            <a:ext cx="8006124" cy="6857998"/>
          </a:xfrm>
          <a:prstGeom prst="rect">
            <a:avLst/>
          </a:prstGeom>
        </p:spPr>
      </p:pic>
      <p:sp>
        <p:nvSpPr>
          <p:cNvPr id="2" name="CaixaDeTexto 1"/>
          <p:cNvSpPr txBox="1"/>
          <p:nvPr/>
        </p:nvSpPr>
        <p:spPr>
          <a:xfrm>
            <a:off x="0" y="116632"/>
            <a:ext cx="5652120" cy="369332"/>
          </a:xfrm>
          <a:prstGeom prst="rect">
            <a:avLst/>
          </a:prstGeom>
          <a:noFill/>
        </p:spPr>
        <p:txBody>
          <a:bodyPr wrap="square" rtlCol="0">
            <a:spAutoFit/>
          </a:bodyPr>
          <a:lstStyle/>
          <a:p>
            <a:r>
              <a:rPr lang="en-US" b="1" dirty="0"/>
              <a:t>Unified Solution</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738" y="2780928"/>
            <a:ext cx="114286" cy="11428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738" y="3861048"/>
            <a:ext cx="114286" cy="114286"/>
          </a:xfrm>
          <a:prstGeom prst="rect">
            <a:avLst/>
          </a:prstGeom>
        </p:spPr>
      </p:pic>
      <p:sp>
        <p:nvSpPr>
          <p:cNvPr id="9" name="CaixaDeTexto 8"/>
          <p:cNvSpPr txBox="1"/>
          <p:nvPr/>
        </p:nvSpPr>
        <p:spPr>
          <a:xfrm>
            <a:off x="1403648" y="433319"/>
            <a:ext cx="1872208" cy="861774"/>
          </a:xfrm>
          <a:prstGeom prst="rect">
            <a:avLst/>
          </a:prstGeom>
          <a:noFill/>
        </p:spPr>
        <p:txBody>
          <a:bodyPr wrap="square" rtlCol="0">
            <a:spAutoFit/>
          </a:bodyPr>
          <a:lstStyle/>
          <a:p>
            <a:r>
              <a:rPr lang="en-US" sz="1600" b="1" dirty="0">
                <a:solidFill>
                  <a:srgbClr val="C00000"/>
                </a:solidFill>
              </a:rPr>
              <a:t>revoke request</a:t>
            </a:r>
          </a:p>
          <a:p>
            <a:r>
              <a:rPr lang="en-US" sz="1600" b="1" dirty="0">
                <a:solidFill>
                  <a:srgbClr val="C00000"/>
                </a:solidFill>
              </a:rPr>
              <a:t>refuse</a:t>
            </a:r>
          </a:p>
          <a:p>
            <a:r>
              <a:rPr lang="en-US" sz="1600" b="1" dirty="0">
                <a:solidFill>
                  <a:srgbClr val="C00000"/>
                </a:solidFill>
              </a:rPr>
              <a:t>allow</a:t>
            </a:r>
            <a:endParaRPr lang="en-US" b="1" dirty="0">
              <a:solidFill>
                <a:srgbClr val="C00000"/>
              </a:solidFill>
            </a:endParaRPr>
          </a:p>
        </p:txBody>
      </p:sp>
      <p:sp>
        <p:nvSpPr>
          <p:cNvPr id="10" name="CaixaDeTexto 9"/>
          <p:cNvSpPr txBox="1"/>
          <p:nvPr/>
        </p:nvSpPr>
        <p:spPr>
          <a:xfrm>
            <a:off x="6516216" y="404664"/>
            <a:ext cx="1872208" cy="338554"/>
          </a:xfrm>
          <a:prstGeom prst="rect">
            <a:avLst/>
          </a:prstGeom>
          <a:noFill/>
        </p:spPr>
        <p:txBody>
          <a:bodyPr wrap="square" rtlCol="0">
            <a:spAutoFit/>
          </a:bodyPr>
          <a:lstStyle/>
          <a:p>
            <a:r>
              <a:rPr lang="en-US" sz="1600" b="1" dirty="0">
                <a:solidFill>
                  <a:srgbClr val="C00000"/>
                </a:solidFill>
              </a:rPr>
              <a:t>revoke promise</a:t>
            </a:r>
            <a:endParaRPr lang="en-US" b="1" dirty="0">
              <a:solidFill>
                <a:srgbClr val="C00000"/>
              </a:solidFill>
            </a:endParaRPr>
          </a:p>
        </p:txBody>
      </p:sp>
      <p:sp>
        <p:nvSpPr>
          <p:cNvPr id="12" name="CaixaDeTexto 11"/>
          <p:cNvSpPr txBox="1"/>
          <p:nvPr/>
        </p:nvSpPr>
        <p:spPr>
          <a:xfrm>
            <a:off x="6516216" y="3748914"/>
            <a:ext cx="1872208" cy="615553"/>
          </a:xfrm>
          <a:prstGeom prst="rect">
            <a:avLst/>
          </a:prstGeom>
          <a:noFill/>
        </p:spPr>
        <p:txBody>
          <a:bodyPr wrap="square" rtlCol="0">
            <a:spAutoFit/>
          </a:bodyPr>
          <a:lstStyle/>
          <a:p>
            <a:r>
              <a:rPr lang="en-US" sz="1600" b="1" dirty="0">
                <a:solidFill>
                  <a:srgbClr val="0070C0"/>
                </a:solidFill>
              </a:rPr>
              <a:t>execute</a:t>
            </a:r>
          </a:p>
          <a:p>
            <a:endParaRPr lang="en-US" b="1" dirty="0">
              <a:solidFill>
                <a:srgbClr val="0070C0"/>
              </a:solidFill>
            </a:endParaRPr>
          </a:p>
        </p:txBody>
      </p:sp>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722" y="3861048"/>
            <a:ext cx="114286" cy="114286"/>
          </a:xfrm>
          <a:prstGeom prst="rect">
            <a:avLst/>
          </a:prstGeom>
        </p:spPr>
      </p:pic>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2666642"/>
            <a:ext cx="114286" cy="114286"/>
          </a:xfrm>
          <a:prstGeom prst="rect">
            <a:avLst/>
          </a:prstGeom>
        </p:spPr>
      </p:pic>
    </p:spTree>
    <p:extLst>
      <p:ext uri="{BB962C8B-B14F-4D97-AF65-F5344CB8AC3E}">
        <p14:creationId xmlns:p14="http://schemas.microsoft.com/office/powerpoint/2010/main" val="436420038"/>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37" y="0"/>
            <a:ext cx="8006124" cy="6857998"/>
          </a:xfrm>
          <a:prstGeom prst="rect">
            <a:avLst/>
          </a:prstGeom>
        </p:spPr>
      </p:pic>
      <p:sp>
        <p:nvSpPr>
          <p:cNvPr id="2" name="CaixaDeTexto 1"/>
          <p:cNvSpPr txBox="1"/>
          <p:nvPr/>
        </p:nvSpPr>
        <p:spPr>
          <a:xfrm>
            <a:off x="0" y="116632"/>
            <a:ext cx="5652120" cy="369332"/>
          </a:xfrm>
          <a:prstGeom prst="rect">
            <a:avLst/>
          </a:prstGeom>
          <a:noFill/>
        </p:spPr>
        <p:txBody>
          <a:bodyPr wrap="square" rtlCol="0">
            <a:spAutoFit/>
          </a:bodyPr>
          <a:lstStyle/>
          <a:p>
            <a:r>
              <a:rPr lang="en-US" b="1" dirty="0"/>
              <a:t>Unified Solution</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738" y="476672"/>
            <a:ext cx="114286" cy="11428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738" y="3861048"/>
            <a:ext cx="114286" cy="114286"/>
          </a:xfrm>
          <a:prstGeom prst="rect">
            <a:avLst/>
          </a:prstGeom>
        </p:spPr>
      </p:pic>
      <p:sp>
        <p:nvSpPr>
          <p:cNvPr id="9" name="CaixaDeTexto 8"/>
          <p:cNvSpPr txBox="1"/>
          <p:nvPr/>
        </p:nvSpPr>
        <p:spPr>
          <a:xfrm>
            <a:off x="1403648" y="433319"/>
            <a:ext cx="1872208" cy="338554"/>
          </a:xfrm>
          <a:prstGeom prst="rect">
            <a:avLst/>
          </a:prstGeom>
          <a:noFill/>
        </p:spPr>
        <p:txBody>
          <a:bodyPr wrap="square" rtlCol="0">
            <a:spAutoFit/>
          </a:bodyPr>
          <a:lstStyle/>
          <a:p>
            <a:r>
              <a:rPr lang="en-US" sz="1600" b="1" dirty="0">
                <a:solidFill>
                  <a:srgbClr val="C00000"/>
                </a:solidFill>
              </a:rPr>
              <a:t>request</a:t>
            </a:r>
            <a:endParaRPr lang="en-US" b="1" dirty="0">
              <a:solidFill>
                <a:srgbClr val="C00000"/>
              </a:solidFill>
            </a:endParaRPr>
          </a:p>
        </p:txBody>
      </p:sp>
      <p:sp>
        <p:nvSpPr>
          <p:cNvPr id="12" name="CaixaDeTexto 11"/>
          <p:cNvSpPr txBox="1"/>
          <p:nvPr/>
        </p:nvSpPr>
        <p:spPr>
          <a:xfrm>
            <a:off x="6516216" y="3748914"/>
            <a:ext cx="1872208" cy="615553"/>
          </a:xfrm>
          <a:prstGeom prst="rect">
            <a:avLst/>
          </a:prstGeom>
          <a:noFill/>
        </p:spPr>
        <p:txBody>
          <a:bodyPr wrap="square" rtlCol="0">
            <a:spAutoFit/>
          </a:bodyPr>
          <a:lstStyle/>
          <a:p>
            <a:r>
              <a:rPr lang="en-US" sz="1600" b="1" dirty="0">
                <a:solidFill>
                  <a:srgbClr val="0070C0"/>
                </a:solidFill>
              </a:rPr>
              <a:t>execute</a:t>
            </a:r>
          </a:p>
          <a:p>
            <a:endParaRPr lang="en-US" b="1" dirty="0">
              <a:solidFill>
                <a:srgbClr val="0070C0"/>
              </a:solidFill>
            </a:endParaRPr>
          </a:p>
        </p:txBody>
      </p:sp>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722" y="3861048"/>
            <a:ext cx="114286" cy="114286"/>
          </a:xfrm>
          <a:prstGeom prst="rect">
            <a:avLst/>
          </a:prstGeom>
        </p:spPr>
      </p:pic>
    </p:spTree>
    <p:extLst>
      <p:ext uri="{BB962C8B-B14F-4D97-AF65-F5344CB8AC3E}">
        <p14:creationId xmlns:p14="http://schemas.microsoft.com/office/powerpoint/2010/main" val="2021409985"/>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09321"/>
            <a:ext cx="9143998" cy="5439356"/>
          </a:xfrm>
          <a:prstGeom prst="rect">
            <a:avLst/>
          </a:prstGeom>
        </p:spPr>
      </p:pic>
      <p:sp>
        <p:nvSpPr>
          <p:cNvPr id="2" name="CaixaDeTexto 1"/>
          <p:cNvSpPr txBox="1"/>
          <p:nvPr/>
        </p:nvSpPr>
        <p:spPr>
          <a:xfrm>
            <a:off x="0" y="116632"/>
            <a:ext cx="4427984" cy="369332"/>
          </a:xfrm>
          <a:prstGeom prst="rect">
            <a:avLst/>
          </a:prstGeom>
          <a:noFill/>
        </p:spPr>
        <p:txBody>
          <a:bodyPr wrap="square" rtlCol="0">
            <a:spAutoFit/>
          </a:bodyPr>
          <a:lstStyle/>
          <a:p>
            <a:r>
              <a:rPr lang="en-US" b="1" dirty="0"/>
              <a:t>Solution 3 – Dyadic Nature of declare-accept</a:t>
            </a:r>
          </a:p>
        </p:txBody>
      </p:sp>
      <p:sp>
        <p:nvSpPr>
          <p:cNvPr id="8" name="CaixaDeTexto 7"/>
          <p:cNvSpPr txBox="1"/>
          <p:nvPr/>
        </p:nvSpPr>
        <p:spPr>
          <a:xfrm>
            <a:off x="5076055" y="-86618"/>
            <a:ext cx="4067943" cy="923330"/>
          </a:xfrm>
          <a:prstGeom prst="rect">
            <a:avLst/>
          </a:prstGeom>
          <a:noFill/>
        </p:spPr>
        <p:txBody>
          <a:bodyPr wrap="square" rtlCol="0">
            <a:spAutoFit/>
          </a:bodyPr>
          <a:lstStyle/>
          <a:p>
            <a:r>
              <a:rPr lang="en-US" b="1" dirty="0">
                <a:solidFill>
                  <a:srgbClr val="C00000"/>
                </a:solidFill>
              </a:rPr>
              <a:t>New Pending Issue:</a:t>
            </a:r>
          </a:p>
          <a:p>
            <a:r>
              <a:rPr lang="en-US" b="1" dirty="0">
                <a:solidFill>
                  <a:srgbClr val="C00000"/>
                </a:solidFill>
              </a:rPr>
              <a:t>Do we need to always execute again?</a:t>
            </a:r>
          </a:p>
          <a:p>
            <a:r>
              <a:rPr lang="en-US" b="1" dirty="0">
                <a:solidFill>
                  <a:srgbClr val="C00000"/>
                </a:solidFill>
              </a:rPr>
              <a:t>(Addressed at Unified Solution)</a:t>
            </a:r>
          </a:p>
        </p:txBody>
      </p:sp>
      <p:sp>
        <p:nvSpPr>
          <p:cNvPr id="9" name="Bolha de Pensamento: Nuvem 8"/>
          <p:cNvSpPr/>
          <p:nvPr/>
        </p:nvSpPr>
        <p:spPr>
          <a:xfrm>
            <a:off x="251520" y="533749"/>
            <a:ext cx="1872208" cy="136815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ixaDeTexto 9"/>
          <p:cNvSpPr txBox="1"/>
          <p:nvPr/>
        </p:nvSpPr>
        <p:spPr>
          <a:xfrm>
            <a:off x="467544" y="910461"/>
            <a:ext cx="1440160" cy="369332"/>
          </a:xfrm>
          <a:prstGeom prst="rect">
            <a:avLst/>
          </a:prstGeom>
          <a:noFill/>
        </p:spPr>
        <p:txBody>
          <a:bodyPr wrap="square" rtlCol="0">
            <a:spAutoFit/>
          </a:bodyPr>
          <a:lstStyle/>
          <a:p>
            <a:r>
              <a:rPr lang="en-US" dirty="0">
                <a:solidFill>
                  <a:schemeClr val="bg1"/>
                </a:solidFill>
              </a:rPr>
              <a:t>Remember…</a:t>
            </a:r>
          </a:p>
        </p:txBody>
      </p:sp>
    </p:spTree>
    <p:extLst>
      <p:ext uri="{BB962C8B-B14F-4D97-AF65-F5344CB8AC3E}">
        <p14:creationId xmlns:p14="http://schemas.microsoft.com/office/powerpoint/2010/main" val="2867456037"/>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37" y="0"/>
            <a:ext cx="8006125" cy="6857999"/>
          </a:xfrm>
          <a:prstGeom prst="rect">
            <a:avLst/>
          </a:prstGeom>
        </p:spPr>
      </p:pic>
      <p:sp>
        <p:nvSpPr>
          <p:cNvPr id="2" name="CaixaDeTexto 1"/>
          <p:cNvSpPr txBox="1"/>
          <p:nvPr/>
        </p:nvSpPr>
        <p:spPr>
          <a:xfrm>
            <a:off x="0" y="116632"/>
            <a:ext cx="5652120" cy="369332"/>
          </a:xfrm>
          <a:prstGeom prst="rect">
            <a:avLst/>
          </a:prstGeom>
          <a:noFill/>
        </p:spPr>
        <p:txBody>
          <a:bodyPr wrap="square" rtlCol="0">
            <a:spAutoFit/>
          </a:bodyPr>
          <a:lstStyle/>
          <a:p>
            <a:r>
              <a:rPr lang="en-US" b="1" dirty="0"/>
              <a:t>Unified Solution</a:t>
            </a:r>
          </a:p>
        </p:txBody>
      </p:sp>
      <p:sp>
        <p:nvSpPr>
          <p:cNvPr id="7" name="CaixaDeTexto 6"/>
          <p:cNvSpPr txBox="1"/>
          <p:nvPr/>
        </p:nvSpPr>
        <p:spPr>
          <a:xfrm>
            <a:off x="179512" y="3429000"/>
            <a:ext cx="1872208" cy="369332"/>
          </a:xfrm>
          <a:prstGeom prst="rect">
            <a:avLst/>
          </a:prstGeom>
          <a:noFill/>
        </p:spPr>
        <p:txBody>
          <a:bodyPr wrap="square" rtlCol="0">
            <a:spAutoFit/>
          </a:bodyPr>
          <a:lstStyle/>
          <a:p>
            <a:r>
              <a:rPr lang="en-US" b="1" dirty="0">
                <a:solidFill>
                  <a:srgbClr val="C00000"/>
                </a:solidFill>
              </a:rPr>
              <a:t>Pending issues: 0</a:t>
            </a:r>
          </a:p>
        </p:txBody>
      </p:sp>
    </p:spTree>
    <p:extLst>
      <p:ext uri="{BB962C8B-B14F-4D97-AF65-F5344CB8AC3E}">
        <p14:creationId xmlns:p14="http://schemas.microsoft.com/office/powerpoint/2010/main" val="2443563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69475"/>
            <a:ext cx="7251523" cy="5394853"/>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2/2</a:t>
            </a:r>
          </a:p>
        </p:txBody>
      </p:sp>
      <p:grpSp>
        <p:nvGrpSpPr>
          <p:cNvPr id="7" name="Grupo 6"/>
          <p:cNvGrpSpPr/>
          <p:nvPr/>
        </p:nvGrpSpPr>
        <p:grpSpPr>
          <a:xfrm>
            <a:off x="35496" y="3717032"/>
            <a:ext cx="1008112" cy="504056"/>
            <a:chOff x="35496" y="485964"/>
            <a:chExt cx="1008112" cy="504056"/>
          </a:xfrm>
        </p:grpSpPr>
        <p:sp>
          <p:nvSpPr>
            <p:cNvPr id="10" name="Seta: Para a Direita 9"/>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ixaDeTexto 11"/>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1612874890"/>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4932040" cy="369332"/>
          </a:xfrm>
          <a:prstGeom prst="rect">
            <a:avLst/>
          </a:prstGeom>
          <a:noFill/>
        </p:spPr>
        <p:txBody>
          <a:bodyPr wrap="square" rtlCol="0">
            <a:spAutoFit/>
          </a:bodyPr>
          <a:lstStyle/>
          <a:p>
            <a:r>
              <a:rPr lang="en-US" b="1" dirty="0"/>
              <a:t>Detour 1 – Omega Theory and Links</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617731"/>
            <a:ext cx="6142252" cy="3078747"/>
          </a:xfrm>
          <a:prstGeom prst="rect">
            <a:avLst/>
          </a:prstGeom>
        </p:spPr>
      </p:pic>
      <p:sp>
        <p:nvSpPr>
          <p:cNvPr id="8" name="CaixaDeTexto 7"/>
          <p:cNvSpPr txBox="1"/>
          <p:nvPr/>
        </p:nvSpPr>
        <p:spPr>
          <a:xfrm>
            <a:off x="683568" y="3429000"/>
            <a:ext cx="7488832" cy="369332"/>
          </a:xfrm>
          <a:prstGeom prst="rect">
            <a:avLst/>
          </a:prstGeom>
          <a:noFill/>
        </p:spPr>
        <p:txBody>
          <a:bodyPr wrap="square" rtlCol="0">
            <a:spAutoFit/>
          </a:bodyPr>
          <a:lstStyle/>
          <a:p>
            <a:pPr algn="ctr"/>
            <a:r>
              <a:rPr lang="en-US" dirty="0"/>
              <a:t>From Figure 14, page 15, OMEGA theory, version 4.1</a:t>
            </a:r>
          </a:p>
        </p:txBody>
      </p:sp>
      <p:sp>
        <p:nvSpPr>
          <p:cNvPr id="9" name="CaixaDeTexto 8"/>
          <p:cNvSpPr txBox="1"/>
          <p:nvPr/>
        </p:nvSpPr>
        <p:spPr>
          <a:xfrm>
            <a:off x="683568" y="3789040"/>
            <a:ext cx="7992888"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From which facts can initiator links originate?</a:t>
            </a:r>
          </a:p>
        </p:txBody>
      </p:sp>
      <p:sp>
        <p:nvSpPr>
          <p:cNvPr id="11" name="CaixaDeTexto 10"/>
          <p:cNvSpPr txBox="1"/>
          <p:nvPr/>
        </p:nvSpPr>
        <p:spPr>
          <a:xfrm>
            <a:off x="674885" y="4106058"/>
            <a:ext cx="7992888"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Which facts can originate wait links?</a:t>
            </a:r>
          </a:p>
        </p:txBody>
      </p:sp>
      <p:sp>
        <p:nvSpPr>
          <p:cNvPr id="12" name="CaixaDeTexto 11"/>
          <p:cNvSpPr txBox="1"/>
          <p:nvPr/>
        </p:nvSpPr>
        <p:spPr>
          <a:xfrm>
            <a:off x="694354" y="4947555"/>
            <a:ext cx="7992888" cy="1754326"/>
          </a:xfrm>
          <a:prstGeom prst="rect">
            <a:avLst/>
          </a:prstGeom>
          <a:noFill/>
        </p:spPr>
        <p:txBody>
          <a:bodyPr wrap="square" rtlCol="0">
            <a:spAutoFit/>
          </a:bodyPr>
          <a:lstStyle/>
          <a:p>
            <a:r>
              <a:rPr lang="en-US" dirty="0"/>
              <a:t>Inductive Approach</a:t>
            </a:r>
          </a:p>
          <a:p>
            <a:r>
              <a:rPr lang="en-US" dirty="0"/>
              <a:t>    Initiator links only originate from Request, Promise, Declare or Accept facts.</a:t>
            </a:r>
          </a:p>
          <a:p>
            <a:r>
              <a:rPr lang="en-US" dirty="0"/>
              <a:t>    Wait links from Promise and Accept facts.</a:t>
            </a:r>
          </a:p>
          <a:p>
            <a:r>
              <a:rPr lang="en-US" dirty="0"/>
              <a:t>    Wait links link to Promise, Execute and Accept acts.</a:t>
            </a:r>
          </a:p>
          <a:p>
            <a:r>
              <a:rPr lang="en-US" dirty="0">
                <a:solidFill>
                  <a:srgbClr val="C00000"/>
                </a:solidFill>
              </a:rPr>
              <a:t>    </a:t>
            </a:r>
          </a:p>
          <a:p>
            <a:r>
              <a:rPr lang="en-US" dirty="0">
                <a:solidFill>
                  <a:srgbClr val="C00000"/>
                </a:solidFill>
              </a:rPr>
              <a:t>    </a:t>
            </a:r>
          </a:p>
        </p:txBody>
      </p:sp>
      <p:sp>
        <p:nvSpPr>
          <p:cNvPr id="13" name="CaixaDeTexto 12"/>
          <p:cNvSpPr txBox="1"/>
          <p:nvPr/>
        </p:nvSpPr>
        <p:spPr>
          <a:xfrm>
            <a:off x="669096" y="4422104"/>
            <a:ext cx="7992888"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Which acts can receive wait links?</a:t>
            </a:r>
          </a:p>
        </p:txBody>
      </p:sp>
    </p:spTree>
    <p:extLst>
      <p:ext uri="{BB962C8B-B14F-4D97-AF65-F5344CB8AC3E}">
        <p14:creationId xmlns:p14="http://schemas.microsoft.com/office/powerpoint/2010/main" val="448857367"/>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4932040" cy="369332"/>
          </a:xfrm>
          <a:prstGeom prst="rect">
            <a:avLst/>
          </a:prstGeom>
          <a:noFill/>
        </p:spPr>
        <p:txBody>
          <a:bodyPr wrap="square" rtlCol="0">
            <a:spAutoFit/>
          </a:bodyPr>
          <a:lstStyle/>
          <a:p>
            <a:r>
              <a:rPr lang="en-US" b="1" dirty="0"/>
              <a:t>Detour 1 – Omega Theory and Links</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617731"/>
            <a:ext cx="6142252" cy="3078747"/>
          </a:xfrm>
          <a:prstGeom prst="rect">
            <a:avLst/>
          </a:prstGeom>
        </p:spPr>
      </p:pic>
      <p:sp>
        <p:nvSpPr>
          <p:cNvPr id="8" name="CaixaDeTexto 7"/>
          <p:cNvSpPr txBox="1"/>
          <p:nvPr/>
        </p:nvSpPr>
        <p:spPr>
          <a:xfrm>
            <a:off x="683568" y="3429000"/>
            <a:ext cx="7488832" cy="369332"/>
          </a:xfrm>
          <a:prstGeom prst="rect">
            <a:avLst/>
          </a:prstGeom>
          <a:noFill/>
        </p:spPr>
        <p:txBody>
          <a:bodyPr wrap="square" rtlCol="0">
            <a:spAutoFit/>
          </a:bodyPr>
          <a:lstStyle/>
          <a:p>
            <a:pPr algn="ctr"/>
            <a:r>
              <a:rPr lang="en-US" dirty="0"/>
              <a:t>From Figure 14, page 15, OMEGA theory, version 4.1</a:t>
            </a:r>
          </a:p>
        </p:txBody>
      </p:sp>
      <p:sp>
        <p:nvSpPr>
          <p:cNvPr id="9" name="CaixaDeTexto 8"/>
          <p:cNvSpPr txBox="1"/>
          <p:nvPr/>
        </p:nvSpPr>
        <p:spPr>
          <a:xfrm>
            <a:off x="683568" y="3789040"/>
            <a:ext cx="7992888"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From which facts can initiator links originate?</a:t>
            </a:r>
          </a:p>
        </p:txBody>
      </p:sp>
      <p:sp>
        <p:nvSpPr>
          <p:cNvPr id="11" name="CaixaDeTexto 10"/>
          <p:cNvSpPr txBox="1"/>
          <p:nvPr/>
        </p:nvSpPr>
        <p:spPr>
          <a:xfrm>
            <a:off x="674885" y="4106058"/>
            <a:ext cx="7992888"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Which facts can originate wait links?</a:t>
            </a:r>
          </a:p>
        </p:txBody>
      </p:sp>
      <p:sp>
        <p:nvSpPr>
          <p:cNvPr id="12" name="CaixaDeTexto 11"/>
          <p:cNvSpPr txBox="1"/>
          <p:nvPr/>
        </p:nvSpPr>
        <p:spPr>
          <a:xfrm>
            <a:off x="694353" y="4947555"/>
            <a:ext cx="8221267" cy="1200329"/>
          </a:xfrm>
          <a:prstGeom prst="rect">
            <a:avLst/>
          </a:prstGeom>
          <a:noFill/>
        </p:spPr>
        <p:txBody>
          <a:bodyPr wrap="square" rtlCol="0">
            <a:spAutoFit/>
          </a:bodyPr>
          <a:lstStyle/>
          <a:p>
            <a:r>
              <a:rPr lang="en-US" dirty="0"/>
              <a:t>Deductive Approach (based on the dyadic nature of </a:t>
            </a:r>
            <a:r>
              <a:rPr lang="en-US" dirty="0" err="1"/>
              <a:t>rq</a:t>
            </a:r>
            <a:r>
              <a:rPr lang="en-US" dirty="0"/>
              <a:t>-pm, da-ac)</a:t>
            </a:r>
          </a:p>
          <a:p>
            <a:r>
              <a:rPr lang="en-US" dirty="0"/>
              <a:t>    Initiator links only originate from any fact</a:t>
            </a:r>
          </a:p>
          <a:p>
            <a:r>
              <a:rPr lang="en-US" dirty="0"/>
              <a:t>    Wait links from Promise, Accept , </a:t>
            </a:r>
            <a:r>
              <a:rPr lang="en-US" b="1" dirty="0"/>
              <a:t>Decline</a:t>
            </a:r>
            <a:r>
              <a:rPr lang="en-US" dirty="0"/>
              <a:t>, </a:t>
            </a:r>
            <a:r>
              <a:rPr lang="en-US" b="1" dirty="0"/>
              <a:t>Reject</a:t>
            </a:r>
            <a:r>
              <a:rPr lang="en-US" dirty="0"/>
              <a:t>, or </a:t>
            </a:r>
            <a:r>
              <a:rPr lang="en-US" b="1" dirty="0"/>
              <a:t>Revoke</a:t>
            </a:r>
            <a:r>
              <a:rPr lang="en-US" dirty="0"/>
              <a:t> facts</a:t>
            </a:r>
          </a:p>
          <a:p>
            <a:r>
              <a:rPr lang="en-US" dirty="0"/>
              <a:t>    Wait links link to Promise, Execute or Accept acts.    </a:t>
            </a:r>
          </a:p>
        </p:txBody>
      </p:sp>
      <p:sp>
        <p:nvSpPr>
          <p:cNvPr id="13" name="CaixaDeTexto 12"/>
          <p:cNvSpPr txBox="1"/>
          <p:nvPr/>
        </p:nvSpPr>
        <p:spPr>
          <a:xfrm>
            <a:off x="669096" y="4422104"/>
            <a:ext cx="7992888"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Which acts can receive wait links?</a:t>
            </a:r>
          </a:p>
        </p:txBody>
      </p:sp>
      <p:sp>
        <p:nvSpPr>
          <p:cNvPr id="3" name="CaixaDeTexto 2"/>
          <p:cNvSpPr txBox="1"/>
          <p:nvPr/>
        </p:nvSpPr>
        <p:spPr>
          <a:xfrm>
            <a:off x="7924525" y="5278518"/>
            <a:ext cx="1021818" cy="923330"/>
          </a:xfrm>
          <a:prstGeom prst="rect">
            <a:avLst/>
          </a:prstGeom>
          <a:noFill/>
        </p:spPr>
        <p:txBody>
          <a:bodyPr wrap="square" rtlCol="0">
            <a:spAutoFit/>
          </a:bodyPr>
          <a:lstStyle/>
          <a:p>
            <a:pPr algn="ctr"/>
            <a:r>
              <a:rPr lang="en-US" b="1" dirty="0">
                <a:solidFill>
                  <a:srgbClr val="0070C0"/>
                </a:solidFill>
              </a:rPr>
              <a:t>Quality</a:t>
            </a:r>
          </a:p>
          <a:p>
            <a:pPr algn="ctr"/>
            <a:r>
              <a:rPr lang="en-US" b="1" dirty="0">
                <a:solidFill>
                  <a:srgbClr val="0070C0"/>
                </a:solidFill>
              </a:rPr>
              <a:t>Analysis</a:t>
            </a:r>
          </a:p>
          <a:p>
            <a:pPr algn="ctr"/>
            <a:r>
              <a:rPr lang="en-US" b="1" dirty="0">
                <a:solidFill>
                  <a:srgbClr val="0070C0"/>
                </a:solidFill>
              </a:rPr>
              <a:t>Reasons</a:t>
            </a:r>
          </a:p>
        </p:txBody>
      </p:sp>
    </p:spTree>
    <p:extLst>
      <p:ext uri="{BB962C8B-B14F-4D97-AF65-F5344CB8AC3E}">
        <p14:creationId xmlns:p14="http://schemas.microsoft.com/office/powerpoint/2010/main" val="903276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69475"/>
            <a:ext cx="7251523" cy="5394853"/>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2/2</a:t>
            </a:r>
          </a:p>
        </p:txBody>
      </p:sp>
      <p:grpSp>
        <p:nvGrpSpPr>
          <p:cNvPr id="7" name="Grupo 6"/>
          <p:cNvGrpSpPr/>
          <p:nvPr/>
        </p:nvGrpSpPr>
        <p:grpSpPr>
          <a:xfrm>
            <a:off x="35496" y="4149080"/>
            <a:ext cx="1008112" cy="504056"/>
            <a:chOff x="35496" y="485964"/>
            <a:chExt cx="1008112" cy="504056"/>
          </a:xfrm>
        </p:grpSpPr>
        <p:sp>
          <p:nvSpPr>
            <p:cNvPr id="10" name="Seta: Para a Direita 9"/>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ixaDeTexto 11"/>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3201880826"/>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218" y="602596"/>
            <a:ext cx="6035563" cy="3955123"/>
          </a:xfrm>
          <a:prstGeom prst="rect">
            <a:avLst/>
          </a:prstGeom>
        </p:spPr>
      </p:pic>
      <p:sp>
        <p:nvSpPr>
          <p:cNvPr id="2" name="CaixaDeTexto 1"/>
          <p:cNvSpPr txBox="1"/>
          <p:nvPr/>
        </p:nvSpPr>
        <p:spPr>
          <a:xfrm>
            <a:off x="0" y="116632"/>
            <a:ext cx="4932040" cy="369332"/>
          </a:xfrm>
          <a:prstGeom prst="rect">
            <a:avLst/>
          </a:prstGeom>
          <a:noFill/>
        </p:spPr>
        <p:txBody>
          <a:bodyPr wrap="square" rtlCol="0">
            <a:spAutoFit/>
          </a:bodyPr>
          <a:lstStyle/>
          <a:p>
            <a:r>
              <a:rPr lang="en-US" b="1" dirty="0"/>
              <a:t>Detour 2 – The Change Problem</a:t>
            </a:r>
          </a:p>
        </p:txBody>
      </p:sp>
      <p:sp>
        <p:nvSpPr>
          <p:cNvPr id="8" name="CaixaDeTexto 7"/>
          <p:cNvSpPr txBox="1"/>
          <p:nvPr/>
        </p:nvSpPr>
        <p:spPr>
          <a:xfrm>
            <a:off x="683568" y="4489685"/>
            <a:ext cx="7488832" cy="646331"/>
          </a:xfrm>
          <a:prstGeom prst="rect">
            <a:avLst/>
          </a:prstGeom>
          <a:noFill/>
        </p:spPr>
        <p:txBody>
          <a:bodyPr wrap="square" rtlCol="0">
            <a:spAutoFit/>
          </a:bodyPr>
          <a:lstStyle/>
          <a:p>
            <a:pPr algn="ctr"/>
            <a:r>
              <a:rPr lang="en-US" dirty="0"/>
              <a:t>Interaction-based tree structure</a:t>
            </a:r>
          </a:p>
          <a:p>
            <a:pPr algn="ctr"/>
            <a:r>
              <a:rPr lang="en-US" dirty="0"/>
              <a:t>From Figure 5, page 8, OMEGA theory, version 4.1</a:t>
            </a:r>
          </a:p>
        </p:txBody>
      </p:sp>
    </p:spTree>
    <p:extLst>
      <p:ext uri="{BB962C8B-B14F-4D97-AF65-F5344CB8AC3E}">
        <p14:creationId xmlns:p14="http://schemas.microsoft.com/office/powerpoint/2010/main" val="32528753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73" y="127413"/>
            <a:ext cx="5968254" cy="6603174"/>
          </a:xfrm>
          <a:prstGeom prst="rect">
            <a:avLst/>
          </a:prstGeom>
        </p:spPr>
      </p:pic>
      <p:sp>
        <p:nvSpPr>
          <p:cNvPr id="5" name="CaixaDeTexto 4"/>
          <p:cNvSpPr txBox="1"/>
          <p:nvPr/>
        </p:nvSpPr>
        <p:spPr>
          <a:xfrm>
            <a:off x="0" y="-27384"/>
            <a:ext cx="4572000" cy="461665"/>
          </a:xfrm>
          <a:prstGeom prst="rect">
            <a:avLst/>
          </a:prstGeom>
          <a:noFill/>
        </p:spPr>
        <p:txBody>
          <a:bodyPr wrap="square" rtlCol="0">
            <a:spAutoFit/>
          </a:bodyPr>
          <a:lstStyle/>
          <a:p>
            <a:r>
              <a:rPr lang="en-US" sz="2400" b="1" dirty="0"/>
              <a:t>Seeing it as a Petri-Net</a:t>
            </a:r>
          </a:p>
        </p:txBody>
      </p:sp>
    </p:spTree>
    <p:extLst>
      <p:ext uri="{BB962C8B-B14F-4D97-AF65-F5344CB8AC3E}">
        <p14:creationId xmlns:p14="http://schemas.microsoft.com/office/powerpoint/2010/main" val="1068838721"/>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218" y="602596"/>
            <a:ext cx="6035563" cy="3955123"/>
          </a:xfrm>
          <a:prstGeom prst="rect">
            <a:avLst/>
          </a:prstGeom>
        </p:spPr>
      </p:pic>
      <p:sp>
        <p:nvSpPr>
          <p:cNvPr id="2" name="CaixaDeTexto 1"/>
          <p:cNvSpPr txBox="1"/>
          <p:nvPr/>
        </p:nvSpPr>
        <p:spPr>
          <a:xfrm>
            <a:off x="0" y="116632"/>
            <a:ext cx="4932040" cy="369332"/>
          </a:xfrm>
          <a:prstGeom prst="rect">
            <a:avLst/>
          </a:prstGeom>
          <a:noFill/>
        </p:spPr>
        <p:txBody>
          <a:bodyPr wrap="square" rtlCol="0">
            <a:spAutoFit/>
          </a:bodyPr>
          <a:lstStyle/>
          <a:p>
            <a:r>
              <a:rPr lang="en-US" b="1" dirty="0"/>
              <a:t>Detour 2 – The Change Problem</a:t>
            </a:r>
          </a:p>
        </p:txBody>
      </p:sp>
      <p:sp>
        <p:nvSpPr>
          <p:cNvPr id="8" name="CaixaDeTexto 7"/>
          <p:cNvSpPr txBox="1"/>
          <p:nvPr/>
        </p:nvSpPr>
        <p:spPr>
          <a:xfrm>
            <a:off x="683568" y="4489685"/>
            <a:ext cx="7488832" cy="646331"/>
          </a:xfrm>
          <a:prstGeom prst="rect">
            <a:avLst/>
          </a:prstGeom>
          <a:noFill/>
        </p:spPr>
        <p:txBody>
          <a:bodyPr wrap="square" rtlCol="0">
            <a:spAutoFit/>
          </a:bodyPr>
          <a:lstStyle/>
          <a:p>
            <a:pPr algn="ctr"/>
            <a:r>
              <a:rPr lang="en-US" dirty="0"/>
              <a:t>Interaction-based tree structure</a:t>
            </a:r>
          </a:p>
          <a:p>
            <a:pPr algn="ctr"/>
            <a:r>
              <a:rPr lang="en-US" dirty="0"/>
              <a:t>From Figure 5, page 8, OMEGA theory, version 4.1</a:t>
            </a: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2996952"/>
            <a:ext cx="288032" cy="288032"/>
          </a:xfrm>
          <a:prstGeom prst="rect">
            <a:avLst/>
          </a:prstGeom>
        </p:spPr>
      </p:pic>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4014655"/>
            <a:ext cx="288032" cy="288032"/>
          </a:xfrm>
          <a:prstGeom prst="rect">
            <a:avLst/>
          </a:prstGeom>
        </p:spPr>
      </p:pic>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4014655"/>
            <a:ext cx="288032" cy="288032"/>
          </a:xfrm>
          <a:prstGeom prst="rect">
            <a:avLst/>
          </a:prstGeom>
        </p:spPr>
      </p:pic>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2042" y="2996952"/>
            <a:ext cx="288032" cy="288032"/>
          </a:xfrm>
          <a:prstGeom prst="rect">
            <a:avLst/>
          </a:prstGeom>
        </p:spPr>
      </p:pic>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4541" y="4014655"/>
            <a:ext cx="288032" cy="288032"/>
          </a:xfrm>
          <a:prstGeom prst="rect">
            <a:avLst/>
          </a:prstGeom>
        </p:spPr>
      </p:pic>
      <p:pic>
        <p:nvPicPr>
          <p:cNvPr id="13" name="Image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9207" y="4044371"/>
            <a:ext cx="288032" cy="288032"/>
          </a:xfrm>
          <a:prstGeom prst="rect">
            <a:avLst/>
          </a:prstGeom>
        </p:spPr>
      </p:pic>
    </p:spTree>
    <p:extLst>
      <p:ext uri="{BB962C8B-B14F-4D97-AF65-F5344CB8AC3E}">
        <p14:creationId xmlns:p14="http://schemas.microsoft.com/office/powerpoint/2010/main" val="1101652271"/>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69475"/>
            <a:ext cx="7251523" cy="5394853"/>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2/2</a:t>
            </a:r>
          </a:p>
        </p:txBody>
      </p:sp>
      <p:grpSp>
        <p:nvGrpSpPr>
          <p:cNvPr id="7" name="Grupo 6"/>
          <p:cNvGrpSpPr/>
          <p:nvPr/>
        </p:nvGrpSpPr>
        <p:grpSpPr>
          <a:xfrm>
            <a:off x="35496" y="4581128"/>
            <a:ext cx="1008112" cy="504056"/>
            <a:chOff x="35496" y="485964"/>
            <a:chExt cx="1008112" cy="504056"/>
          </a:xfrm>
        </p:grpSpPr>
        <p:sp>
          <p:nvSpPr>
            <p:cNvPr id="10" name="Seta: Para a Direita 9"/>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ixaDeTexto 11"/>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1242215334"/>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15806" y="-372"/>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4932040" cy="369332"/>
          </a:xfrm>
          <a:prstGeom prst="rect">
            <a:avLst/>
          </a:prstGeom>
          <a:noFill/>
        </p:spPr>
        <p:txBody>
          <a:bodyPr wrap="square" rtlCol="0">
            <a:spAutoFit/>
          </a:bodyPr>
          <a:lstStyle/>
          <a:p>
            <a:r>
              <a:rPr lang="en-US" b="1" dirty="0"/>
              <a:t>Detour 3 – The Delegation Problem</a:t>
            </a:r>
          </a:p>
        </p:txBody>
      </p:sp>
      <p:sp>
        <p:nvSpPr>
          <p:cNvPr id="3" name="Bolha de Pensamento: Nuvem 2"/>
          <p:cNvSpPr/>
          <p:nvPr/>
        </p:nvSpPr>
        <p:spPr>
          <a:xfrm>
            <a:off x="107504" y="1556792"/>
            <a:ext cx="3528392" cy="2448272"/>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p:cNvSpPr txBox="1"/>
          <p:nvPr/>
        </p:nvSpPr>
        <p:spPr>
          <a:xfrm>
            <a:off x="611560" y="908720"/>
            <a:ext cx="2808312" cy="646331"/>
          </a:xfrm>
          <a:prstGeom prst="rect">
            <a:avLst/>
          </a:prstGeom>
          <a:noFill/>
        </p:spPr>
        <p:txBody>
          <a:bodyPr wrap="square" rtlCol="0">
            <a:spAutoFit/>
          </a:bodyPr>
          <a:lstStyle/>
          <a:p>
            <a:r>
              <a:rPr lang="en-US" dirty="0" err="1"/>
              <a:t>Cogitatiogenic</a:t>
            </a:r>
            <a:r>
              <a:rPr lang="en-US" dirty="0"/>
              <a:t> Conversation</a:t>
            </a:r>
          </a:p>
          <a:p>
            <a:pPr algn="ctr"/>
            <a:r>
              <a:rPr lang="en-US" dirty="0"/>
              <a:t>Create a Plan</a:t>
            </a:r>
          </a:p>
        </p:txBody>
      </p:sp>
      <p:pic>
        <p:nvPicPr>
          <p:cNvPr id="18" name="Imagem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62" y="1573632"/>
            <a:ext cx="1586388" cy="748904"/>
          </a:xfrm>
          <a:prstGeom prst="rect">
            <a:avLst/>
          </a:prstGeom>
        </p:spPr>
      </p:pic>
      <p:pic>
        <p:nvPicPr>
          <p:cNvPr id="19" name="Imagem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29" y="2227628"/>
            <a:ext cx="1117578" cy="462446"/>
          </a:xfrm>
          <a:prstGeom prst="rect">
            <a:avLst/>
          </a:prstGeom>
        </p:spPr>
      </p:pic>
      <p:pic>
        <p:nvPicPr>
          <p:cNvPr id="22" name="Imagem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138" y="3000126"/>
            <a:ext cx="1117578" cy="462446"/>
          </a:xfrm>
          <a:prstGeom prst="rect">
            <a:avLst/>
          </a:prstGeom>
        </p:spPr>
      </p:pic>
      <p:pic>
        <p:nvPicPr>
          <p:cNvPr id="23" name="Imagem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959" y="2227628"/>
            <a:ext cx="1117578" cy="462446"/>
          </a:xfrm>
          <a:prstGeom prst="rect">
            <a:avLst/>
          </a:prstGeom>
        </p:spPr>
      </p:pic>
      <p:sp>
        <p:nvSpPr>
          <p:cNvPr id="24" name="CaixaDeTexto 23"/>
          <p:cNvSpPr txBox="1"/>
          <p:nvPr/>
        </p:nvSpPr>
        <p:spPr>
          <a:xfrm>
            <a:off x="3419872" y="956501"/>
            <a:ext cx="2978487" cy="646331"/>
          </a:xfrm>
          <a:prstGeom prst="rect">
            <a:avLst/>
          </a:prstGeom>
          <a:noFill/>
        </p:spPr>
        <p:txBody>
          <a:bodyPr wrap="square" rtlCol="0">
            <a:spAutoFit/>
          </a:bodyPr>
          <a:lstStyle/>
          <a:p>
            <a:pPr algn="ctr"/>
            <a:r>
              <a:rPr lang="en-US" dirty="0" err="1"/>
              <a:t>Actagenic</a:t>
            </a:r>
            <a:r>
              <a:rPr lang="en-US" dirty="0"/>
              <a:t> Conversation(s)</a:t>
            </a:r>
          </a:p>
          <a:p>
            <a:pPr algn="ctr"/>
            <a:r>
              <a:rPr lang="en-US" dirty="0" err="1"/>
              <a:t>Aprove</a:t>
            </a:r>
            <a:r>
              <a:rPr lang="en-US" dirty="0"/>
              <a:t> a Plan (and sub-plans)</a:t>
            </a:r>
          </a:p>
        </p:txBody>
      </p:sp>
      <p:pic>
        <p:nvPicPr>
          <p:cNvPr id="25" name="Imagem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401" y="2608088"/>
            <a:ext cx="1586388" cy="748904"/>
          </a:xfrm>
          <a:prstGeom prst="rect">
            <a:avLst/>
          </a:prstGeom>
        </p:spPr>
      </p:pic>
      <p:pic>
        <p:nvPicPr>
          <p:cNvPr id="26" name="Imagem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677" y="1598402"/>
            <a:ext cx="1117578" cy="462446"/>
          </a:xfrm>
          <a:prstGeom prst="rect">
            <a:avLst/>
          </a:prstGeom>
        </p:spPr>
      </p:pic>
      <p:pic>
        <p:nvPicPr>
          <p:cNvPr id="27" name="Imagem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806" y="2132856"/>
            <a:ext cx="1117578" cy="462446"/>
          </a:xfrm>
          <a:prstGeom prst="rect">
            <a:avLst/>
          </a:prstGeom>
        </p:spPr>
      </p:pic>
      <p:pic>
        <p:nvPicPr>
          <p:cNvPr id="28" name="Imagem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196" y="2756124"/>
            <a:ext cx="1117578" cy="462446"/>
          </a:xfrm>
          <a:prstGeom prst="rect">
            <a:avLst/>
          </a:prstGeom>
        </p:spPr>
      </p:pic>
      <p:sp>
        <p:nvSpPr>
          <p:cNvPr id="29" name="CaixaDeTexto 28"/>
          <p:cNvSpPr txBox="1"/>
          <p:nvPr/>
        </p:nvSpPr>
        <p:spPr>
          <a:xfrm>
            <a:off x="6335688" y="910461"/>
            <a:ext cx="2808312" cy="646331"/>
          </a:xfrm>
          <a:prstGeom prst="rect">
            <a:avLst/>
          </a:prstGeom>
          <a:noFill/>
        </p:spPr>
        <p:txBody>
          <a:bodyPr wrap="square" rtlCol="0">
            <a:spAutoFit/>
          </a:bodyPr>
          <a:lstStyle/>
          <a:p>
            <a:pPr algn="ctr"/>
            <a:r>
              <a:rPr lang="en-US" dirty="0" err="1"/>
              <a:t>Factagenic</a:t>
            </a:r>
            <a:r>
              <a:rPr lang="en-US" dirty="0"/>
              <a:t> Conversation(s)</a:t>
            </a:r>
          </a:p>
          <a:p>
            <a:pPr algn="ctr"/>
            <a:r>
              <a:rPr lang="en-US" dirty="0"/>
              <a:t>Execute a Plan</a:t>
            </a:r>
          </a:p>
        </p:txBody>
      </p:sp>
    </p:spTree>
    <p:extLst>
      <p:ext uri="{BB962C8B-B14F-4D97-AF65-F5344CB8AC3E}">
        <p14:creationId xmlns:p14="http://schemas.microsoft.com/office/powerpoint/2010/main" val="716660922"/>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69475"/>
            <a:ext cx="7251523" cy="5394853"/>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2/2</a:t>
            </a:r>
          </a:p>
        </p:txBody>
      </p:sp>
      <p:grpSp>
        <p:nvGrpSpPr>
          <p:cNvPr id="7" name="Grupo 6"/>
          <p:cNvGrpSpPr/>
          <p:nvPr/>
        </p:nvGrpSpPr>
        <p:grpSpPr>
          <a:xfrm>
            <a:off x="35496" y="4941168"/>
            <a:ext cx="1008112" cy="504056"/>
            <a:chOff x="35496" y="485964"/>
            <a:chExt cx="1008112" cy="504056"/>
          </a:xfrm>
        </p:grpSpPr>
        <p:sp>
          <p:nvSpPr>
            <p:cNvPr id="10" name="Seta: Para a Direita 9"/>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ixaDeTexto 11"/>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3726601734"/>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69475"/>
            <a:ext cx="7251523" cy="5394853"/>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2/2</a:t>
            </a:r>
          </a:p>
        </p:txBody>
      </p:sp>
      <p:grpSp>
        <p:nvGrpSpPr>
          <p:cNvPr id="7" name="Grupo 6"/>
          <p:cNvGrpSpPr/>
          <p:nvPr/>
        </p:nvGrpSpPr>
        <p:grpSpPr>
          <a:xfrm>
            <a:off x="35496" y="5373216"/>
            <a:ext cx="1008112" cy="504056"/>
            <a:chOff x="35496" y="485964"/>
            <a:chExt cx="1008112" cy="504056"/>
          </a:xfrm>
        </p:grpSpPr>
        <p:sp>
          <p:nvSpPr>
            <p:cNvPr id="10" name="Seta: Para a Direita 9"/>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ixaDeTexto 11"/>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2672650016"/>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69475"/>
            <a:ext cx="7251523" cy="5394853"/>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2/2</a:t>
            </a:r>
          </a:p>
        </p:txBody>
      </p:sp>
      <p:grpSp>
        <p:nvGrpSpPr>
          <p:cNvPr id="7" name="Grupo 6"/>
          <p:cNvGrpSpPr/>
          <p:nvPr/>
        </p:nvGrpSpPr>
        <p:grpSpPr>
          <a:xfrm>
            <a:off x="35496" y="5805264"/>
            <a:ext cx="1008112" cy="504056"/>
            <a:chOff x="35496" y="485964"/>
            <a:chExt cx="1008112" cy="504056"/>
          </a:xfrm>
        </p:grpSpPr>
        <p:sp>
          <p:nvSpPr>
            <p:cNvPr id="10" name="Seta: Para a Direita 9"/>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ixaDeTexto 11"/>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673293306"/>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69475"/>
            <a:ext cx="7251523" cy="5394853"/>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2/2</a:t>
            </a:r>
          </a:p>
        </p:txBody>
      </p:sp>
      <p:grpSp>
        <p:nvGrpSpPr>
          <p:cNvPr id="7" name="Grupo 6"/>
          <p:cNvGrpSpPr/>
          <p:nvPr/>
        </p:nvGrpSpPr>
        <p:grpSpPr>
          <a:xfrm>
            <a:off x="35496" y="6165304"/>
            <a:ext cx="1008112" cy="504056"/>
            <a:chOff x="35496" y="485964"/>
            <a:chExt cx="1008112" cy="504056"/>
          </a:xfrm>
        </p:grpSpPr>
        <p:sp>
          <p:nvSpPr>
            <p:cNvPr id="10" name="Seta: Para a Direita 9"/>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ixaDeTexto 11"/>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2703801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73" y="127413"/>
            <a:ext cx="5968254" cy="6603174"/>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458" y="2018570"/>
            <a:ext cx="114286" cy="114286"/>
          </a:xfrm>
          <a:prstGeom prst="rect">
            <a:avLst/>
          </a:prstGeom>
        </p:spPr>
      </p:pic>
      <p:sp>
        <p:nvSpPr>
          <p:cNvPr id="7" name="CaixaDeTexto 6"/>
          <p:cNvSpPr txBox="1"/>
          <p:nvPr/>
        </p:nvSpPr>
        <p:spPr>
          <a:xfrm>
            <a:off x="0" y="-27384"/>
            <a:ext cx="4572000" cy="461665"/>
          </a:xfrm>
          <a:prstGeom prst="rect">
            <a:avLst/>
          </a:prstGeom>
          <a:noFill/>
        </p:spPr>
        <p:txBody>
          <a:bodyPr wrap="square" rtlCol="0">
            <a:spAutoFit/>
          </a:bodyPr>
          <a:lstStyle/>
          <a:p>
            <a:r>
              <a:rPr lang="en-US" sz="2400" b="1" dirty="0"/>
              <a:t>Seeing it as a Petri-Net</a:t>
            </a:r>
          </a:p>
        </p:txBody>
      </p:sp>
    </p:spTree>
    <p:extLst>
      <p:ext uri="{BB962C8B-B14F-4D97-AF65-F5344CB8AC3E}">
        <p14:creationId xmlns:p14="http://schemas.microsoft.com/office/powerpoint/2010/main" val="19813046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73" y="127413"/>
            <a:ext cx="5968254" cy="6603174"/>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706" y="2018570"/>
            <a:ext cx="114286" cy="114286"/>
          </a:xfrm>
          <a:prstGeom prst="rect">
            <a:avLst/>
          </a:prstGeom>
        </p:spPr>
      </p:pic>
      <p:sp>
        <p:nvSpPr>
          <p:cNvPr id="7" name="CaixaDeTexto 6"/>
          <p:cNvSpPr txBox="1"/>
          <p:nvPr/>
        </p:nvSpPr>
        <p:spPr>
          <a:xfrm>
            <a:off x="0" y="-27384"/>
            <a:ext cx="4572000" cy="461665"/>
          </a:xfrm>
          <a:prstGeom prst="rect">
            <a:avLst/>
          </a:prstGeom>
          <a:noFill/>
        </p:spPr>
        <p:txBody>
          <a:bodyPr wrap="square" rtlCol="0">
            <a:spAutoFit/>
          </a:bodyPr>
          <a:lstStyle/>
          <a:p>
            <a:r>
              <a:rPr lang="en-US" sz="2400" b="1" dirty="0"/>
              <a:t>Seeing it as a Petri-Net</a:t>
            </a:r>
          </a:p>
        </p:txBody>
      </p:sp>
    </p:spTree>
    <p:extLst>
      <p:ext uri="{BB962C8B-B14F-4D97-AF65-F5344CB8AC3E}">
        <p14:creationId xmlns:p14="http://schemas.microsoft.com/office/powerpoint/2010/main" val="37913532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73" y="127413"/>
            <a:ext cx="5968254" cy="6603174"/>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706" y="2852936"/>
            <a:ext cx="114286" cy="114286"/>
          </a:xfrm>
          <a:prstGeom prst="rect">
            <a:avLst/>
          </a:prstGeom>
        </p:spPr>
      </p:pic>
      <p:sp>
        <p:nvSpPr>
          <p:cNvPr id="7" name="CaixaDeTexto 6"/>
          <p:cNvSpPr txBox="1"/>
          <p:nvPr/>
        </p:nvSpPr>
        <p:spPr>
          <a:xfrm>
            <a:off x="0" y="-27384"/>
            <a:ext cx="4572000" cy="461665"/>
          </a:xfrm>
          <a:prstGeom prst="rect">
            <a:avLst/>
          </a:prstGeom>
          <a:noFill/>
        </p:spPr>
        <p:txBody>
          <a:bodyPr wrap="square" rtlCol="0">
            <a:spAutoFit/>
          </a:bodyPr>
          <a:lstStyle/>
          <a:p>
            <a:r>
              <a:rPr lang="en-US" sz="2400" b="1" dirty="0"/>
              <a:t>Seeing it as a Petri-Net</a:t>
            </a:r>
          </a:p>
        </p:txBody>
      </p:sp>
    </p:spTree>
    <p:extLst>
      <p:ext uri="{BB962C8B-B14F-4D97-AF65-F5344CB8AC3E}">
        <p14:creationId xmlns:p14="http://schemas.microsoft.com/office/powerpoint/2010/main" val="41311585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73" y="127413"/>
            <a:ext cx="5968254" cy="6603174"/>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4077072"/>
            <a:ext cx="114286" cy="114286"/>
          </a:xfrm>
          <a:prstGeom prst="rect">
            <a:avLst/>
          </a:prstGeom>
        </p:spPr>
      </p:pic>
      <p:sp>
        <p:nvSpPr>
          <p:cNvPr id="7" name="CaixaDeTexto 6"/>
          <p:cNvSpPr txBox="1"/>
          <p:nvPr/>
        </p:nvSpPr>
        <p:spPr>
          <a:xfrm>
            <a:off x="0" y="-27384"/>
            <a:ext cx="4572000" cy="461665"/>
          </a:xfrm>
          <a:prstGeom prst="rect">
            <a:avLst/>
          </a:prstGeom>
          <a:noFill/>
        </p:spPr>
        <p:txBody>
          <a:bodyPr wrap="square" rtlCol="0">
            <a:spAutoFit/>
          </a:bodyPr>
          <a:lstStyle/>
          <a:p>
            <a:r>
              <a:rPr lang="en-US" sz="2400" b="1" dirty="0"/>
              <a:t>Seeing it as a Petri-Net</a:t>
            </a:r>
          </a:p>
        </p:txBody>
      </p:sp>
    </p:spTree>
    <p:extLst>
      <p:ext uri="{BB962C8B-B14F-4D97-AF65-F5344CB8AC3E}">
        <p14:creationId xmlns:p14="http://schemas.microsoft.com/office/powerpoint/2010/main" val="40772996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73" y="127413"/>
            <a:ext cx="5968254" cy="6603174"/>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706" y="5258930"/>
            <a:ext cx="114286" cy="114286"/>
          </a:xfrm>
          <a:prstGeom prst="rect">
            <a:avLst/>
          </a:prstGeom>
        </p:spPr>
      </p:pic>
      <p:sp>
        <p:nvSpPr>
          <p:cNvPr id="7" name="CaixaDeTexto 6"/>
          <p:cNvSpPr txBox="1"/>
          <p:nvPr/>
        </p:nvSpPr>
        <p:spPr>
          <a:xfrm>
            <a:off x="0" y="-27384"/>
            <a:ext cx="4572000" cy="461665"/>
          </a:xfrm>
          <a:prstGeom prst="rect">
            <a:avLst/>
          </a:prstGeom>
          <a:noFill/>
        </p:spPr>
        <p:txBody>
          <a:bodyPr wrap="square" rtlCol="0">
            <a:spAutoFit/>
          </a:bodyPr>
          <a:lstStyle/>
          <a:p>
            <a:r>
              <a:rPr lang="en-US" sz="2400" b="1" dirty="0"/>
              <a:t>Seeing it as a Petri-Net</a:t>
            </a:r>
          </a:p>
        </p:txBody>
      </p:sp>
    </p:spTree>
    <p:extLst>
      <p:ext uri="{BB962C8B-B14F-4D97-AF65-F5344CB8AC3E}">
        <p14:creationId xmlns:p14="http://schemas.microsoft.com/office/powerpoint/2010/main" val="368924666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73" y="127413"/>
            <a:ext cx="5968254" cy="6603174"/>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706" y="6021288"/>
            <a:ext cx="114286" cy="114286"/>
          </a:xfrm>
          <a:prstGeom prst="rect">
            <a:avLst/>
          </a:prstGeom>
        </p:spPr>
      </p:pic>
      <p:sp>
        <p:nvSpPr>
          <p:cNvPr id="7" name="CaixaDeTexto 6"/>
          <p:cNvSpPr txBox="1"/>
          <p:nvPr/>
        </p:nvSpPr>
        <p:spPr>
          <a:xfrm>
            <a:off x="0" y="-27384"/>
            <a:ext cx="4572000" cy="461665"/>
          </a:xfrm>
          <a:prstGeom prst="rect">
            <a:avLst/>
          </a:prstGeom>
          <a:noFill/>
        </p:spPr>
        <p:txBody>
          <a:bodyPr wrap="square" rtlCol="0">
            <a:spAutoFit/>
          </a:bodyPr>
          <a:lstStyle/>
          <a:p>
            <a:r>
              <a:rPr lang="en-US" sz="2400" b="1" dirty="0"/>
              <a:t>Seeing it as a Petri-Net</a:t>
            </a:r>
          </a:p>
        </p:txBody>
      </p:sp>
    </p:spTree>
    <p:extLst>
      <p:ext uri="{BB962C8B-B14F-4D97-AF65-F5344CB8AC3E}">
        <p14:creationId xmlns:p14="http://schemas.microsoft.com/office/powerpoint/2010/main" val="14218388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Rectângulo 9"/>
          <p:cNvSpPr/>
          <p:nvPr/>
        </p:nvSpPr>
        <p:spPr>
          <a:xfrm>
            <a:off x="0" y="5688632"/>
            <a:ext cx="9144000" cy="119675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What is this session about?</a:t>
            </a:r>
          </a:p>
        </p:txBody>
      </p:sp>
      <p:sp>
        <p:nvSpPr>
          <p:cNvPr id="7" name="CaixaDeTexto 6"/>
          <p:cNvSpPr txBox="1"/>
          <p:nvPr/>
        </p:nvSpPr>
        <p:spPr>
          <a:xfrm>
            <a:off x="251520" y="1772816"/>
            <a:ext cx="8712968"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tx2">
                    <a:lumMod val="50000"/>
                  </a:schemeClr>
                </a:solidFill>
              </a:rPr>
              <a:t>PSI theory, version 4.2</a:t>
            </a:r>
          </a:p>
          <a:p>
            <a:pPr marL="571500" indent="-571500">
              <a:buFont typeface="Arial" panose="020B0604020202020204" pitchFamily="34" charset="0"/>
              <a:buChar char="•"/>
            </a:pPr>
            <a:r>
              <a:rPr lang="en-US" sz="3600" dirty="0">
                <a:solidFill>
                  <a:schemeClr val="tx2">
                    <a:lumMod val="50000"/>
                  </a:schemeClr>
                </a:solidFill>
              </a:rPr>
              <a:t>What as changed?</a:t>
            </a:r>
          </a:p>
          <a:p>
            <a:pPr marL="571500" indent="-571500">
              <a:buFont typeface="Arial" panose="020B0604020202020204" pitchFamily="34" charset="0"/>
              <a:buChar char="•"/>
            </a:pPr>
            <a:r>
              <a:rPr lang="en-US" sz="3600" dirty="0">
                <a:solidFill>
                  <a:schemeClr val="tx2">
                    <a:lumMod val="50000"/>
                  </a:schemeClr>
                </a:solidFill>
              </a:rPr>
              <a:t>What is still a problem?</a:t>
            </a:r>
          </a:p>
          <a:p>
            <a:pPr marL="571500" indent="-571500">
              <a:buFont typeface="Arial" panose="020B0604020202020204" pitchFamily="34" charset="0"/>
              <a:buChar char="•"/>
            </a:pPr>
            <a:r>
              <a:rPr lang="en-US" sz="3600" dirty="0">
                <a:solidFill>
                  <a:schemeClr val="tx2">
                    <a:lumMod val="50000"/>
                  </a:schemeClr>
                </a:solidFill>
              </a:rPr>
              <a:t>Are there unhandled requirements?</a:t>
            </a:r>
          </a:p>
          <a:p>
            <a:pPr marL="571500" indent="-571500">
              <a:buFont typeface="Arial" panose="020B0604020202020204" pitchFamily="34" charset="0"/>
              <a:buChar char="•"/>
            </a:pPr>
            <a:r>
              <a:rPr lang="en-US" sz="3600" dirty="0">
                <a:solidFill>
                  <a:schemeClr val="tx2">
                    <a:lumMod val="50000"/>
                  </a:schemeClr>
                </a:solidFill>
              </a:rPr>
              <a:t>How can it be improved?</a:t>
            </a:r>
          </a:p>
          <a:p>
            <a:pPr marL="571500" indent="-571500">
              <a:buFont typeface="Arial" panose="020B0604020202020204" pitchFamily="34" charset="0"/>
              <a:buChar char="•"/>
            </a:pPr>
            <a:r>
              <a:rPr lang="en-US" sz="3600" dirty="0">
                <a:solidFill>
                  <a:schemeClr val="tx2">
                    <a:lumMod val="50000"/>
                  </a:schemeClr>
                </a:solidFill>
              </a:rPr>
              <a:t>What else?</a:t>
            </a:r>
          </a:p>
        </p:txBody>
      </p:sp>
    </p:spTree>
    <p:extLst>
      <p:ext uri="{BB962C8B-B14F-4D97-AF65-F5344CB8AC3E}">
        <p14:creationId xmlns:p14="http://schemas.microsoft.com/office/powerpoint/2010/main" val="356711605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73" y="127413"/>
            <a:ext cx="5968254" cy="6603174"/>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4077072"/>
            <a:ext cx="114286" cy="114286"/>
          </a:xfrm>
          <a:prstGeom prst="rect">
            <a:avLst/>
          </a:prstGeom>
        </p:spPr>
      </p:pic>
      <p:sp>
        <p:nvSpPr>
          <p:cNvPr id="7" name="CaixaDeTexto 6"/>
          <p:cNvSpPr txBox="1"/>
          <p:nvPr/>
        </p:nvSpPr>
        <p:spPr>
          <a:xfrm>
            <a:off x="0" y="-27384"/>
            <a:ext cx="4572000" cy="461665"/>
          </a:xfrm>
          <a:prstGeom prst="rect">
            <a:avLst/>
          </a:prstGeom>
          <a:noFill/>
        </p:spPr>
        <p:txBody>
          <a:bodyPr wrap="square" rtlCol="0">
            <a:spAutoFit/>
          </a:bodyPr>
          <a:lstStyle/>
          <a:p>
            <a:r>
              <a:rPr lang="en-US" sz="2400" b="1" dirty="0"/>
              <a:t>Seeing it as a Petri-Net</a:t>
            </a:r>
          </a:p>
        </p:txBody>
      </p:sp>
      <p:sp>
        <p:nvSpPr>
          <p:cNvPr id="2" name="CaixaDeTexto 1"/>
          <p:cNvSpPr txBox="1"/>
          <p:nvPr/>
        </p:nvSpPr>
        <p:spPr>
          <a:xfrm>
            <a:off x="6244084" y="3753906"/>
            <a:ext cx="2016224" cy="646331"/>
          </a:xfrm>
          <a:prstGeom prst="rect">
            <a:avLst/>
          </a:prstGeom>
          <a:noFill/>
        </p:spPr>
        <p:txBody>
          <a:bodyPr wrap="square" rtlCol="0">
            <a:spAutoFit/>
          </a:bodyPr>
          <a:lstStyle/>
          <a:p>
            <a:r>
              <a:rPr lang="en-US" b="1" dirty="0">
                <a:solidFill>
                  <a:srgbClr val="C00000"/>
                </a:solidFill>
              </a:rPr>
              <a:t>Getting back to the executed fact…</a:t>
            </a:r>
          </a:p>
        </p:txBody>
      </p:sp>
    </p:spTree>
    <p:extLst>
      <p:ext uri="{BB962C8B-B14F-4D97-AF65-F5344CB8AC3E}">
        <p14:creationId xmlns:p14="http://schemas.microsoft.com/office/powerpoint/2010/main" val="36350654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tângulo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73" y="127413"/>
            <a:ext cx="5968254" cy="6603174"/>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4077072"/>
            <a:ext cx="114286" cy="114286"/>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816049"/>
            <a:ext cx="114286" cy="11428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404664"/>
            <a:ext cx="114286" cy="114286"/>
          </a:xfrm>
          <a:prstGeom prst="rect">
            <a:avLst/>
          </a:prstGeo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477" y="404664"/>
            <a:ext cx="114286" cy="114286"/>
          </a:xfrm>
          <a:prstGeom prst="rect">
            <a:avLst/>
          </a:prstGeom>
        </p:spPr>
      </p:pic>
      <p:sp>
        <p:nvSpPr>
          <p:cNvPr id="6" name="CaixaDeTexto 5"/>
          <p:cNvSpPr txBox="1"/>
          <p:nvPr/>
        </p:nvSpPr>
        <p:spPr>
          <a:xfrm>
            <a:off x="179512" y="6237312"/>
            <a:ext cx="1872208" cy="369332"/>
          </a:xfrm>
          <a:prstGeom prst="rect">
            <a:avLst/>
          </a:prstGeom>
          <a:noFill/>
        </p:spPr>
        <p:txBody>
          <a:bodyPr wrap="square" rtlCol="0">
            <a:spAutoFit/>
          </a:bodyPr>
          <a:lstStyle/>
          <a:p>
            <a:r>
              <a:rPr lang="en-US" b="1" dirty="0">
                <a:solidFill>
                  <a:srgbClr val="C00000"/>
                </a:solidFill>
              </a:rPr>
              <a:t>Pending issues: 1</a:t>
            </a:r>
          </a:p>
        </p:txBody>
      </p:sp>
      <p:sp>
        <p:nvSpPr>
          <p:cNvPr id="9" name="CaixaDeTexto 8"/>
          <p:cNvSpPr txBox="1"/>
          <p:nvPr/>
        </p:nvSpPr>
        <p:spPr>
          <a:xfrm>
            <a:off x="6228184" y="4149080"/>
            <a:ext cx="2843808" cy="923330"/>
          </a:xfrm>
          <a:prstGeom prst="rect">
            <a:avLst/>
          </a:prstGeom>
          <a:noFill/>
        </p:spPr>
        <p:txBody>
          <a:bodyPr wrap="square" rtlCol="0">
            <a:spAutoFit/>
          </a:bodyPr>
          <a:lstStyle/>
          <a:p>
            <a:r>
              <a:rPr lang="en-US" b="1" dirty="0">
                <a:solidFill>
                  <a:srgbClr val="C00000"/>
                </a:solidFill>
              </a:rPr>
              <a:t>Mismatch between</a:t>
            </a:r>
          </a:p>
          <a:p>
            <a:r>
              <a:rPr lang="en-US" b="1" dirty="0">
                <a:solidFill>
                  <a:srgbClr val="C00000"/>
                </a:solidFill>
              </a:rPr>
              <a:t>Initiator and executor views</a:t>
            </a:r>
          </a:p>
          <a:p>
            <a:r>
              <a:rPr lang="en-US" b="1" dirty="0">
                <a:solidFill>
                  <a:srgbClr val="C00000"/>
                </a:solidFill>
              </a:rPr>
              <a:t>(Addressed at Solution 11)</a:t>
            </a:r>
          </a:p>
        </p:txBody>
      </p:sp>
      <p:sp>
        <p:nvSpPr>
          <p:cNvPr id="13" name="CaixaDeTexto 12"/>
          <p:cNvSpPr txBox="1"/>
          <p:nvPr/>
        </p:nvSpPr>
        <p:spPr>
          <a:xfrm>
            <a:off x="0" y="-27384"/>
            <a:ext cx="4572000" cy="461665"/>
          </a:xfrm>
          <a:prstGeom prst="rect">
            <a:avLst/>
          </a:prstGeom>
          <a:noFill/>
        </p:spPr>
        <p:txBody>
          <a:bodyPr wrap="square" rtlCol="0">
            <a:spAutoFit/>
          </a:bodyPr>
          <a:lstStyle/>
          <a:p>
            <a:r>
              <a:rPr lang="en-US" sz="2400" b="1" dirty="0"/>
              <a:t>Seeing it as a Petri-Net</a:t>
            </a:r>
          </a:p>
        </p:txBody>
      </p:sp>
    </p:spTree>
    <p:extLst>
      <p:ext uri="{BB962C8B-B14F-4D97-AF65-F5344CB8AC3E}">
        <p14:creationId xmlns:p14="http://schemas.microsoft.com/office/powerpoint/2010/main" val="317261985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4" y="1268760"/>
            <a:ext cx="7380311" cy="5490667"/>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1/2</a:t>
            </a:r>
          </a:p>
        </p:txBody>
      </p:sp>
      <p:grpSp>
        <p:nvGrpSpPr>
          <p:cNvPr id="13" name="Grupo 12"/>
          <p:cNvGrpSpPr/>
          <p:nvPr/>
        </p:nvGrpSpPr>
        <p:grpSpPr>
          <a:xfrm>
            <a:off x="14401" y="1538208"/>
            <a:ext cx="1008112" cy="513348"/>
            <a:chOff x="35496" y="476672"/>
            <a:chExt cx="1008112" cy="513348"/>
          </a:xfrm>
        </p:grpSpPr>
        <p:sp>
          <p:nvSpPr>
            <p:cNvPr id="4" name="Seta: Para a Direita 3"/>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p:cNvSpPr txBox="1"/>
            <p:nvPr/>
          </p:nvSpPr>
          <p:spPr>
            <a:xfrm>
              <a:off x="35496" y="476672"/>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39672920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73" y="127413"/>
            <a:ext cx="5968254" cy="6603174"/>
          </a:xfrm>
          <a:prstGeom prst="rect">
            <a:avLst/>
          </a:prstGeom>
        </p:spPr>
      </p:pic>
      <p:sp>
        <p:nvSpPr>
          <p:cNvPr id="7" name="CaixaDeTexto 6"/>
          <p:cNvSpPr txBox="1"/>
          <p:nvPr/>
        </p:nvSpPr>
        <p:spPr>
          <a:xfrm>
            <a:off x="-22984" y="6444044"/>
            <a:ext cx="9131488" cy="369332"/>
          </a:xfrm>
          <a:prstGeom prst="rect">
            <a:avLst/>
          </a:prstGeom>
          <a:noFill/>
        </p:spPr>
        <p:txBody>
          <a:bodyPr wrap="square" rtlCol="0">
            <a:spAutoFit/>
          </a:bodyPr>
          <a:lstStyle/>
          <a:p>
            <a:pPr algn="ctr"/>
            <a:r>
              <a:rPr lang="en-US" dirty="0"/>
              <a:t>As shown in Figure 8 in “</a:t>
            </a:r>
            <a:r>
              <a:rPr lang="en-US" i="1" dirty="0"/>
              <a:t>The PSI Theory – understanding human collaboration</a:t>
            </a:r>
            <a:r>
              <a:rPr lang="en-US" dirty="0"/>
              <a:t>”, version 4.2</a:t>
            </a:r>
          </a:p>
        </p:txBody>
      </p:sp>
      <p:sp>
        <p:nvSpPr>
          <p:cNvPr id="8" name="CaixaDeTexto 7"/>
          <p:cNvSpPr txBox="1"/>
          <p:nvPr/>
        </p:nvSpPr>
        <p:spPr>
          <a:xfrm>
            <a:off x="0" y="-27384"/>
            <a:ext cx="4427984" cy="369332"/>
          </a:xfrm>
          <a:prstGeom prst="rect">
            <a:avLst/>
          </a:prstGeom>
          <a:noFill/>
        </p:spPr>
        <p:txBody>
          <a:bodyPr wrap="square" rtlCol="0">
            <a:spAutoFit/>
          </a:bodyPr>
          <a:lstStyle/>
          <a:p>
            <a:r>
              <a:rPr lang="en-US" b="1" dirty="0"/>
              <a:t>Layout Issue 1 – Minor change of layout</a:t>
            </a:r>
          </a:p>
        </p:txBody>
      </p:sp>
    </p:spTree>
    <p:extLst>
      <p:ext uri="{BB962C8B-B14F-4D97-AF65-F5344CB8AC3E}">
        <p14:creationId xmlns:p14="http://schemas.microsoft.com/office/powerpoint/2010/main" val="38809646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73" y="127413"/>
            <a:ext cx="5968254" cy="6603174"/>
          </a:xfrm>
          <a:prstGeom prst="rect">
            <a:avLst/>
          </a:prstGeom>
        </p:spPr>
      </p:pic>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8 in “</a:t>
            </a:r>
            <a:r>
              <a:rPr lang="en-US" i="1" dirty="0"/>
              <a:t>The PSI Theory – understanding human collaboration</a:t>
            </a:r>
            <a:r>
              <a:rPr lang="en-US" dirty="0"/>
              <a:t>”, version 4.2</a:t>
            </a:r>
          </a:p>
        </p:txBody>
      </p:sp>
      <p:sp>
        <p:nvSpPr>
          <p:cNvPr id="7" name="CaixaDeTexto 6"/>
          <p:cNvSpPr txBox="1"/>
          <p:nvPr/>
        </p:nvSpPr>
        <p:spPr>
          <a:xfrm>
            <a:off x="0" y="-27384"/>
            <a:ext cx="4427984" cy="369332"/>
          </a:xfrm>
          <a:prstGeom prst="rect">
            <a:avLst/>
          </a:prstGeom>
          <a:noFill/>
        </p:spPr>
        <p:txBody>
          <a:bodyPr wrap="square" rtlCol="0">
            <a:spAutoFit/>
          </a:bodyPr>
          <a:lstStyle/>
          <a:p>
            <a:r>
              <a:rPr lang="en-US" b="1" dirty="0"/>
              <a:t>Solution 1 – Minor change of layout</a:t>
            </a:r>
          </a:p>
        </p:txBody>
      </p:sp>
    </p:spTree>
    <p:extLst>
      <p:ext uri="{BB962C8B-B14F-4D97-AF65-F5344CB8AC3E}">
        <p14:creationId xmlns:p14="http://schemas.microsoft.com/office/powerpoint/2010/main" val="59004309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4" y="1268760"/>
            <a:ext cx="7380311" cy="5490667"/>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1/2</a:t>
            </a:r>
          </a:p>
        </p:txBody>
      </p:sp>
      <p:grpSp>
        <p:nvGrpSpPr>
          <p:cNvPr id="13" name="Grupo 12"/>
          <p:cNvGrpSpPr/>
          <p:nvPr/>
        </p:nvGrpSpPr>
        <p:grpSpPr>
          <a:xfrm>
            <a:off x="35496" y="1979548"/>
            <a:ext cx="1008112" cy="513348"/>
            <a:chOff x="35496" y="476672"/>
            <a:chExt cx="1008112" cy="513348"/>
          </a:xfrm>
        </p:grpSpPr>
        <p:sp>
          <p:nvSpPr>
            <p:cNvPr id="4" name="Seta: Para a Direita 3"/>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p:cNvSpPr txBox="1"/>
            <p:nvPr/>
          </p:nvSpPr>
          <p:spPr>
            <a:xfrm>
              <a:off x="35496" y="476672"/>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15616139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sp>
        <p:nvSpPr>
          <p:cNvPr id="7" name="CaixaDeTexto 6"/>
          <p:cNvSpPr txBox="1"/>
          <p:nvPr/>
        </p:nvSpPr>
        <p:spPr>
          <a:xfrm>
            <a:off x="0" y="116632"/>
            <a:ext cx="4427984" cy="369332"/>
          </a:xfrm>
          <a:prstGeom prst="rect">
            <a:avLst/>
          </a:prstGeom>
          <a:noFill/>
        </p:spPr>
        <p:txBody>
          <a:bodyPr wrap="square" rtlCol="0">
            <a:spAutoFit/>
          </a:bodyPr>
          <a:lstStyle/>
          <a:p>
            <a:r>
              <a:rPr lang="en-US" b="1" dirty="0"/>
              <a:t>Layout Issue 2 – Minor change of layout</a:t>
            </a:r>
          </a:p>
        </p:txBody>
      </p:sp>
    </p:spTree>
    <p:extLst>
      <p:ext uri="{BB962C8B-B14F-4D97-AF65-F5344CB8AC3E}">
        <p14:creationId xmlns:p14="http://schemas.microsoft.com/office/powerpoint/2010/main" val="13367645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sp>
        <p:nvSpPr>
          <p:cNvPr id="7" name="CaixaDeTexto 6"/>
          <p:cNvSpPr txBox="1"/>
          <p:nvPr/>
        </p:nvSpPr>
        <p:spPr>
          <a:xfrm>
            <a:off x="0" y="116632"/>
            <a:ext cx="4427984" cy="369332"/>
          </a:xfrm>
          <a:prstGeom prst="rect">
            <a:avLst/>
          </a:prstGeom>
          <a:noFill/>
        </p:spPr>
        <p:txBody>
          <a:bodyPr wrap="square" rtlCol="0">
            <a:spAutoFit/>
          </a:bodyPr>
          <a:lstStyle/>
          <a:p>
            <a:r>
              <a:rPr lang="en-US" b="1" dirty="0"/>
              <a:t>Solution 2 – Minor change of layout</a:t>
            </a:r>
          </a:p>
        </p:txBody>
      </p:sp>
    </p:spTree>
    <p:extLst>
      <p:ext uri="{BB962C8B-B14F-4D97-AF65-F5344CB8AC3E}">
        <p14:creationId xmlns:p14="http://schemas.microsoft.com/office/powerpoint/2010/main" val="270376704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4" y="1268760"/>
            <a:ext cx="7380311" cy="5490667"/>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1/2</a:t>
            </a:r>
          </a:p>
        </p:txBody>
      </p:sp>
      <p:grpSp>
        <p:nvGrpSpPr>
          <p:cNvPr id="13" name="Grupo 12"/>
          <p:cNvGrpSpPr/>
          <p:nvPr/>
        </p:nvGrpSpPr>
        <p:grpSpPr>
          <a:xfrm>
            <a:off x="35496" y="2420888"/>
            <a:ext cx="1008112" cy="504056"/>
            <a:chOff x="35496" y="485964"/>
            <a:chExt cx="1008112" cy="504056"/>
          </a:xfrm>
        </p:grpSpPr>
        <p:sp>
          <p:nvSpPr>
            <p:cNvPr id="4" name="Seta: Para a Direita 3"/>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5160857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12776"/>
            <a:ext cx="114286" cy="114286"/>
          </a:xfrm>
          <a:prstGeom prst="rect">
            <a:avLst/>
          </a:prstGeom>
        </p:spPr>
      </p:pic>
      <p:sp>
        <p:nvSpPr>
          <p:cNvPr id="2" name="CaixaDeTexto 1"/>
          <p:cNvSpPr txBox="1"/>
          <p:nvPr/>
        </p:nvSpPr>
        <p:spPr>
          <a:xfrm>
            <a:off x="0" y="116632"/>
            <a:ext cx="3275856" cy="369332"/>
          </a:xfrm>
          <a:prstGeom prst="rect">
            <a:avLst/>
          </a:prstGeom>
          <a:noFill/>
        </p:spPr>
        <p:txBody>
          <a:bodyPr wrap="square" rtlCol="0">
            <a:spAutoFit/>
          </a:bodyPr>
          <a:lstStyle/>
          <a:p>
            <a:r>
              <a:rPr lang="en-US" b="1" dirty="0"/>
              <a:t>Problem 1 – The Reject Problem</a:t>
            </a:r>
          </a:p>
        </p:txBody>
      </p:sp>
    </p:spTree>
    <p:extLst>
      <p:ext uri="{BB962C8B-B14F-4D97-AF65-F5344CB8AC3E}">
        <p14:creationId xmlns:p14="http://schemas.microsoft.com/office/powerpoint/2010/main" val="28161949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Why are “you” presenting this?</a:t>
            </a:r>
          </a:p>
        </p:txBody>
      </p:sp>
      <p:sp>
        <p:nvSpPr>
          <p:cNvPr id="7" name="CaixaDeTexto 6"/>
          <p:cNvSpPr txBox="1"/>
          <p:nvPr/>
        </p:nvSpPr>
        <p:spPr>
          <a:xfrm>
            <a:off x="251520" y="1772816"/>
            <a:ext cx="8712968" cy="1200329"/>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tx2">
                    <a:lumMod val="50000"/>
                  </a:schemeClr>
                </a:solidFill>
              </a:rPr>
              <a:t>Long emails in the review of this version of PSI theory</a:t>
            </a:r>
          </a:p>
        </p:txBody>
      </p:sp>
    </p:spTree>
    <p:extLst>
      <p:ext uri="{BB962C8B-B14F-4D97-AF65-F5344CB8AC3E}">
        <p14:creationId xmlns:p14="http://schemas.microsoft.com/office/powerpoint/2010/main" val="4203406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92896"/>
            <a:ext cx="114286" cy="114286"/>
          </a:xfrm>
          <a:prstGeom prst="rect">
            <a:avLst/>
          </a:prstGeom>
        </p:spPr>
      </p:pic>
      <p:sp>
        <p:nvSpPr>
          <p:cNvPr id="2" name="CaixaDeTexto 1"/>
          <p:cNvSpPr txBox="1"/>
          <p:nvPr/>
        </p:nvSpPr>
        <p:spPr>
          <a:xfrm>
            <a:off x="0" y="116632"/>
            <a:ext cx="3275856" cy="369332"/>
          </a:xfrm>
          <a:prstGeom prst="rect">
            <a:avLst/>
          </a:prstGeom>
          <a:noFill/>
        </p:spPr>
        <p:txBody>
          <a:bodyPr wrap="square" rtlCol="0">
            <a:spAutoFit/>
          </a:bodyPr>
          <a:lstStyle/>
          <a:p>
            <a:r>
              <a:rPr lang="en-US" b="1" dirty="0"/>
              <a:t>Problem 1 – The Reject Problem</a:t>
            </a:r>
          </a:p>
        </p:txBody>
      </p:sp>
    </p:spTree>
    <p:extLst>
      <p:ext uri="{BB962C8B-B14F-4D97-AF65-F5344CB8AC3E}">
        <p14:creationId xmlns:p14="http://schemas.microsoft.com/office/powerpoint/2010/main" val="24909723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140968"/>
            <a:ext cx="114286" cy="114286"/>
          </a:xfrm>
          <a:prstGeom prst="rect">
            <a:avLst/>
          </a:prstGeom>
        </p:spPr>
      </p:pic>
      <p:sp>
        <p:nvSpPr>
          <p:cNvPr id="2" name="CaixaDeTexto 1"/>
          <p:cNvSpPr txBox="1"/>
          <p:nvPr/>
        </p:nvSpPr>
        <p:spPr>
          <a:xfrm>
            <a:off x="0" y="116632"/>
            <a:ext cx="3275856" cy="369332"/>
          </a:xfrm>
          <a:prstGeom prst="rect">
            <a:avLst/>
          </a:prstGeom>
          <a:noFill/>
        </p:spPr>
        <p:txBody>
          <a:bodyPr wrap="square" rtlCol="0">
            <a:spAutoFit/>
          </a:bodyPr>
          <a:lstStyle/>
          <a:p>
            <a:r>
              <a:rPr lang="en-US" b="1" dirty="0"/>
              <a:t>Problem 1 – The Reject Problem</a:t>
            </a:r>
          </a:p>
        </p:txBody>
      </p:sp>
    </p:spTree>
    <p:extLst>
      <p:ext uri="{BB962C8B-B14F-4D97-AF65-F5344CB8AC3E}">
        <p14:creationId xmlns:p14="http://schemas.microsoft.com/office/powerpoint/2010/main" val="104360394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1810" y="4106802"/>
            <a:ext cx="114286" cy="114286"/>
          </a:xfrm>
          <a:prstGeom prst="rect">
            <a:avLst/>
          </a:prstGeom>
        </p:spPr>
      </p:pic>
      <p:sp>
        <p:nvSpPr>
          <p:cNvPr id="2" name="CaixaDeTexto 1"/>
          <p:cNvSpPr txBox="1"/>
          <p:nvPr/>
        </p:nvSpPr>
        <p:spPr>
          <a:xfrm>
            <a:off x="0" y="116632"/>
            <a:ext cx="3275856" cy="369332"/>
          </a:xfrm>
          <a:prstGeom prst="rect">
            <a:avLst/>
          </a:prstGeom>
          <a:noFill/>
        </p:spPr>
        <p:txBody>
          <a:bodyPr wrap="square" rtlCol="0">
            <a:spAutoFit/>
          </a:bodyPr>
          <a:lstStyle/>
          <a:p>
            <a:r>
              <a:rPr lang="en-US" b="1" dirty="0"/>
              <a:t>Problem 1 – The Reject Problem</a:t>
            </a:r>
          </a:p>
        </p:txBody>
      </p:sp>
    </p:spTree>
    <p:extLst>
      <p:ext uri="{BB962C8B-B14F-4D97-AF65-F5344CB8AC3E}">
        <p14:creationId xmlns:p14="http://schemas.microsoft.com/office/powerpoint/2010/main" val="329346029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013176"/>
            <a:ext cx="114286" cy="114286"/>
          </a:xfrm>
          <a:prstGeom prst="rect">
            <a:avLst/>
          </a:prstGeom>
        </p:spPr>
      </p:pic>
      <p:sp>
        <p:nvSpPr>
          <p:cNvPr id="2" name="CaixaDeTexto 1"/>
          <p:cNvSpPr txBox="1"/>
          <p:nvPr/>
        </p:nvSpPr>
        <p:spPr>
          <a:xfrm>
            <a:off x="0" y="116632"/>
            <a:ext cx="3275856" cy="369332"/>
          </a:xfrm>
          <a:prstGeom prst="rect">
            <a:avLst/>
          </a:prstGeom>
          <a:noFill/>
        </p:spPr>
        <p:txBody>
          <a:bodyPr wrap="square" rtlCol="0">
            <a:spAutoFit/>
          </a:bodyPr>
          <a:lstStyle/>
          <a:p>
            <a:r>
              <a:rPr lang="en-US" b="1" dirty="0"/>
              <a:t>Problem 1 – The Reject Problem</a:t>
            </a:r>
          </a:p>
        </p:txBody>
      </p:sp>
    </p:spTree>
    <p:extLst>
      <p:ext uri="{BB962C8B-B14F-4D97-AF65-F5344CB8AC3E}">
        <p14:creationId xmlns:p14="http://schemas.microsoft.com/office/powerpoint/2010/main" val="214500017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437112"/>
            <a:ext cx="114286" cy="114286"/>
          </a:xfrm>
          <a:prstGeom prst="rect">
            <a:avLst/>
          </a:prstGeom>
        </p:spPr>
      </p:pic>
      <p:sp>
        <p:nvSpPr>
          <p:cNvPr id="2" name="CaixaDeTexto 1"/>
          <p:cNvSpPr txBox="1"/>
          <p:nvPr/>
        </p:nvSpPr>
        <p:spPr>
          <a:xfrm>
            <a:off x="0" y="116632"/>
            <a:ext cx="3275856" cy="369332"/>
          </a:xfrm>
          <a:prstGeom prst="rect">
            <a:avLst/>
          </a:prstGeom>
          <a:noFill/>
        </p:spPr>
        <p:txBody>
          <a:bodyPr wrap="square" rtlCol="0">
            <a:spAutoFit/>
          </a:bodyPr>
          <a:lstStyle/>
          <a:p>
            <a:r>
              <a:rPr lang="en-US" b="1" dirty="0"/>
              <a:t>Problem 1 – The Reject Problem</a:t>
            </a:r>
          </a:p>
        </p:txBody>
      </p:sp>
      <p:sp>
        <p:nvSpPr>
          <p:cNvPr id="4" name="CaixaDeTexto 3"/>
          <p:cNvSpPr txBox="1"/>
          <p:nvPr/>
        </p:nvSpPr>
        <p:spPr>
          <a:xfrm>
            <a:off x="4572000" y="188640"/>
            <a:ext cx="4536504" cy="369332"/>
          </a:xfrm>
          <a:prstGeom prst="rect">
            <a:avLst/>
          </a:prstGeom>
          <a:noFill/>
        </p:spPr>
        <p:txBody>
          <a:bodyPr wrap="square" rtlCol="0">
            <a:spAutoFit/>
          </a:bodyPr>
          <a:lstStyle/>
          <a:p>
            <a:r>
              <a:rPr lang="en-US" b="1" dirty="0">
                <a:solidFill>
                  <a:srgbClr val="C00000"/>
                </a:solidFill>
              </a:rPr>
              <a:t>Two options: either declare or revoke declare</a:t>
            </a:r>
          </a:p>
        </p:txBody>
      </p:sp>
    </p:spTree>
    <p:extLst>
      <p:ext uri="{BB962C8B-B14F-4D97-AF65-F5344CB8AC3E}">
        <p14:creationId xmlns:p14="http://schemas.microsoft.com/office/powerpoint/2010/main" val="179535650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013176"/>
            <a:ext cx="114286" cy="114286"/>
          </a:xfrm>
          <a:prstGeom prst="rect">
            <a:avLst/>
          </a:prstGeom>
        </p:spPr>
      </p:pic>
      <p:sp>
        <p:nvSpPr>
          <p:cNvPr id="2" name="CaixaDeTexto 1"/>
          <p:cNvSpPr txBox="1"/>
          <p:nvPr/>
        </p:nvSpPr>
        <p:spPr>
          <a:xfrm>
            <a:off x="0" y="116632"/>
            <a:ext cx="3275856" cy="369332"/>
          </a:xfrm>
          <a:prstGeom prst="rect">
            <a:avLst/>
          </a:prstGeom>
          <a:noFill/>
        </p:spPr>
        <p:txBody>
          <a:bodyPr wrap="square" rtlCol="0">
            <a:spAutoFit/>
          </a:bodyPr>
          <a:lstStyle/>
          <a:p>
            <a:r>
              <a:rPr lang="en-US" b="1" dirty="0"/>
              <a:t>Problem 1 – The Reject Problem</a:t>
            </a:r>
          </a:p>
        </p:txBody>
      </p:sp>
      <p:sp>
        <p:nvSpPr>
          <p:cNvPr id="4" name="CaixaDeTexto 3"/>
          <p:cNvSpPr txBox="1"/>
          <p:nvPr/>
        </p:nvSpPr>
        <p:spPr>
          <a:xfrm>
            <a:off x="4572000" y="188640"/>
            <a:ext cx="4536504" cy="646331"/>
          </a:xfrm>
          <a:prstGeom prst="rect">
            <a:avLst/>
          </a:prstGeom>
          <a:noFill/>
        </p:spPr>
        <p:txBody>
          <a:bodyPr wrap="square" rtlCol="0">
            <a:spAutoFit/>
          </a:bodyPr>
          <a:lstStyle/>
          <a:p>
            <a:r>
              <a:rPr lang="en-US" b="1" dirty="0">
                <a:solidFill>
                  <a:srgbClr val="C00000"/>
                </a:solidFill>
              </a:rPr>
              <a:t>Two options: either declare or revoke declare</a:t>
            </a:r>
          </a:p>
          <a:p>
            <a:r>
              <a:rPr lang="en-US" b="1" dirty="0">
                <a:solidFill>
                  <a:srgbClr val="C00000"/>
                </a:solidFill>
              </a:rPr>
              <a:t>Option 1: da (without </a:t>
            </a:r>
            <a:r>
              <a:rPr lang="en-US" b="1" dirty="0" err="1">
                <a:solidFill>
                  <a:srgbClr val="C00000"/>
                </a:solidFill>
              </a:rPr>
              <a:t>rv</a:t>
            </a:r>
            <a:r>
              <a:rPr lang="en-US" b="1" dirty="0">
                <a:solidFill>
                  <a:srgbClr val="C00000"/>
                </a:solidFill>
              </a:rPr>
              <a:t> previous da)</a:t>
            </a:r>
          </a:p>
        </p:txBody>
      </p:sp>
    </p:spTree>
    <p:extLst>
      <p:ext uri="{BB962C8B-B14F-4D97-AF65-F5344CB8AC3E}">
        <p14:creationId xmlns:p14="http://schemas.microsoft.com/office/powerpoint/2010/main" val="224322546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437112"/>
            <a:ext cx="114286" cy="114286"/>
          </a:xfrm>
          <a:prstGeom prst="rect">
            <a:avLst/>
          </a:prstGeom>
        </p:spPr>
      </p:pic>
      <p:sp>
        <p:nvSpPr>
          <p:cNvPr id="2" name="CaixaDeTexto 1"/>
          <p:cNvSpPr txBox="1"/>
          <p:nvPr/>
        </p:nvSpPr>
        <p:spPr>
          <a:xfrm>
            <a:off x="0" y="116632"/>
            <a:ext cx="3275856" cy="369332"/>
          </a:xfrm>
          <a:prstGeom prst="rect">
            <a:avLst/>
          </a:prstGeom>
          <a:noFill/>
        </p:spPr>
        <p:txBody>
          <a:bodyPr wrap="square" rtlCol="0">
            <a:spAutoFit/>
          </a:bodyPr>
          <a:lstStyle/>
          <a:p>
            <a:r>
              <a:rPr lang="en-US" b="1" dirty="0"/>
              <a:t>Problem 1 – The Reject Problem</a:t>
            </a:r>
          </a:p>
        </p:txBody>
      </p:sp>
      <p:sp>
        <p:nvSpPr>
          <p:cNvPr id="4" name="CaixaDeTexto 3"/>
          <p:cNvSpPr txBox="1"/>
          <p:nvPr/>
        </p:nvSpPr>
        <p:spPr>
          <a:xfrm>
            <a:off x="4572000" y="188640"/>
            <a:ext cx="4536504" cy="646331"/>
          </a:xfrm>
          <a:prstGeom prst="rect">
            <a:avLst/>
          </a:prstGeom>
          <a:noFill/>
        </p:spPr>
        <p:txBody>
          <a:bodyPr wrap="square" rtlCol="0">
            <a:spAutoFit/>
          </a:bodyPr>
          <a:lstStyle/>
          <a:p>
            <a:r>
              <a:rPr lang="en-US" b="1" dirty="0">
                <a:solidFill>
                  <a:srgbClr val="C00000"/>
                </a:solidFill>
              </a:rPr>
              <a:t>Two options: either declare or revoke declare</a:t>
            </a:r>
          </a:p>
          <a:p>
            <a:r>
              <a:rPr lang="en-US" b="1" dirty="0">
                <a:solidFill>
                  <a:srgbClr val="C00000"/>
                </a:solidFill>
              </a:rPr>
              <a:t>Option 2: </a:t>
            </a:r>
            <a:r>
              <a:rPr lang="en-US" b="1" dirty="0" err="1">
                <a:solidFill>
                  <a:srgbClr val="C00000"/>
                </a:solidFill>
              </a:rPr>
              <a:t>rv</a:t>
            </a:r>
            <a:r>
              <a:rPr lang="en-US" b="1" dirty="0">
                <a:solidFill>
                  <a:srgbClr val="C00000"/>
                </a:solidFill>
              </a:rPr>
              <a:t> da</a:t>
            </a: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480" y="5013176"/>
            <a:ext cx="114286" cy="114286"/>
          </a:xfrm>
          <a:prstGeom prst="rect">
            <a:avLst/>
          </a:prstGeom>
        </p:spPr>
      </p:pic>
      <p:pic>
        <p:nvPicPr>
          <p:cNvPr id="12" name="Image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2130" y="5690978"/>
            <a:ext cx="114286" cy="114286"/>
          </a:xfrm>
          <a:prstGeom prst="rect">
            <a:avLst/>
          </a:prstGeom>
        </p:spPr>
      </p:pic>
    </p:spTree>
    <p:extLst>
      <p:ext uri="{BB962C8B-B14F-4D97-AF65-F5344CB8AC3E}">
        <p14:creationId xmlns:p14="http://schemas.microsoft.com/office/powerpoint/2010/main" val="326557093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437112"/>
            <a:ext cx="114286" cy="114286"/>
          </a:xfrm>
          <a:prstGeom prst="rect">
            <a:avLst/>
          </a:prstGeom>
        </p:spPr>
      </p:pic>
      <p:sp>
        <p:nvSpPr>
          <p:cNvPr id="2" name="CaixaDeTexto 1"/>
          <p:cNvSpPr txBox="1"/>
          <p:nvPr/>
        </p:nvSpPr>
        <p:spPr>
          <a:xfrm>
            <a:off x="0" y="116632"/>
            <a:ext cx="3275856" cy="369332"/>
          </a:xfrm>
          <a:prstGeom prst="rect">
            <a:avLst/>
          </a:prstGeom>
          <a:noFill/>
        </p:spPr>
        <p:txBody>
          <a:bodyPr wrap="square" rtlCol="0">
            <a:spAutoFit/>
          </a:bodyPr>
          <a:lstStyle/>
          <a:p>
            <a:r>
              <a:rPr lang="en-US" b="1" dirty="0"/>
              <a:t>Problem 1 – The Reject Problem</a:t>
            </a:r>
          </a:p>
        </p:txBody>
      </p:sp>
      <p:sp>
        <p:nvSpPr>
          <p:cNvPr id="4" name="CaixaDeTexto 3"/>
          <p:cNvSpPr txBox="1"/>
          <p:nvPr/>
        </p:nvSpPr>
        <p:spPr>
          <a:xfrm>
            <a:off x="4572000" y="188640"/>
            <a:ext cx="4536504" cy="646331"/>
          </a:xfrm>
          <a:prstGeom prst="rect">
            <a:avLst/>
          </a:prstGeom>
          <a:noFill/>
        </p:spPr>
        <p:txBody>
          <a:bodyPr wrap="square" rtlCol="0">
            <a:spAutoFit/>
          </a:bodyPr>
          <a:lstStyle/>
          <a:p>
            <a:r>
              <a:rPr lang="en-US" b="1" dirty="0">
                <a:solidFill>
                  <a:srgbClr val="C00000"/>
                </a:solidFill>
              </a:rPr>
              <a:t>Two options: either declare or revoke declare</a:t>
            </a:r>
          </a:p>
          <a:p>
            <a:r>
              <a:rPr lang="en-US" b="1" dirty="0">
                <a:solidFill>
                  <a:srgbClr val="C00000"/>
                </a:solidFill>
              </a:rPr>
              <a:t>Option 2: </a:t>
            </a:r>
            <a:r>
              <a:rPr lang="en-US" b="1" dirty="0" err="1">
                <a:solidFill>
                  <a:srgbClr val="C00000"/>
                </a:solidFill>
              </a:rPr>
              <a:t>rv</a:t>
            </a:r>
            <a:r>
              <a:rPr lang="en-US" b="1" dirty="0">
                <a:solidFill>
                  <a:srgbClr val="C00000"/>
                </a:solidFill>
              </a:rPr>
              <a:t> da</a:t>
            </a: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4941168"/>
            <a:ext cx="114286" cy="114286"/>
          </a:xfrm>
          <a:prstGeom prst="rect">
            <a:avLst/>
          </a:prstGeom>
        </p:spPr>
      </p:pic>
    </p:spTree>
    <p:extLst>
      <p:ext uri="{BB962C8B-B14F-4D97-AF65-F5344CB8AC3E}">
        <p14:creationId xmlns:p14="http://schemas.microsoft.com/office/powerpoint/2010/main" val="258779029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437112"/>
            <a:ext cx="114286" cy="114286"/>
          </a:xfrm>
          <a:prstGeom prst="rect">
            <a:avLst/>
          </a:prstGeom>
        </p:spPr>
      </p:pic>
      <p:sp>
        <p:nvSpPr>
          <p:cNvPr id="2" name="CaixaDeTexto 1"/>
          <p:cNvSpPr txBox="1"/>
          <p:nvPr/>
        </p:nvSpPr>
        <p:spPr>
          <a:xfrm>
            <a:off x="0" y="116632"/>
            <a:ext cx="3275856" cy="369332"/>
          </a:xfrm>
          <a:prstGeom prst="rect">
            <a:avLst/>
          </a:prstGeom>
          <a:noFill/>
        </p:spPr>
        <p:txBody>
          <a:bodyPr wrap="square" rtlCol="0">
            <a:spAutoFit/>
          </a:bodyPr>
          <a:lstStyle/>
          <a:p>
            <a:r>
              <a:rPr lang="en-US" b="1" dirty="0"/>
              <a:t>Problem 1 – The Reject Problem</a:t>
            </a:r>
          </a:p>
        </p:txBody>
      </p:sp>
      <p:sp>
        <p:nvSpPr>
          <p:cNvPr id="4" name="CaixaDeTexto 3"/>
          <p:cNvSpPr txBox="1"/>
          <p:nvPr/>
        </p:nvSpPr>
        <p:spPr>
          <a:xfrm>
            <a:off x="4542760" y="-47711"/>
            <a:ext cx="4536504" cy="923330"/>
          </a:xfrm>
          <a:prstGeom prst="rect">
            <a:avLst/>
          </a:prstGeom>
          <a:noFill/>
        </p:spPr>
        <p:txBody>
          <a:bodyPr wrap="square" rtlCol="0">
            <a:spAutoFit/>
          </a:bodyPr>
          <a:lstStyle/>
          <a:p>
            <a:r>
              <a:rPr lang="en-US" b="1" dirty="0">
                <a:solidFill>
                  <a:srgbClr val="C00000"/>
                </a:solidFill>
              </a:rPr>
              <a:t>Option 2: </a:t>
            </a:r>
            <a:r>
              <a:rPr lang="en-US" b="1" dirty="0" err="1">
                <a:solidFill>
                  <a:srgbClr val="C00000"/>
                </a:solidFill>
              </a:rPr>
              <a:t>rv</a:t>
            </a:r>
            <a:r>
              <a:rPr lang="en-US" b="1" dirty="0">
                <a:solidFill>
                  <a:srgbClr val="C00000"/>
                </a:solidFill>
              </a:rPr>
              <a:t> da</a:t>
            </a:r>
          </a:p>
          <a:p>
            <a:r>
              <a:rPr lang="en-US" b="1" dirty="0">
                <a:solidFill>
                  <a:srgbClr val="0070C0"/>
                </a:solidFill>
              </a:rPr>
              <a:t>Two options: allow or refuse</a:t>
            </a:r>
          </a:p>
          <a:p>
            <a:r>
              <a:rPr lang="en-US" b="1" dirty="0">
                <a:solidFill>
                  <a:srgbClr val="0070C0"/>
                </a:solidFill>
              </a:rPr>
              <a:t>Asking the same question twice?</a:t>
            </a: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4941168"/>
            <a:ext cx="114286" cy="114286"/>
          </a:xfrm>
          <a:prstGeom prst="rect">
            <a:avLst/>
          </a:prstGeom>
        </p:spPr>
      </p:pic>
    </p:spTree>
    <p:extLst>
      <p:ext uri="{BB962C8B-B14F-4D97-AF65-F5344CB8AC3E}">
        <p14:creationId xmlns:p14="http://schemas.microsoft.com/office/powerpoint/2010/main" val="253732416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437112"/>
            <a:ext cx="114286" cy="114286"/>
          </a:xfrm>
          <a:prstGeom prst="rect">
            <a:avLst/>
          </a:prstGeom>
        </p:spPr>
      </p:pic>
      <p:sp>
        <p:nvSpPr>
          <p:cNvPr id="2" name="CaixaDeTexto 1"/>
          <p:cNvSpPr txBox="1"/>
          <p:nvPr/>
        </p:nvSpPr>
        <p:spPr>
          <a:xfrm>
            <a:off x="0" y="116632"/>
            <a:ext cx="3275856" cy="369332"/>
          </a:xfrm>
          <a:prstGeom prst="rect">
            <a:avLst/>
          </a:prstGeom>
          <a:noFill/>
        </p:spPr>
        <p:txBody>
          <a:bodyPr wrap="square" rtlCol="0">
            <a:spAutoFit/>
          </a:bodyPr>
          <a:lstStyle/>
          <a:p>
            <a:r>
              <a:rPr lang="en-US" b="1" dirty="0"/>
              <a:t>Problem 1 – The Reject Problem</a:t>
            </a:r>
          </a:p>
        </p:txBody>
      </p:sp>
      <p:sp>
        <p:nvSpPr>
          <p:cNvPr id="4" name="CaixaDeTexto 3"/>
          <p:cNvSpPr txBox="1"/>
          <p:nvPr/>
        </p:nvSpPr>
        <p:spPr>
          <a:xfrm>
            <a:off x="4542760" y="-47711"/>
            <a:ext cx="4536504" cy="923330"/>
          </a:xfrm>
          <a:prstGeom prst="rect">
            <a:avLst/>
          </a:prstGeom>
          <a:noFill/>
        </p:spPr>
        <p:txBody>
          <a:bodyPr wrap="square" rtlCol="0">
            <a:spAutoFit/>
          </a:bodyPr>
          <a:lstStyle/>
          <a:p>
            <a:r>
              <a:rPr lang="en-US" b="1" dirty="0">
                <a:solidFill>
                  <a:srgbClr val="C00000"/>
                </a:solidFill>
              </a:rPr>
              <a:t>Option 2: </a:t>
            </a:r>
            <a:r>
              <a:rPr lang="en-US" b="1" dirty="0" err="1">
                <a:solidFill>
                  <a:srgbClr val="C00000"/>
                </a:solidFill>
              </a:rPr>
              <a:t>rv</a:t>
            </a:r>
            <a:r>
              <a:rPr lang="en-US" b="1" dirty="0">
                <a:solidFill>
                  <a:srgbClr val="C00000"/>
                </a:solidFill>
              </a:rPr>
              <a:t> da</a:t>
            </a:r>
          </a:p>
          <a:p>
            <a:r>
              <a:rPr lang="en-US" b="1" dirty="0">
                <a:solidFill>
                  <a:srgbClr val="0070C0"/>
                </a:solidFill>
              </a:rPr>
              <a:t>Two options: allow or refuse</a:t>
            </a:r>
          </a:p>
          <a:p>
            <a:r>
              <a:rPr lang="en-US" b="1" dirty="0">
                <a:solidFill>
                  <a:srgbClr val="0070C0"/>
                </a:solidFill>
              </a:rPr>
              <a:t>Asking the same question twice?</a:t>
            </a: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4941168"/>
            <a:ext cx="114286" cy="114286"/>
          </a:xfrm>
          <a:prstGeom prst="rect">
            <a:avLst/>
          </a:prstGeom>
        </p:spPr>
      </p:pic>
      <p:sp>
        <p:nvSpPr>
          <p:cNvPr id="10" name="CaixaDeTexto 9"/>
          <p:cNvSpPr txBox="1"/>
          <p:nvPr/>
        </p:nvSpPr>
        <p:spPr>
          <a:xfrm>
            <a:off x="7596336" y="6093296"/>
            <a:ext cx="1728192" cy="369332"/>
          </a:xfrm>
          <a:prstGeom prst="rect">
            <a:avLst/>
          </a:prstGeom>
          <a:noFill/>
        </p:spPr>
        <p:txBody>
          <a:bodyPr wrap="square" rtlCol="0">
            <a:spAutoFit/>
          </a:bodyPr>
          <a:lstStyle/>
          <a:p>
            <a:r>
              <a:rPr lang="en-US" b="1" dirty="0">
                <a:solidFill>
                  <a:srgbClr val="0070C0"/>
                </a:solidFill>
              </a:rPr>
              <a:t>Response link?</a:t>
            </a:r>
          </a:p>
        </p:txBody>
      </p:sp>
      <p:sp>
        <p:nvSpPr>
          <p:cNvPr id="12" name="Seta: Para a Direita 11"/>
          <p:cNvSpPr/>
          <p:nvPr/>
        </p:nvSpPr>
        <p:spPr>
          <a:xfrm rot="15093605">
            <a:off x="8196268" y="5447524"/>
            <a:ext cx="878047" cy="249450"/>
          </a:xfrm>
          <a:prstGeom prst="rightArrow">
            <a:avLst>
              <a:gd name="adj1" fmla="val 50000"/>
              <a:gd name="adj2" fmla="val 7885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43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44" y="1268760"/>
            <a:ext cx="7380311" cy="5490667"/>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1/2</a:t>
            </a:r>
          </a:p>
        </p:txBody>
      </p:sp>
      <p:grpSp>
        <p:nvGrpSpPr>
          <p:cNvPr id="13" name="Grupo 12"/>
          <p:cNvGrpSpPr/>
          <p:nvPr/>
        </p:nvGrpSpPr>
        <p:grpSpPr>
          <a:xfrm>
            <a:off x="7757" y="1130855"/>
            <a:ext cx="1008112" cy="513348"/>
            <a:chOff x="35496" y="476672"/>
            <a:chExt cx="1008112" cy="513348"/>
          </a:xfrm>
        </p:grpSpPr>
        <p:sp>
          <p:nvSpPr>
            <p:cNvPr id="4" name="Seta: Para a Direita 3"/>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p:cNvSpPr txBox="1"/>
            <p:nvPr/>
          </p:nvSpPr>
          <p:spPr>
            <a:xfrm>
              <a:off x="35496" y="476672"/>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4" y="1268760"/>
            <a:ext cx="7380311" cy="5490667"/>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1/2</a:t>
            </a:r>
          </a:p>
        </p:txBody>
      </p:sp>
      <p:grpSp>
        <p:nvGrpSpPr>
          <p:cNvPr id="13" name="Grupo 12"/>
          <p:cNvGrpSpPr/>
          <p:nvPr/>
        </p:nvGrpSpPr>
        <p:grpSpPr>
          <a:xfrm>
            <a:off x="35496" y="2852936"/>
            <a:ext cx="1008112" cy="504056"/>
            <a:chOff x="35496" y="485964"/>
            <a:chExt cx="1008112" cy="504056"/>
          </a:xfrm>
        </p:grpSpPr>
        <p:sp>
          <p:nvSpPr>
            <p:cNvPr id="4" name="Seta: Para a Direita 3"/>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94556483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013176"/>
            <a:ext cx="114286" cy="114286"/>
          </a:xfrm>
          <a:prstGeom prst="rect">
            <a:avLst/>
          </a:prstGeom>
        </p:spPr>
      </p:pic>
      <p:sp>
        <p:nvSpPr>
          <p:cNvPr id="2" name="CaixaDeTexto 1"/>
          <p:cNvSpPr txBox="1"/>
          <p:nvPr/>
        </p:nvSpPr>
        <p:spPr>
          <a:xfrm>
            <a:off x="0" y="116632"/>
            <a:ext cx="4283968" cy="369332"/>
          </a:xfrm>
          <a:prstGeom prst="rect">
            <a:avLst/>
          </a:prstGeom>
          <a:noFill/>
        </p:spPr>
        <p:txBody>
          <a:bodyPr wrap="square" rtlCol="0">
            <a:spAutoFit/>
          </a:bodyPr>
          <a:lstStyle/>
          <a:p>
            <a:r>
              <a:rPr lang="en-US" b="1" dirty="0"/>
              <a:t>Problem 2 – The Revoke Accept Problem</a:t>
            </a:r>
          </a:p>
        </p:txBody>
      </p:sp>
    </p:spTree>
    <p:extLst>
      <p:ext uri="{BB962C8B-B14F-4D97-AF65-F5344CB8AC3E}">
        <p14:creationId xmlns:p14="http://schemas.microsoft.com/office/powerpoint/2010/main" val="269448188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589240"/>
            <a:ext cx="114286" cy="114286"/>
          </a:xfrm>
          <a:prstGeom prst="rect">
            <a:avLst/>
          </a:prstGeom>
        </p:spPr>
      </p:pic>
      <p:sp>
        <p:nvSpPr>
          <p:cNvPr id="2" name="CaixaDeTexto 1"/>
          <p:cNvSpPr txBox="1"/>
          <p:nvPr/>
        </p:nvSpPr>
        <p:spPr>
          <a:xfrm>
            <a:off x="0" y="116632"/>
            <a:ext cx="4283968" cy="369332"/>
          </a:xfrm>
          <a:prstGeom prst="rect">
            <a:avLst/>
          </a:prstGeom>
          <a:noFill/>
        </p:spPr>
        <p:txBody>
          <a:bodyPr wrap="square" rtlCol="0">
            <a:spAutoFit/>
          </a:bodyPr>
          <a:lstStyle/>
          <a:p>
            <a:r>
              <a:rPr lang="en-US" b="1" dirty="0"/>
              <a:t>Problem 2 – The Revoke Accept Problem</a:t>
            </a:r>
          </a:p>
        </p:txBody>
      </p:sp>
    </p:spTree>
    <p:extLst>
      <p:ext uri="{BB962C8B-B14F-4D97-AF65-F5344CB8AC3E}">
        <p14:creationId xmlns:p14="http://schemas.microsoft.com/office/powerpoint/2010/main" val="326299773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589240"/>
            <a:ext cx="114286" cy="114286"/>
          </a:xfrm>
          <a:prstGeom prst="rect">
            <a:avLst/>
          </a:prstGeom>
        </p:spPr>
      </p:pic>
      <p:sp>
        <p:nvSpPr>
          <p:cNvPr id="2" name="CaixaDeTexto 1"/>
          <p:cNvSpPr txBox="1"/>
          <p:nvPr/>
        </p:nvSpPr>
        <p:spPr>
          <a:xfrm>
            <a:off x="0" y="116632"/>
            <a:ext cx="4283968" cy="369332"/>
          </a:xfrm>
          <a:prstGeom prst="rect">
            <a:avLst/>
          </a:prstGeom>
          <a:noFill/>
        </p:spPr>
        <p:txBody>
          <a:bodyPr wrap="square" rtlCol="0">
            <a:spAutoFit/>
          </a:bodyPr>
          <a:lstStyle/>
          <a:p>
            <a:r>
              <a:rPr lang="en-US" b="1" dirty="0"/>
              <a:t>Problem 2 – The Revoke Accept Problem</a:t>
            </a:r>
          </a:p>
        </p:txBody>
      </p:sp>
      <p:pic>
        <p:nvPicPr>
          <p:cNvPr id="12" name="Image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50" y="5042906"/>
            <a:ext cx="114286" cy="114286"/>
          </a:xfrm>
          <a:prstGeom prst="rect">
            <a:avLst/>
          </a:prstGeom>
        </p:spPr>
      </p:pic>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5733256"/>
            <a:ext cx="114286" cy="114286"/>
          </a:xfrm>
          <a:prstGeom prst="rect">
            <a:avLst/>
          </a:prstGeom>
        </p:spPr>
      </p:pic>
      <p:sp>
        <p:nvSpPr>
          <p:cNvPr id="14" name="Seta: Para a Direita 13"/>
          <p:cNvSpPr/>
          <p:nvPr/>
        </p:nvSpPr>
        <p:spPr>
          <a:xfrm rot="15093605">
            <a:off x="6707" y="5578800"/>
            <a:ext cx="878047" cy="249450"/>
          </a:xfrm>
          <a:prstGeom prst="rightArrow">
            <a:avLst>
              <a:gd name="adj1" fmla="val 50000"/>
              <a:gd name="adj2" fmla="val 7885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ixaDeTexto 14"/>
          <p:cNvSpPr txBox="1"/>
          <p:nvPr/>
        </p:nvSpPr>
        <p:spPr>
          <a:xfrm>
            <a:off x="734668" y="5949280"/>
            <a:ext cx="4629420" cy="646331"/>
          </a:xfrm>
          <a:prstGeom prst="rect">
            <a:avLst/>
          </a:prstGeom>
          <a:noFill/>
        </p:spPr>
        <p:txBody>
          <a:bodyPr wrap="square" rtlCol="0">
            <a:spAutoFit/>
          </a:bodyPr>
          <a:lstStyle/>
          <a:p>
            <a:r>
              <a:rPr lang="en-US" b="1" dirty="0">
                <a:solidFill>
                  <a:srgbClr val="0070C0"/>
                </a:solidFill>
              </a:rPr>
              <a:t>The only possible status is da!</a:t>
            </a:r>
            <a:br>
              <a:rPr lang="en-US" b="1" dirty="0">
                <a:solidFill>
                  <a:srgbClr val="0070C0"/>
                </a:solidFill>
              </a:rPr>
            </a:br>
            <a:r>
              <a:rPr lang="en-US" b="1" dirty="0">
                <a:solidFill>
                  <a:srgbClr val="0070C0"/>
                </a:solidFill>
              </a:rPr>
              <a:t>Response link?</a:t>
            </a:r>
          </a:p>
        </p:txBody>
      </p:sp>
    </p:spTree>
    <p:extLst>
      <p:ext uri="{BB962C8B-B14F-4D97-AF65-F5344CB8AC3E}">
        <p14:creationId xmlns:p14="http://schemas.microsoft.com/office/powerpoint/2010/main" val="1596294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589240"/>
            <a:ext cx="114286" cy="114286"/>
          </a:xfrm>
          <a:prstGeom prst="rect">
            <a:avLst/>
          </a:prstGeom>
        </p:spPr>
      </p:pic>
      <p:sp>
        <p:nvSpPr>
          <p:cNvPr id="2" name="CaixaDeTexto 1"/>
          <p:cNvSpPr txBox="1"/>
          <p:nvPr/>
        </p:nvSpPr>
        <p:spPr>
          <a:xfrm>
            <a:off x="0" y="116632"/>
            <a:ext cx="4283968" cy="369332"/>
          </a:xfrm>
          <a:prstGeom prst="rect">
            <a:avLst/>
          </a:prstGeom>
          <a:noFill/>
        </p:spPr>
        <p:txBody>
          <a:bodyPr wrap="square" rtlCol="0">
            <a:spAutoFit/>
          </a:bodyPr>
          <a:lstStyle/>
          <a:p>
            <a:r>
              <a:rPr lang="en-US" b="1" dirty="0"/>
              <a:t>Problem 2 – The Revoke Accept Problem</a:t>
            </a: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941168"/>
            <a:ext cx="114286" cy="114286"/>
          </a:xfrm>
          <a:prstGeom prst="rect">
            <a:avLst/>
          </a:prstGeom>
        </p:spPr>
      </p:pic>
    </p:spTree>
    <p:extLst>
      <p:ext uri="{BB962C8B-B14F-4D97-AF65-F5344CB8AC3E}">
        <p14:creationId xmlns:p14="http://schemas.microsoft.com/office/powerpoint/2010/main" val="252400882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013176"/>
            <a:ext cx="114286" cy="114286"/>
          </a:xfrm>
          <a:prstGeom prst="rect">
            <a:avLst/>
          </a:prstGeom>
        </p:spPr>
      </p:pic>
      <p:sp>
        <p:nvSpPr>
          <p:cNvPr id="2" name="CaixaDeTexto 1"/>
          <p:cNvSpPr txBox="1"/>
          <p:nvPr/>
        </p:nvSpPr>
        <p:spPr>
          <a:xfrm>
            <a:off x="0" y="116632"/>
            <a:ext cx="4283968" cy="369332"/>
          </a:xfrm>
          <a:prstGeom prst="rect">
            <a:avLst/>
          </a:prstGeom>
          <a:noFill/>
        </p:spPr>
        <p:txBody>
          <a:bodyPr wrap="square" rtlCol="0">
            <a:spAutoFit/>
          </a:bodyPr>
          <a:lstStyle/>
          <a:p>
            <a:r>
              <a:rPr lang="en-US" b="1" dirty="0"/>
              <a:t>Problem 2 – The Revoke Accept Problem</a:t>
            </a: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293096"/>
            <a:ext cx="114286" cy="114286"/>
          </a:xfrm>
          <a:prstGeom prst="rect">
            <a:avLst/>
          </a:prstGeom>
        </p:spPr>
      </p:pic>
      <p:sp>
        <p:nvSpPr>
          <p:cNvPr id="10" name="CaixaDeTexto 9"/>
          <p:cNvSpPr txBox="1"/>
          <p:nvPr/>
        </p:nvSpPr>
        <p:spPr>
          <a:xfrm>
            <a:off x="4542760" y="-47711"/>
            <a:ext cx="4536504" cy="646331"/>
          </a:xfrm>
          <a:prstGeom prst="rect">
            <a:avLst/>
          </a:prstGeom>
          <a:noFill/>
        </p:spPr>
        <p:txBody>
          <a:bodyPr wrap="square" rtlCol="0">
            <a:spAutoFit/>
          </a:bodyPr>
          <a:lstStyle/>
          <a:p>
            <a:r>
              <a:rPr lang="en-US" b="1" dirty="0">
                <a:solidFill>
                  <a:srgbClr val="C00000"/>
                </a:solidFill>
              </a:rPr>
              <a:t>How to move from here?</a:t>
            </a:r>
          </a:p>
          <a:p>
            <a:r>
              <a:rPr lang="en-US" b="1" dirty="0">
                <a:solidFill>
                  <a:srgbClr val="C00000"/>
                </a:solidFill>
              </a:rPr>
              <a:t>Two Options: reject or revoke declare</a:t>
            </a:r>
          </a:p>
        </p:txBody>
      </p:sp>
    </p:spTree>
    <p:extLst>
      <p:ext uri="{BB962C8B-B14F-4D97-AF65-F5344CB8AC3E}">
        <p14:creationId xmlns:p14="http://schemas.microsoft.com/office/powerpoint/2010/main" val="300595405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013176"/>
            <a:ext cx="114286" cy="114286"/>
          </a:xfrm>
          <a:prstGeom prst="rect">
            <a:avLst/>
          </a:prstGeom>
        </p:spPr>
      </p:pic>
      <p:sp>
        <p:nvSpPr>
          <p:cNvPr id="2" name="CaixaDeTexto 1"/>
          <p:cNvSpPr txBox="1"/>
          <p:nvPr/>
        </p:nvSpPr>
        <p:spPr>
          <a:xfrm>
            <a:off x="0" y="116632"/>
            <a:ext cx="4283968" cy="369332"/>
          </a:xfrm>
          <a:prstGeom prst="rect">
            <a:avLst/>
          </a:prstGeom>
          <a:noFill/>
        </p:spPr>
        <p:txBody>
          <a:bodyPr wrap="square" rtlCol="0">
            <a:spAutoFit/>
          </a:bodyPr>
          <a:lstStyle/>
          <a:p>
            <a:r>
              <a:rPr lang="en-US" b="1" dirty="0"/>
              <a:t>Problem 2 – The Revoke Accept Problem</a:t>
            </a: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293096"/>
            <a:ext cx="114286" cy="114286"/>
          </a:xfrm>
          <a:prstGeom prst="rect">
            <a:avLst/>
          </a:prstGeom>
        </p:spPr>
      </p:pic>
      <p:sp>
        <p:nvSpPr>
          <p:cNvPr id="10" name="CaixaDeTexto 9"/>
          <p:cNvSpPr txBox="1"/>
          <p:nvPr/>
        </p:nvSpPr>
        <p:spPr>
          <a:xfrm>
            <a:off x="4542760" y="-47711"/>
            <a:ext cx="4536504" cy="923330"/>
          </a:xfrm>
          <a:prstGeom prst="rect">
            <a:avLst/>
          </a:prstGeom>
          <a:noFill/>
        </p:spPr>
        <p:txBody>
          <a:bodyPr wrap="square" rtlCol="0">
            <a:spAutoFit/>
          </a:bodyPr>
          <a:lstStyle/>
          <a:p>
            <a:r>
              <a:rPr lang="en-US" b="1" dirty="0">
                <a:solidFill>
                  <a:srgbClr val="C00000"/>
                </a:solidFill>
              </a:rPr>
              <a:t>How to move from here?</a:t>
            </a:r>
          </a:p>
          <a:p>
            <a:r>
              <a:rPr lang="en-US" b="1" dirty="0">
                <a:solidFill>
                  <a:srgbClr val="C00000"/>
                </a:solidFill>
              </a:rPr>
              <a:t>Two Options: reject or revoke declare</a:t>
            </a:r>
          </a:p>
          <a:p>
            <a:r>
              <a:rPr lang="en-US" b="1" dirty="0">
                <a:solidFill>
                  <a:srgbClr val="C00000"/>
                </a:solidFill>
              </a:rPr>
              <a:t>Option 1: </a:t>
            </a:r>
            <a:r>
              <a:rPr lang="en-US" b="1" dirty="0" err="1">
                <a:solidFill>
                  <a:srgbClr val="C00000"/>
                </a:solidFill>
              </a:rPr>
              <a:t>rj</a:t>
            </a:r>
            <a:r>
              <a:rPr lang="en-US" b="1" dirty="0">
                <a:solidFill>
                  <a:srgbClr val="C00000"/>
                </a:solidFill>
              </a:rPr>
              <a:t> doesn’t make sense (problem 1)</a:t>
            </a:r>
          </a:p>
        </p:txBody>
      </p:sp>
    </p:spTree>
    <p:extLst>
      <p:ext uri="{BB962C8B-B14F-4D97-AF65-F5344CB8AC3E}">
        <p14:creationId xmlns:p14="http://schemas.microsoft.com/office/powerpoint/2010/main" val="215192022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013176"/>
            <a:ext cx="114286" cy="114286"/>
          </a:xfrm>
          <a:prstGeom prst="rect">
            <a:avLst/>
          </a:prstGeom>
        </p:spPr>
      </p:pic>
      <p:sp>
        <p:nvSpPr>
          <p:cNvPr id="2" name="CaixaDeTexto 1"/>
          <p:cNvSpPr txBox="1"/>
          <p:nvPr/>
        </p:nvSpPr>
        <p:spPr>
          <a:xfrm>
            <a:off x="0" y="116632"/>
            <a:ext cx="4283968" cy="369332"/>
          </a:xfrm>
          <a:prstGeom prst="rect">
            <a:avLst/>
          </a:prstGeom>
          <a:noFill/>
        </p:spPr>
        <p:txBody>
          <a:bodyPr wrap="square" rtlCol="0">
            <a:spAutoFit/>
          </a:bodyPr>
          <a:lstStyle/>
          <a:p>
            <a:r>
              <a:rPr lang="en-US" b="1" dirty="0"/>
              <a:t>Problem 2 – The Revoke Accept Problem</a:t>
            </a: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293096"/>
            <a:ext cx="114286" cy="114286"/>
          </a:xfrm>
          <a:prstGeom prst="rect">
            <a:avLst/>
          </a:prstGeom>
        </p:spPr>
      </p:pic>
      <p:sp>
        <p:nvSpPr>
          <p:cNvPr id="10" name="CaixaDeTexto 9"/>
          <p:cNvSpPr txBox="1"/>
          <p:nvPr/>
        </p:nvSpPr>
        <p:spPr>
          <a:xfrm>
            <a:off x="4542760" y="-47711"/>
            <a:ext cx="4624224" cy="923330"/>
          </a:xfrm>
          <a:prstGeom prst="rect">
            <a:avLst/>
          </a:prstGeom>
          <a:noFill/>
        </p:spPr>
        <p:txBody>
          <a:bodyPr wrap="square" rtlCol="0">
            <a:spAutoFit/>
          </a:bodyPr>
          <a:lstStyle/>
          <a:p>
            <a:r>
              <a:rPr lang="en-US" b="1" dirty="0">
                <a:solidFill>
                  <a:srgbClr val="C00000"/>
                </a:solidFill>
              </a:rPr>
              <a:t>How to move from here?</a:t>
            </a:r>
          </a:p>
          <a:p>
            <a:r>
              <a:rPr lang="en-US" b="1" dirty="0">
                <a:solidFill>
                  <a:srgbClr val="C00000"/>
                </a:solidFill>
              </a:rPr>
              <a:t>Two Options: reject or revoke declare</a:t>
            </a:r>
          </a:p>
          <a:p>
            <a:r>
              <a:rPr lang="en-US" b="1" dirty="0">
                <a:solidFill>
                  <a:srgbClr val="C00000"/>
                </a:solidFill>
              </a:rPr>
              <a:t>Option 2: </a:t>
            </a:r>
            <a:r>
              <a:rPr lang="en-US" b="1" dirty="0" err="1">
                <a:solidFill>
                  <a:srgbClr val="C00000"/>
                </a:solidFill>
              </a:rPr>
              <a:t>rv</a:t>
            </a:r>
            <a:r>
              <a:rPr lang="en-US" b="1" dirty="0">
                <a:solidFill>
                  <a:srgbClr val="C00000"/>
                </a:solidFill>
              </a:rPr>
              <a:t> da is repeating the same question</a:t>
            </a:r>
          </a:p>
        </p:txBody>
      </p:sp>
    </p:spTree>
    <p:extLst>
      <p:ext uri="{BB962C8B-B14F-4D97-AF65-F5344CB8AC3E}">
        <p14:creationId xmlns:p14="http://schemas.microsoft.com/office/powerpoint/2010/main" val="32355288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2" name="CaixaDeTexto 1"/>
          <p:cNvSpPr txBox="1"/>
          <p:nvPr/>
        </p:nvSpPr>
        <p:spPr>
          <a:xfrm>
            <a:off x="0" y="116632"/>
            <a:ext cx="4427984" cy="369332"/>
          </a:xfrm>
          <a:prstGeom prst="rect">
            <a:avLst/>
          </a:prstGeom>
          <a:noFill/>
        </p:spPr>
        <p:txBody>
          <a:bodyPr wrap="square" rtlCol="0">
            <a:spAutoFit/>
          </a:bodyPr>
          <a:lstStyle/>
          <a:p>
            <a:r>
              <a:rPr lang="en-US" b="1" dirty="0"/>
              <a:t>Solution 3 – Dyadic Nature of declare-accept</a:t>
            </a:r>
          </a:p>
        </p:txBody>
      </p:sp>
      <p:sp>
        <p:nvSpPr>
          <p:cNvPr id="12" name="CaixaDeTexto 11"/>
          <p:cNvSpPr txBox="1"/>
          <p:nvPr/>
        </p:nvSpPr>
        <p:spPr>
          <a:xfrm>
            <a:off x="251520" y="1772816"/>
            <a:ext cx="8712968" cy="3416320"/>
          </a:xfrm>
          <a:prstGeom prst="rect">
            <a:avLst/>
          </a:prstGeom>
          <a:noFill/>
        </p:spPr>
        <p:txBody>
          <a:bodyPr wrap="square" rtlCol="0">
            <a:spAutoFit/>
          </a:bodyPr>
          <a:lstStyle/>
          <a:p>
            <a:pPr algn="ctr"/>
            <a:r>
              <a:rPr lang="en-US" sz="3600" dirty="0">
                <a:solidFill>
                  <a:schemeClr val="tx2">
                    <a:lumMod val="50000"/>
                  </a:schemeClr>
                </a:solidFill>
              </a:rPr>
              <a:t>Declare and Accept are dyadic by nature</a:t>
            </a:r>
          </a:p>
          <a:p>
            <a:pPr algn="ctr"/>
            <a:endParaRPr lang="en-US" sz="3600" dirty="0">
              <a:solidFill>
                <a:schemeClr val="tx2">
                  <a:lumMod val="50000"/>
                </a:schemeClr>
              </a:solidFill>
            </a:endParaRPr>
          </a:p>
          <a:p>
            <a:pPr algn="ctr"/>
            <a:r>
              <a:rPr lang="en-US" sz="3600" dirty="0">
                <a:solidFill>
                  <a:schemeClr val="tx2">
                    <a:lumMod val="50000"/>
                  </a:schemeClr>
                </a:solidFill>
              </a:rPr>
              <a:t>You only have one to get to the other.</a:t>
            </a:r>
          </a:p>
          <a:p>
            <a:pPr algn="ctr"/>
            <a:r>
              <a:rPr lang="en-US" sz="3600" dirty="0">
                <a:solidFill>
                  <a:schemeClr val="tx2">
                    <a:lumMod val="50000"/>
                  </a:schemeClr>
                </a:solidFill>
              </a:rPr>
              <a:t>Revoking one is the same as revoking both.</a:t>
            </a:r>
          </a:p>
          <a:p>
            <a:pPr algn="ctr"/>
            <a:r>
              <a:rPr lang="en-US" sz="3600" dirty="0">
                <a:solidFill>
                  <a:schemeClr val="tx2">
                    <a:lumMod val="50000"/>
                  </a:schemeClr>
                </a:solidFill>
              </a:rPr>
              <a:t>Rejecting is the same as revoking both.</a:t>
            </a:r>
          </a:p>
          <a:p>
            <a:pPr algn="ctr"/>
            <a:endParaRPr lang="en-US" sz="3600" dirty="0">
              <a:solidFill>
                <a:schemeClr val="tx2">
                  <a:lumMod val="50000"/>
                </a:schemeClr>
              </a:solidFill>
            </a:endParaRPr>
          </a:p>
        </p:txBody>
      </p:sp>
    </p:spTree>
    <p:extLst>
      <p:ext uri="{BB962C8B-B14F-4D97-AF65-F5344CB8AC3E}">
        <p14:creationId xmlns:p14="http://schemas.microsoft.com/office/powerpoint/2010/main" val="3047463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09321"/>
            <a:ext cx="9143998" cy="5439356"/>
          </a:xfrm>
          <a:prstGeom prst="rect">
            <a:avLst/>
          </a:prstGeom>
        </p:spPr>
      </p:pic>
      <p:sp>
        <p:nvSpPr>
          <p:cNvPr id="2" name="CaixaDeTexto 1"/>
          <p:cNvSpPr txBox="1"/>
          <p:nvPr/>
        </p:nvSpPr>
        <p:spPr>
          <a:xfrm>
            <a:off x="0" y="116632"/>
            <a:ext cx="4427984" cy="369332"/>
          </a:xfrm>
          <a:prstGeom prst="rect">
            <a:avLst/>
          </a:prstGeom>
          <a:noFill/>
        </p:spPr>
        <p:txBody>
          <a:bodyPr wrap="square" rtlCol="0">
            <a:spAutoFit/>
          </a:bodyPr>
          <a:lstStyle/>
          <a:p>
            <a:r>
              <a:rPr lang="en-US" b="1" dirty="0"/>
              <a:t>Solution 3 – Dyadic Nature of declare-accept</a:t>
            </a:r>
          </a:p>
        </p:txBody>
      </p:sp>
    </p:spTree>
    <p:extLst>
      <p:ext uri="{BB962C8B-B14F-4D97-AF65-F5344CB8AC3E}">
        <p14:creationId xmlns:p14="http://schemas.microsoft.com/office/powerpoint/2010/main" val="35838785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69475"/>
            <a:ext cx="7251523" cy="5394853"/>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2/2</a:t>
            </a:r>
          </a:p>
        </p:txBody>
      </p:sp>
    </p:spTree>
    <p:extLst>
      <p:ext uri="{BB962C8B-B14F-4D97-AF65-F5344CB8AC3E}">
        <p14:creationId xmlns:p14="http://schemas.microsoft.com/office/powerpoint/2010/main" val="206194248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09321"/>
            <a:ext cx="9143998" cy="5439356"/>
          </a:xfrm>
          <a:prstGeom prst="rect">
            <a:avLst/>
          </a:prstGeom>
        </p:spPr>
      </p:pic>
      <p:sp>
        <p:nvSpPr>
          <p:cNvPr id="2" name="CaixaDeTexto 1"/>
          <p:cNvSpPr txBox="1"/>
          <p:nvPr/>
        </p:nvSpPr>
        <p:spPr>
          <a:xfrm>
            <a:off x="0" y="116632"/>
            <a:ext cx="4427984" cy="369332"/>
          </a:xfrm>
          <a:prstGeom prst="rect">
            <a:avLst/>
          </a:prstGeom>
          <a:noFill/>
        </p:spPr>
        <p:txBody>
          <a:bodyPr wrap="square" rtlCol="0">
            <a:spAutoFit/>
          </a:bodyPr>
          <a:lstStyle/>
          <a:p>
            <a:r>
              <a:rPr lang="en-US" b="1" dirty="0"/>
              <a:t>Solution 3 – Dyadic Nature of declare-accept</a:t>
            </a:r>
          </a:p>
        </p:txBody>
      </p:sp>
      <p:sp>
        <p:nvSpPr>
          <p:cNvPr id="7" name="CaixaDeTexto 6"/>
          <p:cNvSpPr txBox="1"/>
          <p:nvPr/>
        </p:nvSpPr>
        <p:spPr>
          <a:xfrm>
            <a:off x="179512" y="6237312"/>
            <a:ext cx="1872208" cy="369332"/>
          </a:xfrm>
          <a:prstGeom prst="rect">
            <a:avLst/>
          </a:prstGeom>
          <a:noFill/>
        </p:spPr>
        <p:txBody>
          <a:bodyPr wrap="square" rtlCol="0">
            <a:spAutoFit/>
          </a:bodyPr>
          <a:lstStyle/>
          <a:p>
            <a:r>
              <a:rPr lang="en-US" b="1" dirty="0">
                <a:solidFill>
                  <a:srgbClr val="C00000"/>
                </a:solidFill>
              </a:rPr>
              <a:t>Pending issues: 2</a:t>
            </a:r>
          </a:p>
        </p:txBody>
      </p:sp>
      <p:sp>
        <p:nvSpPr>
          <p:cNvPr id="8" name="CaixaDeTexto 7"/>
          <p:cNvSpPr txBox="1"/>
          <p:nvPr/>
        </p:nvSpPr>
        <p:spPr>
          <a:xfrm>
            <a:off x="5076055" y="-86618"/>
            <a:ext cx="4067943" cy="923330"/>
          </a:xfrm>
          <a:prstGeom prst="rect">
            <a:avLst/>
          </a:prstGeom>
          <a:noFill/>
        </p:spPr>
        <p:txBody>
          <a:bodyPr wrap="square" rtlCol="0">
            <a:spAutoFit/>
          </a:bodyPr>
          <a:lstStyle/>
          <a:p>
            <a:r>
              <a:rPr lang="en-US" b="1" dirty="0">
                <a:solidFill>
                  <a:srgbClr val="C00000"/>
                </a:solidFill>
              </a:rPr>
              <a:t>New Pending Issue:</a:t>
            </a:r>
          </a:p>
          <a:p>
            <a:r>
              <a:rPr lang="en-US" b="1" dirty="0">
                <a:solidFill>
                  <a:srgbClr val="C00000"/>
                </a:solidFill>
              </a:rPr>
              <a:t>Do we need to always execute again?</a:t>
            </a:r>
          </a:p>
          <a:p>
            <a:r>
              <a:rPr lang="en-US" b="1" dirty="0">
                <a:solidFill>
                  <a:srgbClr val="C00000"/>
                </a:solidFill>
              </a:rPr>
              <a:t>(Addressed at Unified Solution)</a:t>
            </a:r>
          </a:p>
        </p:txBody>
      </p:sp>
    </p:spTree>
    <p:extLst>
      <p:ext uri="{BB962C8B-B14F-4D97-AF65-F5344CB8AC3E}">
        <p14:creationId xmlns:p14="http://schemas.microsoft.com/office/powerpoint/2010/main" val="2811953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4" y="1268760"/>
            <a:ext cx="7380311" cy="5490667"/>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1/2</a:t>
            </a:r>
          </a:p>
        </p:txBody>
      </p:sp>
      <p:grpSp>
        <p:nvGrpSpPr>
          <p:cNvPr id="13" name="Grupo 12"/>
          <p:cNvGrpSpPr/>
          <p:nvPr/>
        </p:nvGrpSpPr>
        <p:grpSpPr>
          <a:xfrm>
            <a:off x="35496" y="3284984"/>
            <a:ext cx="1008112" cy="504056"/>
            <a:chOff x="35496" y="485964"/>
            <a:chExt cx="1008112" cy="504056"/>
          </a:xfrm>
        </p:grpSpPr>
        <p:sp>
          <p:nvSpPr>
            <p:cNvPr id="4" name="Seta: Para a Direita 3"/>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139906921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12776"/>
            <a:ext cx="114286" cy="114286"/>
          </a:xfrm>
          <a:prstGeom prst="rect">
            <a:avLst/>
          </a:prstGeom>
        </p:spPr>
      </p:pic>
      <p:sp>
        <p:nvSpPr>
          <p:cNvPr id="2" name="CaixaDeTexto 1"/>
          <p:cNvSpPr txBox="1"/>
          <p:nvPr/>
        </p:nvSpPr>
        <p:spPr>
          <a:xfrm>
            <a:off x="0" y="116632"/>
            <a:ext cx="7092280" cy="369332"/>
          </a:xfrm>
          <a:prstGeom prst="rect">
            <a:avLst/>
          </a:prstGeom>
          <a:noFill/>
        </p:spPr>
        <p:txBody>
          <a:bodyPr wrap="square" rtlCol="0">
            <a:spAutoFit/>
          </a:bodyPr>
          <a:lstStyle/>
          <a:p>
            <a:r>
              <a:rPr lang="en-US" b="1" dirty="0"/>
              <a:t>Problem 3 – The Decline Problem</a:t>
            </a:r>
          </a:p>
        </p:txBody>
      </p:sp>
    </p:spTree>
    <p:extLst>
      <p:ext uri="{BB962C8B-B14F-4D97-AF65-F5344CB8AC3E}">
        <p14:creationId xmlns:p14="http://schemas.microsoft.com/office/powerpoint/2010/main" val="52396182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92896"/>
            <a:ext cx="114286" cy="114286"/>
          </a:xfrm>
          <a:prstGeom prst="rect">
            <a:avLst/>
          </a:prstGeom>
        </p:spPr>
      </p:pic>
      <p:sp>
        <p:nvSpPr>
          <p:cNvPr id="2" name="CaixaDeTexto 1"/>
          <p:cNvSpPr txBox="1"/>
          <p:nvPr/>
        </p:nvSpPr>
        <p:spPr>
          <a:xfrm>
            <a:off x="0" y="116632"/>
            <a:ext cx="7020272" cy="369332"/>
          </a:xfrm>
          <a:prstGeom prst="rect">
            <a:avLst/>
          </a:prstGeom>
          <a:noFill/>
        </p:spPr>
        <p:txBody>
          <a:bodyPr wrap="square" rtlCol="0">
            <a:spAutoFit/>
          </a:bodyPr>
          <a:lstStyle/>
          <a:p>
            <a:r>
              <a:rPr lang="en-US" b="1" dirty="0"/>
              <a:t>Problem 3 – The Decline Problem</a:t>
            </a:r>
          </a:p>
        </p:txBody>
      </p:sp>
    </p:spTree>
    <p:extLst>
      <p:ext uri="{BB962C8B-B14F-4D97-AF65-F5344CB8AC3E}">
        <p14:creationId xmlns:p14="http://schemas.microsoft.com/office/powerpoint/2010/main" val="298543163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16832"/>
            <a:ext cx="114286" cy="114286"/>
          </a:xfrm>
          <a:prstGeom prst="rect">
            <a:avLst/>
          </a:prstGeom>
        </p:spPr>
      </p:pic>
      <p:sp>
        <p:nvSpPr>
          <p:cNvPr id="2" name="CaixaDeTexto 1"/>
          <p:cNvSpPr txBox="1"/>
          <p:nvPr/>
        </p:nvSpPr>
        <p:spPr>
          <a:xfrm>
            <a:off x="0" y="116632"/>
            <a:ext cx="7020272" cy="369332"/>
          </a:xfrm>
          <a:prstGeom prst="rect">
            <a:avLst/>
          </a:prstGeom>
          <a:noFill/>
        </p:spPr>
        <p:txBody>
          <a:bodyPr wrap="square" rtlCol="0">
            <a:spAutoFit/>
          </a:bodyPr>
          <a:lstStyle/>
          <a:p>
            <a:r>
              <a:rPr lang="en-US" b="1" dirty="0"/>
              <a:t>Problem 3 – The Decline Problem</a:t>
            </a:r>
          </a:p>
        </p:txBody>
      </p:sp>
    </p:spTree>
    <p:extLst>
      <p:ext uri="{BB962C8B-B14F-4D97-AF65-F5344CB8AC3E}">
        <p14:creationId xmlns:p14="http://schemas.microsoft.com/office/powerpoint/2010/main" val="415460317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16832"/>
            <a:ext cx="114286" cy="114286"/>
          </a:xfrm>
          <a:prstGeom prst="rect">
            <a:avLst/>
          </a:prstGeom>
        </p:spPr>
      </p:pic>
      <p:sp>
        <p:nvSpPr>
          <p:cNvPr id="2" name="CaixaDeTexto 1"/>
          <p:cNvSpPr txBox="1"/>
          <p:nvPr/>
        </p:nvSpPr>
        <p:spPr>
          <a:xfrm>
            <a:off x="0" y="116632"/>
            <a:ext cx="7020272" cy="369332"/>
          </a:xfrm>
          <a:prstGeom prst="rect">
            <a:avLst/>
          </a:prstGeom>
          <a:noFill/>
        </p:spPr>
        <p:txBody>
          <a:bodyPr wrap="square" rtlCol="0">
            <a:spAutoFit/>
          </a:bodyPr>
          <a:lstStyle/>
          <a:p>
            <a:r>
              <a:rPr lang="en-US" b="1" dirty="0"/>
              <a:t>Problem 3 – The Decline Problem</a:t>
            </a:r>
          </a:p>
        </p:txBody>
      </p:sp>
      <p:sp>
        <p:nvSpPr>
          <p:cNvPr id="4" name="CaixaDeTexto 3"/>
          <p:cNvSpPr txBox="1"/>
          <p:nvPr/>
        </p:nvSpPr>
        <p:spPr>
          <a:xfrm>
            <a:off x="3851920" y="-27384"/>
            <a:ext cx="5256584" cy="923330"/>
          </a:xfrm>
          <a:prstGeom prst="rect">
            <a:avLst/>
          </a:prstGeom>
          <a:noFill/>
        </p:spPr>
        <p:txBody>
          <a:bodyPr wrap="square" rtlCol="0">
            <a:spAutoFit/>
          </a:bodyPr>
          <a:lstStyle/>
          <a:p>
            <a:r>
              <a:rPr lang="en-US" dirty="0">
                <a:solidFill>
                  <a:srgbClr val="C00000"/>
                </a:solidFill>
              </a:rPr>
              <a:t>Two options, same result:</a:t>
            </a:r>
          </a:p>
          <a:p>
            <a:r>
              <a:rPr lang="en-US" dirty="0">
                <a:solidFill>
                  <a:srgbClr val="C00000"/>
                </a:solidFill>
              </a:rPr>
              <a:t>Option 1: request (without revoking previous request)</a:t>
            </a:r>
          </a:p>
          <a:p>
            <a:r>
              <a:rPr lang="en-US" dirty="0">
                <a:solidFill>
                  <a:srgbClr val="C00000"/>
                </a:solidFill>
              </a:rPr>
              <a:t>Option 2: revoke request (addressed as Solution 8)</a:t>
            </a:r>
          </a:p>
        </p:txBody>
      </p:sp>
    </p:spTree>
    <p:extLst>
      <p:ext uri="{BB962C8B-B14F-4D97-AF65-F5344CB8AC3E}">
        <p14:creationId xmlns:p14="http://schemas.microsoft.com/office/powerpoint/2010/main" val="242276263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4" y="1268760"/>
            <a:ext cx="7380311" cy="5490667"/>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1/2</a:t>
            </a:r>
          </a:p>
        </p:txBody>
      </p:sp>
      <p:grpSp>
        <p:nvGrpSpPr>
          <p:cNvPr id="13" name="Grupo 12"/>
          <p:cNvGrpSpPr/>
          <p:nvPr/>
        </p:nvGrpSpPr>
        <p:grpSpPr>
          <a:xfrm>
            <a:off x="35496" y="3645024"/>
            <a:ext cx="1008112" cy="504056"/>
            <a:chOff x="35496" y="485964"/>
            <a:chExt cx="1008112" cy="504056"/>
          </a:xfrm>
        </p:grpSpPr>
        <p:sp>
          <p:nvSpPr>
            <p:cNvPr id="4" name="Seta: Para a Direita 3"/>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42800722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12776"/>
            <a:ext cx="114286" cy="114286"/>
          </a:xfrm>
          <a:prstGeom prst="rect">
            <a:avLst/>
          </a:prstGeom>
        </p:spPr>
      </p:pic>
      <p:sp>
        <p:nvSpPr>
          <p:cNvPr id="2" name="CaixaDeTexto 1"/>
          <p:cNvSpPr txBox="1"/>
          <p:nvPr/>
        </p:nvSpPr>
        <p:spPr>
          <a:xfrm>
            <a:off x="0" y="116632"/>
            <a:ext cx="8028384" cy="369332"/>
          </a:xfrm>
          <a:prstGeom prst="rect">
            <a:avLst/>
          </a:prstGeom>
          <a:noFill/>
        </p:spPr>
        <p:txBody>
          <a:bodyPr wrap="square" rtlCol="0">
            <a:spAutoFit/>
          </a:bodyPr>
          <a:lstStyle/>
          <a:p>
            <a:r>
              <a:rPr lang="en-US" b="1" dirty="0"/>
              <a:t>Problem 4 – The Revoke Promise Problem (similar to the Revoke Accept problem)</a:t>
            </a:r>
          </a:p>
        </p:txBody>
      </p:sp>
    </p:spTree>
    <p:extLst>
      <p:ext uri="{BB962C8B-B14F-4D97-AF65-F5344CB8AC3E}">
        <p14:creationId xmlns:p14="http://schemas.microsoft.com/office/powerpoint/2010/main" val="165696120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92896"/>
            <a:ext cx="114286" cy="114286"/>
          </a:xfrm>
          <a:prstGeom prst="rect">
            <a:avLst/>
          </a:prstGeom>
        </p:spPr>
      </p:pic>
      <p:sp>
        <p:nvSpPr>
          <p:cNvPr id="2" name="CaixaDeTexto 1"/>
          <p:cNvSpPr txBox="1"/>
          <p:nvPr/>
        </p:nvSpPr>
        <p:spPr>
          <a:xfrm>
            <a:off x="0" y="116632"/>
            <a:ext cx="8316416" cy="369332"/>
          </a:xfrm>
          <a:prstGeom prst="rect">
            <a:avLst/>
          </a:prstGeom>
          <a:noFill/>
        </p:spPr>
        <p:txBody>
          <a:bodyPr wrap="square" rtlCol="0">
            <a:spAutoFit/>
          </a:bodyPr>
          <a:lstStyle/>
          <a:p>
            <a:r>
              <a:rPr lang="en-US" b="1" dirty="0"/>
              <a:t>Problem 4 – The Revoke Promise Problem (similar to the Revoke Accept problem)</a:t>
            </a:r>
          </a:p>
        </p:txBody>
      </p:sp>
    </p:spTree>
    <p:extLst>
      <p:ext uri="{BB962C8B-B14F-4D97-AF65-F5344CB8AC3E}">
        <p14:creationId xmlns:p14="http://schemas.microsoft.com/office/powerpoint/2010/main" val="135494694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140968"/>
            <a:ext cx="114286" cy="114286"/>
          </a:xfrm>
          <a:prstGeom prst="rect">
            <a:avLst/>
          </a:prstGeom>
        </p:spPr>
      </p:pic>
      <p:sp>
        <p:nvSpPr>
          <p:cNvPr id="2" name="CaixaDeTexto 1"/>
          <p:cNvSpPr txBox="1"/>
          <p:nvPr/>
        </p:nvSpPr>
        <p:spPr>
          <a:xfrm>
            <a:off x="0" y="116632"/>
            <a:ext cx="8388424" cy="369332"/>
          </a:xfrm>
          <a:prstGeom prst="rect">
            <a:avLst/>
          </a:prstGeom>
          <a:noFill/>
        </p:spPr>
        <p:txBody>
          <a:bodyPr wrap="square" rtlCol="0">
            <a:spAutoFit/>
          </a:bodyPr>
          <a:lstStyle/>
          <a:p>
            <a:r>
              <a:rPr lang="en-US" b="1" dirty="0"/>
              <a:t>Problem 4 – The Revoke Promise Problem (similar to the Revoke Accept problem)</a:t>
            </a:r>
          </a:p>
        </p:txBody>
      </p:sp>
    </p:spTree>
    <p:extLst>
      <p:ext uri="{BB962C8B-B14F-4D97-AF65-F5344CB8AC3E}">
        <p14:creationId xmlns:p14="http://schemas.microsoft.com/office/powerpoint/2010/main" val="33149874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CaixaDeTexto 10"/>
          <p:cNvSpPr txBox="1"/>
          <p:nvPr/>
        </p:nvSpPr>
        <p:spPr>
          <a:xfrm>
            <a:off x="6804248" y="5733256"/>
            <a:ext cx="1440160" cy="369332"/>
          </a:xfrm>
          <a:prstGeom prst="rect">
            <a:avLst/>
          </a:prstGeom>
          <a:noFill/>
        </p:spPr>
        <p:txBody>
          <a:bodyPr wrap="square" rtlCol="0">
            <a:spAutoFit/>
          </a:bodyPr>
          <a:lstStyle/>
          <a:p>
            <a:r>
              <a:rPr lang="en-US" b="1" dirty="0">
                <a:solidFill>
                  <a:srgbClr val="00B050"/>
                </a:solidFill>
              </a:rPr>
              <a:t>-5,2%</a:t>
            </a:r>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Will the solution be too complex?</a:t>
            </a:r>
          </a:p>
        </p:txBody>
      </p:sp>
      <p:graphicFrame>
        <p:nvGraphicFramePr>
          <p:cNvPr id="3" name="Tabela 2"/>
          <p:cNvGraphicFramePr>
            <a:graphicFrameLocks noGrp="1"/>
          </p:cNvGraphicFramePr>
          <p:nvPr>
            <p:extLst>
              <p:ext uri="{D42A27DB-BD31-4B8C-83A1-F6EECF244321}">
                <p14:modId xmlns:p14="http://schemas.microsoft.com/office/powerpoint/2010/main" val="346544400"/>
              </p:ext>
            </p:extLst>
          </p:nvPr>
        </p:nvGraphicFramePr>
        <p:xfrm>
          <a:off x="827584" y="2564904"/>
          <a:ext cx="7632849" cy="2595880"/>
        </p:xfrm>
        <a:graphic>
          <a:graphicData uri="http://schemas.openxmlformats.org/drawingml/2006/table">
            <a:tbl>
              <a:tblPr firstRow="1" bandRow="1">
                <a:tableStyleId>{5C22544A-7EE6-4342-B048-85BDC9FD1C3A}</a:tableStyleId>
              </a:tblPr>
              <a:tblGrid>
                <a:gridCol w="2544283">
                  <a:extLst>
                    <a:ext uri="{9D8B030D-6E8A-4147-A177-3AD203B41FA5}">
                      <a16:colId xmlns:a16="http://schemas.microsoft.com/office/drawing/2014/main" val="1729132730"/>
                    </a:ext>
                  </a:extLst>
                </a:gridCol>
                <a:gridCol w="2544283">
                  <a:extLst>
                    <a:ext uri="{9D8B030D-6E8A-4147-A177-3AD203B41FA5}">
                      <a16:colId xmlns:a16="http://schemas.microsoft.com/office/drawing/2014/main" val="317787182"/>
                    </a:ext>
                  </a:extLst>
                </a:gridCol>
                <a:gridCol w="2544283">
                  <a:extLst>
                    <a:ext uri="{9D8B030D-6E8A-4147-A177-3AD203B41FA5}">
                      <a16:colId xmlns:a16="http://schemas.microsoft.com/office/drawing/2014/main" val="798984632"/>
                    </a:ext>
                  </a:extLst>
                </a:gridCol>
              </a:tblGrid>
              <a:tr h="370840">
                <a:tc>
                  <a:txBody>
                    <a:bodyPr/>
                    <a:lstStyle/>
                    <a:p>
                      <a:pPr algn="ctr"/>
                      <a:r>
                        <a:rPr lang="en-US" dirty="0"/>
                        <a:t>Diagram Elements</a:t>
                      </a:r>
                    </a:p>
                  </a:txBody>
                  <a:tcPr/>
                </a:tc>
                <a:tc>
                  <a:txBody>
                    <a:bodyPr/>
                    <a:lstStyle/>
                    <a:p>
                      <a:pPr algn="ctr"/>
                      <a:r>
                        <a:rPr lang="en-US" dirty="0"/>
                        <a:t>Current version (4.2)</a:t>
                      </a:r>
                    </a:p>
                  </a:txBody>
                  <a:tcPr/>
                </a:tc>
                <a:tc>
                  <a:txBody>
                    <a:bodyPr/>
                    <a:lstStyle/>
                    <a:p>
                      <a:pPr algn="ctr"/>
                      <a:r>
                        <a:rPr lang="en-US" dirty="0"/>
                        <a:t>Proposed version</a:t>
                      </a:r>
                    </a:p>
                  </a:txBody>
                  <a:tcPr/>
                </a:tc>
                <a:extLst>
                  <a:ext uri="{0D108BD9-81ED-4DB2-BD59-A6C34878D82A}">
                    <a16:rowId xmlns:a16="http://schemas.microsoft.com/office/drawing/2014/main" val="2990842396"/>
                  </a:ext>
                </a:extLst>
              </a:tr>
              <a:tr h="370840">
                <a:tc>
                  <a:txBody>
                    <a:bodyPr/>
                    <a:lstStyle/>
                    <a:p>
                      <a:pPr algn="ctr"/>
                      <a:r>
                        <a:rPr lang="en-US" b="1" dirty="0"/>
                        <a:t>Acts</a:t>
                      </a:r>
                    </a:p>
                  </a:txBody>
                  <a:tcPr/>
                </a:tc>
                <a:tc>
                  <a:txBody>
                    <a:bodyPr/>
                    <a:lstStyle/>
                    <a:p>
                      <a:pPr algn="ctr"/>
                      <a:r>
                        <a:rPr lang="en-US" b="1" dirty="0"/>
                        <a:t>19</a:t>
                      </a:r>
                    </a:p>
                  </a:txBody>
                  <a:tcPr/>
                </a:tc>
                <a:tc>
                  <a:txBody>
                    <a:bodyPr/>
                    <a:lstStyle/>
                    <a:p>
                      <a:pPr algn="ctr"/>
                      <a:r>
                        <a:rPr lang="en-US" b="1" dirty="0"/>
                        <a:t>23</a:t>
                      </a:r>
                    </a:p>
                  </a:txBody>
                  <a:tcPr/>
                </a:tc>
                <a:extLst>
                  <a:ext uri="{0D108BD9-81ED-4DB2-BD59-A6C34878D82A}">
                    <a16:rowId xmlns:a16="http://schemas.microsoft.com/office/drawing/2014/main" val="3653118176"/>
                  </a:ext>
                </a:extLst>
              </a:tr>
              <a:tr h="370840">
                <a:tc>
                  <a:txBody>
                    <a:bodyPr/>
                    <a:lstStyle/>
                    <a:p>
                      <a:pPr algn="ctr"/>
                      <a:r>
                        <a:rPr lang="en-US" b="1" dirty="0"/>
                        <a:t>Facts</a:t>
                      </a:r>
                    </a:p>
                  </a:txBody>
                  <a:tcPr/>
                </a:tc>
                <a:tc>
                  <a:txBody>
                    <a:bodyPr/>
                    <a:lstStyle/>
                    <a:p>
                      <a:pPr algn="ctr"/>
                      <a:r>
                        <a:rPr lang="en-US" b="1" dirty="0"/>
                        <a:t>28</a:t>
                      </a:r>
                    </a:p>
                  </a:txBody>
                  <a:tcPr/>
                </a:tc>
                <a:tc>
                  <a:txBody>
                    <a:bodyPr/>
                    <a:lstStyle/>
                    <a:p>
                      <a:pPr algn="ctr"/>
                      <a:r>
                        <a:rPr lang="en-US" b="1" dirty="0"/>
                        <a:t>15</a:t>
                      </a:r>
                    </a:p>
                  </a:txBody>
                  <a:tcPr/>
                </a:tc>
                <a:extLst>
                  <a:ext uri="{0D108BD9-81ED-4DB2-BD59-A6C34878D82A}">
                    <a16:rowId xmlns:a16="http://schemas.microsoft.com/office/drawing/2014/main" val="1905334333"/>
                  </a:ext>
                </a:extLst>
              </a:tr>
              <a:tr h="370840">
                <a:tc>
                  <a:txBody>
                    <a:bodyPr/>
                    <a:lstStyle/>
                    <a:p>
                      <a:pPr algn="ctr"/>
                      <a:r>
                        <a:rPr lang="en-US" b="1" dirty="0"/>
                        <a:t>Response links</a:t>
                      </a:r>
                    </a:p>
                  </a:txBody>
                  <a:tcPr/>
                </a:tc>
                <a:tc>
                  <a:txBody>
                    <a:bodyPr/>
                    <a:lstStyle/>
                    <a:p>
                      <a:pPr algn="ctr"/>
                      <a:r>
                        <a:rPr lang="en-US" b="1" dirty="0"/>
                        <a:t>20</a:t>
                      </a:r>
                    </a:p>
                  </a:txBody>
                  <a:tcPr/>
                </a:tc>
                <a:tc>
                  <a:txBody>
                    <a:bodyPr/>
                    <a:lstStyle/>
                    <a:p>
                      <a:pPr algn="ctr"/>
                      <a:r>
                        <a:rPr lang="en-US" b="1" dirty="0"/>
                        <a:t>32</a:t>
                      </a:r>
                    </a:p>
                  </a:txBody>
                  <a:tcPr/>
                </a:tc>
                <a:extLst>
                  <a:ext uri="{0D108BD9-81ED-4DB2-BD59-A6C34878D82A}">
                    <a16:rowId xmlns:a16="http://schemas.microsoft.com/office/drawing/2014/main" val="3960959902"/>
                  </a:ext>
                </a:extLst>
              </a:tr>
              <a:tr h="370840">
                <a:tc>
                  <a:txBody>
                    <a:bodyPr/>
                    <a:lstStyle/>
                    <a:p>
                      <a:pPr algn="ctr"/>
                      <a:r>
                        <a:rPr lang="en-US" b="1" dirty="0"/>
                        <a:t>Causal links</a:t>
                      </a:r>
                    </a:p>
                  </a:txBody>
                  <a:tcPr/>
                </a:tc>
                <a:tc>
                  <a:txBody>
                    <a:bodyPr/>
                    <a:lstStyle/>
                    <a:p>
                      <a:pPr algn="ctr"/>
                      <a:r>
                        <a:rPr lang="en-US" b="1" dirty="0"/>
                        <a:t>18</a:t>
                      </a:r>
                    </a:p>
                  </a:txBody>
                  <a:tcPr/>
                </a:tc>
                <a:tc>
                  <a:txBody>
                    <a:bodyPr/>
                    <a:lstStyle/>
                    <a:p>
                      <a:pPr algn="ctr"/>
                      <a:r>
                        <a:rPr lang="en-US" b="1" dirty="0"/>
                        <a:t>16</a:t>
                      </a:r>
                    </a:p>
                  </a:txBody>
                  <a:tcPr/>
                </a:tc>
                <a:extLst>
                  <a:ext uri="{0D108BD9-81ED-4DB2-BD59-A6C34878D82A}">
                    <a16:rowId xmlns:a16="http://schemas.microsoft.com/office/drawing/2014/main" val="2963005733"/>
                  </a:ext>
                </a:extLst>
              </a:tr>
              <a:tr h="370840">
                <a:tc>
                  <a:txBody>
                    <a:bodyPr/>
                    <a:lstStyle/>
                    <a:p>
                      <a:pPr algn="ctr"/>
                      <a:r>
                        <a:rPr lang="en-US" b="1" dirty="0"/>
                        <a:t>Wait links</a:t>
                      </a:r>
                    </a:p>
                  </a:txBody>
                  <a:tcPr/>
                </a:tc>
                <a:tc>
                  <a:txBody>
                    <a:bodyPr/>
                    <a:lstStyle/>
                    <a:p>
                      <a:pPr algn="ctr"/>
                      <a:r>
                        <a:rPr lang="en-US" b="1" dirty="0"/>
                        <a:t>4</a:t>
                      </a:r>
                    </a:p>
                  </a:txBody>
                  <a:tcPr/>
                </a:tc>
                <a:tc>
                  <a:txBody>
                    <a:bodyPr/>
                    <a:lstStyle/>
                    <a:p>
                      <a:pPr algn="ctr"/>
                      <a:r>
                        <a:rPr lang="en-US" b="1" dirty="0"/>
                        <a:t>0</a:t>
                      </a:r>
                    </a:p>
                  </a:txBody>
                  <a:tcPr/>
                </a:tc>
                <a:extLst>
                  <a:ext uri="{0D108BD9-81ED-4DB2-BD59-A6C34878D82A}">
                    <a16:rowId xmlns:a16="http://schemas.microsoft.com/office/drawing/2014/main" val="687530648"/>
                  </a:ext>
                </a:extLst>
              </a:tr>
              <a:tr h="370840">
                <a:tc>
                  <a:txBody>
                    <a:bodyPr/>
                    <a:lstStyle/>
                    <a:p>
                      <a:pPr algn="ctr"/>
                      <a:r>
                        <a:rPr lang="en-US" b="1" dirty="0"/>
                        <a:t>Reversion links</a:t>
                      </a:r>
                    </a:p>
                  </a:txBody>
                  <a:tcPr/>
                </a:tc>
                <a:tc>
                  <a:txBody>
                    <a:bodyPr/>
                    <a:lstStyle/>
                    <a:p>
                      <a:pPr algn="ctr"/>
                      <a:r>
                        <a:rPr lang="en-US" b="1" dirty="0"/>
                        <a:t>7</a:t>
                      </a:r>
                    </a:p>
                  </a:txBody>
                  <a:tcPr/>
                </a:tc>
                <a:tc>
                  <a:txBody>
                    <a:bodyPr/>
                    <a:lstStyle/>
                    <a:p>
                      <a:pPr algn="ctr"/>
                      <a:r>
                        <a:rPr lang="en-US" b="1" dirty="0"/>
                        <a:t>4</a:t>
                      </a:r>
                    </a:p>
                  </a:txBody>
                  <a:tcPr/>
                </a:tc>
                <a:extLst>
                  <a:ext uri="{0D108BD9-81ED-4DB2-BD59-A6C34878D82A}">
                    <a16:rowId xmlns:a16="http://schemas.microsoft.com/office/drawing/2014/main" val="2806098470"/>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2458175807"/>
              </p:ext>
            </p:extLst>
          </p:nvPr>
        </p:nvGraphicFramePr>
        <p:xfrm>
          <a:off x="827584" y="5160784"/>
          <a:ext cx="7632849" cy="370840"/>
        </p:xfrm>
        <a:graphic>
          <a:graphicData uri="http://schemas.openxmlformats.org/drawingml/2006/table">
            <a:tbl>
              <a:tblPr firstRow="1" bandRow="1">
                <a:tableStyleId>{5C22544A-7EE6-4342-B048-85BDC9FD1C3A}</a:tableStyleId>
              </a:tblPr>
              <a:tblGrid>
                <a:gridCol w="2544283">
                  <a:extLst>
                    <a:ext uri="{9D8B030D-6E8A-4147-A177-3AD203B41FA5}">
                      <a16:colId xmlns:a16="http://schemas.microsoft.com/office/drawing/2014/main" val="1692512156"/>
                    </a:ext>
                  </a:extLst>
                </a:gridCol>
                <a:gridCol w="2544283">
                  <a:extLst>
                    <a:ext uri="{9D8B030D-6E8A-4147-A177-3AD203B41FA5}">
                      <a16:colId xmlns:a16="http://schemas.microsoft.com/office/drawing/2014/main" val="836788050"/>
                    </a:ext>
                  </a:extLst>
                </a:gridCol>
                <a:gridCol w="2544283">
                  <a:extLst>
                    <a:ext uri="{9D8B030D-6E8A-4147-A177-3AD203B41FA5}">
                      <a16:colId xmlns:a16="http://schemas.microsoft.com/office/drawing/2014/main" val="1486396189"/>
                    </a:ext>
                  </a:extLst>
                </a:gridCol>
              </a:tblGrid>
              <a:tr h="370840">
                <a:tc>
                  <a:txBody>
                    <a:bodyPr/>
                    <a:lstStyle/>
                    <a:p>
                      <a:pPr algn="ctr"/>
                      <a:r>
                        <a:rPr lang="en-US" dirty="0"/>
                        <a:t>Totals</a:t>
                      </a:r>
                    </a:p>
                  </a:txBody>
                  <a:tcPr/>
                </a:tc>
                <a:tc>
                  <a:txBody>
                    <a:bodyPr/>
                    <a:lstStyle/>
                    <a:p>
                      <a:pPr algn="ctr"/>
                      <a:r>
                        <a:rPr lang="en-US" dirty="0">
                          <a:solidFill>
                            <a:schemeClr val="bg1"/>
                          </a:solidFill>
                        </a:rPr>
                        <a:t>96</a:t>
                      </a:r>
                    </a:p>
                  </a:txBody>
                  <a:tcPr/>
                </a:tc>
                <a:tc>
                  <a:txBody>
                    <a:bodyPr/>
                    <a:lstStyle/>
                    <a:p>
                      <a:pPr algn="ctr"/>
                      <a:r>
                        <a:rPr lang="en-US" dirty="0">
                          <a:solidFill>
                            <a:schemeClr val="bg1"/>
                          </a:solidFill>
                        </a:rPr>
                        <a:t>91</a:t>
                      </a:r>
                    </a:p>
                  </a:txBody>
                  <a:tcPr/>
                </a:tc>
                <a:extLst>
                  <a:ext uri="{0D108BD9-81ED-4DB2-BD59-A6C34878D82A}">
                    <a16:rowId xmlns:a16="http://schemas.microsoft.com/office/drawing/2014/main" val="1141359140"/>
                  </a:ext>
                </a:extLst>
              </a:tr>
            </a:tbl>
          </a:graphicData>
        </a:graphic>
      </p:graphicFrame>
    </p:spTree>
    <p:extLst>
      <p:ext uri="{BB962C8B-B14F-4D97-AF65-F5344CB8AC3E}">
        <p14:creationId xmlns:p14="http://schemas.microsoft.com/office/powerpoint/2010/main" val="413145024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140968"/>
            <a:ext cx="114286" cy="114286"/>
          </a:xfrm>
          <a:prstGeom prst="rect">
            <a:avLst/>
          </a:prstGeom>
        </p:spPr>
      </p:pic>
      <p:sp>
        <p:nvSpPr>
          <p:cNvPr id="2" name="CaixaDeTexto 1"/>
          <p:cNvSpPr txBox="1"/>
          <p:nvPr/>
        </p:nvSpPr>
        <p:spPr>
          <a:xfrm>
            <a:off x="0" y="116632"/>
            <a:ext cx="8388424" cy="369332"/>
          </a:xfrm>
          <a:prstGeom prst="rect">
            <a:avLst/>
          </a:prstGeom>
          <a:noFill/>
        </p:spPr>
        <p:txBody>
          <a:bodyPr wrap="square" rtlCol="0">
            <a:spAutoFit/>
          </a:bodyPr>
          <a:lstStyle/>
          <a:p>
            <a:r>
              <a:rPr lang="en-US" b="1" dirty="0"/>
              <a:t>Problem 4 – The Revoke Promise Problem (similar to the Revoke Accept problem)</a:t>
            </a: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2130" y="2996952"/>
            <a:ext cx="114286" cy="114286"/>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480" y="2306602"/>
            <a:ext cx="114286" cy="114286"/>
          </a:xfrm>
          <a:prstGeom prst="rect">
            <a:avLst/>
          </a:prstGeom>
        </p:spPr>
      </p:pic>
      <p:sp>
        <p:nvSpPr>
          <p:cNvPr id="12" name="Seta: Para a Direita 11"/>
          <p:cNvSpPr/>
          <p:nvPr/>
        </p:nvSpPr>
        <p:spPr>
          <a:xfrm rot="15093605">
            <a:off x="8196268" y="2820551"/>
            <a:ext cx="878047" cy="249450"/>
          </a:xfrm>
          <a:prstGeom prst="rightArrow">
            <a:avLst>
              <a:gd name="adj1" fmla="val 50000"/>
              <a:gd name="adj2" fmla="val 7885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ixaDeTexto 12"/>
          <p:cNvSpPr txBox="1"/>
          <p:nvPr/>
        </p:nvSpPr>
        <p:spPr>
          <a:xfrm>
            <a:off x="7585882" y="3501008"/>
            <a:ext cx="1605084" cy="369332"/>
          </a:xfrm>
          <a:prstGeom prst="rect">
            <a:avLst/>
          </a:prstGeom>
          <a:noFill/>
        </p:spPr>
        <p:txBody>
          <a:bodyPr wrap="square" rtlCol="0">
            <a:spAutoFit/>
          </a:bodyPr>
          <a:lstStyle/>
          <a:p>
            <a:r>
              <a:rPr lang="en-US" b="1" dirty="0">
                <a:solidFill>
                  <a:srgbClr val="0070C0"/>
                </a:solidFill>
              </a:rPr>
              <a:t>Response link?</a:t>
            </a:r>
          </a:p>
        </p:txBody>
      </p:sp>
    </p:spTree>
    <p:extLst>
      <p:ext uri="{BB962C8B-B14F-4D97-AF65-F5344CB8AC3E}">
        <p14:creationId xmlns:p14="http://schemas.microsoft.com/office/powerpoint/2010/main" val="246473331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140968"/>
            <a:ext cx="114286" cy="114286"/>
          </a:xfrm>
          <a:prstGeom prst="rect">
            <a:avLst/>
          </a:prstGeom>
        </p:spPr>
      </p:pic>
      <p:sp>
        <p:nvSpPr>
          <p:cNvPr id="2" name="CaixaDeTexto 1"/>
          <p:cNvSpPr txBox="1"/>
          <p:nvPr/>
        </p:nvSpPr>
        <p:spPr>
          <a:xfrm>
            <a:off x="0" y="116632"/>
            <a:ext cx="8388424" cy="369332"/>
          </a:xfrm>
          <a:prstGeom prst="rect">
            <a:avLst/>
          </a:prstGeom>
          <a:noFill/>
        </p:spPr>
        <p:txBody>
          <a:bodyPr wrap="square" rtlCol="0">
            <a:spAutoFit/>
          </a:bodyPr>
          <a:lstStyle/>
          <a:p>
            <a:r>
              <a:rPr lang="en-US" b="1" dirty="0"/>
              <a:t>Problem 4 – The Revoke Promise Problem (similar to the Revoke Accept problem)</a:t>
            </a:r>
          </a:p>
        </p:txBody>
      </p:sp>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2276872"/>
            <a:ext cx="114286" cy="114286"/>
          </a:xfrm>
          <a:prstGeom prst="rect">
            <a:avLst/>
          </a:prstGeom>
        </p:spPr>
      </p:pic>
    </p:spTree>
    <p:extLst>
      <p:ext uri="{BB962C8B-B14F-4D97-AF65-F5344CB8AC3E}">
        <p14:creationId xmlns:p14="http://schemas.microsoft.com/office/powerpoint/2010/main" val="215727077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140968"/>
            <a:ext cx="114286" cy="114286"/>
          </a:xfrm>
          <a:prstGeom prst="rect">
            <a:avLst/>
          </a:prstGeom>
        </p:spPr>
      </p:pic>
      <p:sp>
        <p:nvSpPr>
          <p:cNvPr id="2" name="CaixaDeTexto 1"/>
          <p:cNvSpPr txBox="1"/>
          <p:nvPr/>
        </p:nvSpPr>
        <p:spPr>
          <a:xfrm>
            <a:off x="0" y="116632"/>
            <a:ext cx="8388424" cy="369332"/>
          </a:xfrm>
          <a:prstGeom prst="rect">
            <a:avLst/>
          </a:prstGeom>
          <a:noFill/>
        </p:spPr>
        <p:txBody>
          <a:bodyPr wrap="square" rtlCol="0">
            <a:spAutoFit/>
          </a:bodyPr>
          <a:lstStyle/>
          <a:p>
            <a:r>
              <a:rPr lang="en-US" b="1" dirty="0"/>
              <a:t>Problem 4 – The Revoke Promise Problem (similar to the Revoke Accept problem)</a:t>
            </a:r>
          </a:p>
        </p:txBody>
      </p:sp>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1658530"/>
            <a:ext cx="114286" cy="114286"/>
          </a:xfrm>
          <a:prstGeom prst="rect">
            <a:avLst/>
          </a:prstGeom>
        </p:spPr>
      </p:pic>
    </p:spTree>
    <p:extLst>
      <p:ext uri="{BB962C8B-B14F-4D97-AF65-F5344CB8AC3E}">
        <p14:creationId xmlns:p14="http://schemas.microsoft.com/office/powerpoint/2010/main" val="318488003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92896"/>
            <a:ext cx="114286" cy="114286"/>
          </a:xfrm>
          <a:prstGeom prst="rect">
            <a:avLst/>
          </a:prstGeom>
        </p:spPr>
      </p:pic>
      <p:sp>
        <p:nvSpPr>
          <p:cNvPr id="2" name="CaixaDeTexto 1"/>
          <p:cNvSpPr txBox="1"/>
          <p:nvPr/>
        </p:nvSpPr>
        <p:spPr>
          <a:xfrm>
            <a:off x="0" y="116632"/>
            <a:ext cx="8388424" cy="369332"/>
          </a:xfrm>
          <a:prstGeom prst="rect">
            <a:avLst/>
          </a:prstGeom>
          <a:noFill/>
        </p:spPr>
        <p:txBody>
          <a:bodyPr wrap="square" rtlCol="0">
            <a:spAutoFit/>
          </a:bodyPr>
          <a:lstStyle/>
          <a:p>
            <a:r>
              <a:rPr lang="en-US" b="1" dirty="0"/>
              <a:t>Problem 4 – The Revoke Promise Problem (similar to the Revoke Accept problem)</a:t>
            </a:r>
          </a:p>
        </p:txBody>
      </p:sp>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1010458"/>
            <a:ext cx="114286" cy="114286"/>
          </a:xfrm>
          <a:prstGeom prst="rect">
            <a:avLst/>
          </a:prstGeom>
        </p:spPr>
      </p:pic>
      <p:sp>
        <p:nvSpPr>
          <p:cNvPr id="12" name="CaixaDeTexto 11"/>
          <p:cNvSpPr txBox="1"/>
          <p:nvPr/>
        </p:nvSpPr>
        <p:spPr>
          <a:xfrm>
            <a:off x="3203848" y="301135"/>
            <a:ext cx="4536504" cy="646331"/>
          </a:xfrm>
          <a:prstGeom prst="rect">
            <a:avLst/>
          </a:prstGeom>
          <a:noFill/>
        </p:spPr>
        <p:txBody>
          <a:bodyPr wrap="square" rtlCol="0">
            <a:spAutoFit/>
          </a:bodyPr>
          <a:lstStyle/>
          <a:p>
            <a:r>
              <a:rPr lang="en-US" b="1" dirty="0">
                <a:solidFill>
                  <a:srgbClr val="C00000"/>
                </a:solidFill>
              </a:rPr>
              <a:t>How to move from here?</a:t>
            </a:r>
          </a:p>
          <a:p>
            <a:r>
              <a:rPr lang="en-US" b="1" dirty="0">
                <a:solidFill>
                  <a:srgbClr val="C00000"/>
                </a:solidFill>
              </a:rPr>
              <a:t>Two Options: decline or revoke request</a:t>
            </a:r>
          </a:p>
        </p:txBody>
      </p:sp>
    </p:spTree>
    <p:extLst>
      <p:ext uri="{BB962C8B-B14F-4D97-AF65-F5344CB8AC3E}">
        <p14:creationId xmlns:p14="http://schemas.microsoft.com/office/powerpoint/2010/main" val="345828369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92896"/>
            <a:ext cx="114286" cy="114286"/>
          </a:xfrm>
          <a:prstGeom prst="rect">
            <a:avLst/>
          </a:prstGeom>
        </p:spPr>
      </p:pic>
      <p:sp>
        <p:nvSpPr>
          <p:cNvPr id="2" name="CaixaDeTexto 1"/>
          <p:cNvSpPr txBox="1"/>
          <p:nvPr/>
        </p:nvSpPr>
        <p:spPr>
          <a:xfrm>
            <a:off x="0" y="116632"/>
            <a:ext cx="8388424" cy="369332"/>
          </a:xfrm>
          <a:prstGeom prst="rect">
            <a:avLst/>
          </a:prstGeom>
          <a:noFill/>
        </p:spPr>
        <p:txBody>
          <a:bodyPr wrap="square" rtlCol="0">
            <a:spAutoFit/>
          </a:bodyPr>
          <a:lstStyle/>
          <a:p>
            <a:r>
              <a:rPr lang="en-US" b="1" dirty="0"/>
              <a:t>Problem 4 – The Revoke Promise Problem (similar to the Revoke Accept problem)</a:t>
            </a:r>
          </a:p>
        </p:txBody>
      </p:sp>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1010458"/>
            <a:ext cx="114286" cy="114286"/>
          </a:xfrm>
          <a:prstGeom prst="rect">
            <a:avLst/>
          </a:prstGeom>
        </p:spPr>
      </p:pic>
      <p:sp>
        <p:nvSpPr>
          <p:cNvPr id="12" name="CaixaDeTexto 11"/>
          <p:cNvSpPr txBox="1"/>
          <p:nvPr/>
        </p:nvSpPr>
        <p:spPr>
          <a:xfrm>
            <a:off x="3203848" y="301135"/>
            <a:ext cx="5616624" cy="646331"/>
          </a:xfrm>
          <a:prstGeom prst="rect">
            <a:avLst/>
          </a:prstGeom>
          <a:noFill/>
        </p:spPr>
        <p:txBody>
          <a:bodyPr wrap="square" rtlCol="0">
            <a:spAutoFit/>
          </a:bodyPr>
          <a:lstStyle/>
          <a:p>
            <a:r>
              <a:rPr lang="en-US" b="1" dirty="0">
                <a:solidFill>
                  <a:srgbClr val="C00000"/>
                </a:solidFill>
              </a:rPr>
              <a:t>How to move from here?</a:t>
            </a:r>
          </a:p>
          <a:p>
            <a:r>
              <a:rPr lang="en-US" b="1" dirty="0">
                <a:solidFill>
                  <a:srgbClr val="C00000"/>
                </a:solidFill>
              </a:rPr>
              <a:t>Option 1: decline (doesn’t make sense after an </a:t>
            </a:r>
            <a:r>
              <a:rPr lang="en-US" b="1" dirty="0" err="1">
                <a:solidFill>
                  <a:srgbClr val="C00000"/>
                </a:solidFill>
              </a:rPr>
              <a:t>rv</a:t>
            </a:r>
            <a:r>
              <a:rPr lang="en-US" b="1" dirty="0">
                <a:solidFill>
                  <a:srgbClr val="C00000"/>
                </a:solidFill>
              </a:rPr>
              <a:t> pm)</a:t>
            </a:r>
          </a:p>
        </p:txBody>
      </p:sp>
    </p:spTree>
    <p:extLst>
      <p:ext uri="{BB962C8B-B14F-4D97-AF65-F5344CB8AC3E}">
        <p14:creationId xmlns:p14="http://schemas.microsoft.com/office/powerpoint/2010/main" val="100090053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92896"/>
            <a:ext cx="114286" cy="114286"/>
          </a:xfrm>
          <a:prstGeom prst="rect">
            <a:avLst/>
          </a:prstGeom>
        </p:spPr>
      </p:pic>
      <p:sp>
        <p:nvSpPr>
          <p:cNvPr id="2" name="CaixaDeTexto 1"/>
          <p:cNvSpPr txBox="1"/>
          <p:nvPr/>
        </p:nvSpPr>
        <p:spPr>
          <a:xfrm>
            <a:off x="0" y="116632"/>
            <a:ext cx="8388424" cy="369332"/>
          </a:xfrm>
          <a:prstGeom prst="rect">
            <a:avLst/>
          </a:prstGeom>
          <a:noFill/>
        </p:spPr>
        <p:txBody>
          <a:bodyPr wrap="square" rtlCol="0">
            <a:spAutoFit/>
          </a:bodyPr>
          <a:lstStyle/>
          <a:p>
            <a:r>
              <a:rPr lang="en-US" b="1" dirty="0"/>
              <a:t>Problem 4 – The Revoke Promise Problem (similar to the Revoke Accept problem)</a:t>
            </a:r>
          </a:p>
        </p:txBody>
      </p:sp>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1010458"/>
            <a:ext cx="114286" cy="114286"/>
          </a:xfrm>
          <a:prstGeom prst="rect">
            <a:avLst/>
          </a:prstGeom>
        </p:spPr>
      </p:pic>
      <p:sp>
        <p:nvSpPr>
          <p:cNvPr id="12" name="CaixaDeTexto 11"/>
          <p:cNvSpPr txBox="1"/>
          <p:nvPr/>
        </p:nvSpPr>
        <p:spPr>
          <a:xfrm>
            <a:off x="3203848" y="301135"/>
            <a:ext cx="5963136" cy="646331"/>
          </a:xfrm>
          <a:prstGeom prst="rect">
            <a:avLst/>
          </a:prstGeom>
          <a:noFill/>
        </p:spPr>
        <p:txBody>
          <a:bodyPr wrap="square" rtlCol="0">
            <a:spAutoFit/>
          </a:bodyPr>
          <a:lstStyle/>
          <a:p>
            <a:r>
              <a:rPr lang="en-US" b="1" dirty="0">
                <a:solidFill>
                  <a:srgbClr val="C00000"/>
                </a:solidFill>
              </a:rPr>
              <a:t>How to move from here?</a:t>
            </a:r>
          </a:p>
          <a:p>
            <a:r>
              <a:rPr lang="en-US" b="1" dirty="0">
                <a:solidFill>
                  <a:srgbClr val="C00000"/>
                </a:solidFill>
              </a:rPr>
              <a:t>Option 2: </a:t>
            </a:r>
            <a:r>
              <a:rPr lang="en-US" b="1" dirty="0" err="1">
                <a:solidFill>
                  <a:srgbClr val="C00000"/>
                </a:solidFill>
              </a:rPr>
              <a:t>rv</a:t>
            </a:r>
            <a:r>
              <a:rPr lang="en-US" b="1" dirty="0">
                <a:solidFill>
                  <a:srgbClr val="C00000"/>
                </a:solidFill>
              </a:rPr>
              <a:t> </a:t>
            </a:r>
            <a:r>
              <a:rPr lang="en-US" b="1" dirty="0" err="1">
                <a:solidFill>
                  <a:srgbClr val="C00000"/>
                </a:solidFill>
              </a:rPr>
              <a:t>rq</a:t>
            </a:r>
            <a:r>
              <a:rPr lang="en-US" b="1" dirty="0">
                <a:solidFill>
                  <a:srgbClr val="C00000"/>
                </a:solidFill>
              </a:rPr>
              <a:t> also doesn’t make sense (repeating question)</a:t>
            </a:r>
          </a:p>
        </p:txBody>
      </p:sp>
    </p:spTree>
    <p:extLst>
      <p:ext uri="{BB962C8B-B14F-4D97-AF65-F5344CB8AC3E}">
        <p14:creationId xmlns:p14="http://schemas.microsoft.com/office/powerpoint/2010/main" val="394749258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2" name="CaixaDeTexto 1"/>
          <p:cNvSpPr txBox="1"/>
          <p:nvPr/>
        </p:nvSpPr>
        <p:spPr>
          <a:xfrm>
            <a:off x="0" y="116632"/>
            <a:ext cx="4427984" cy="369332"/>
          </a:xfrm>
          <a:prstGeom prst="rect">
            <a:avLst/>
          </a:prstGeom>
          <a:noFill/>
        </p:spPr>
        <p:txBody>
          <a:bodyPr wrap="square" rtlCol="0">
            <a:spAutoFit/>
          </a:bodyPr>
          <a:lstStyle/>
          <a:p>
            <a:r>
              <a:rPr lang="en-US" b="1" dirty="0"/>
              <a:t>Solution 3 – Dyadic Nature of declare-accept</a:t>
            </a:r>
          </a:p>
        </p:txBody>
      </p:sp>
      <p:sp>
        <p:nvSpPr>
          <p:cNvPr id="12" name="CaixaDeTexto 11"/>
          <p:cNvSpPr txBox="1"/>
          <p:nvPr/>
        </p:nvSpPr>
        <p:spPr>
          <a:xfrm>
            <a:off x="251520" y="1772816"/>
            <a:ext cx="8712968" cy="3416320"/>
          </a:xfrm>
          <a:prstGeom prst="rect">
            <a:avLst/>
          </a:prstGeom>
          <a:noFill/>
        </p:spPr>
        <p:txBody>
          <a:bodyPr wrap="square" rtlCol="0">
            <a:spAutoFit/>
          </a:bodyPr>
          <a:lstStyle/>
          <a:p>
            <a:pPr algn="ctr"/>
            <a:r>
              <a:rPr lang="en-US" sz="3600" dirty="0">
                <a:solidFill>
                  <a:schemeClr val="tx2">
                    <a:lumMod val="50000"/>
                  </a:schemeClr>
                </a:solidFill>
              </a:rPr>
              <a:t>Request and Promise are dyadic by nature</a:t>
            </a:r>
          </a:p>
          <a:p>
            <a:pPr algn="ctr"/>
            <a:endParaRPr lang="en-US" sz="3600" dirty="0">
              <a:solidFill>
                <a:schemeClr val="tx2">
                  <a:lumMod val="50000"/>
                </a:schemeClr>
              </a:solidFill>
            </a:endParaRPr>
          </a:p>
          <a:p>
            <a:pPr algn="ctr"/>
            <a:r>
              <a:rPr lang="en-US" sz="3600" dirty="0">
                <a:solidFill>
                  <a:schemeClr val="tx2">
                    <a:lumMod val="50000"/>
                  </a:schemeClr>
                </a:solidFill>
              </a:rPr>
              <a:t>You only have one to get to the other.</a:t>
            </a:r>
          </a:p>
          <a:p>
            <a:pPr algn="ctr"/>
            <a:r>
              <a:rPr lang="en-US" sz="3600" dirty="0">
                <a:solidFill>
                  <a:schemeClr val="tx2">
                    <a:lumMod val="50000"/>
                  </a:schemeClr>
                </a:solidFill>
              </a:rPr>
              <a:t>Revoking one is the same as revoking both.</a:t>
            </a:r>
          </a:p>
          <a:p>
            <a:pPr algn="ctr"/>
            <a:r>
              <a:rPr lang="en-US" sz="3600" dirty="0">
                <a:solidFill>
                  <a:schemeClr val="tx2">
                    <a:lumMod val="50000"/>
                  </a:schemeClr>
                </a:solidFill>
              </a:rPr>
              <a:t>Declining is the same as revoking both.</a:t>
            </a:r>
          </a:p>
          <a:p>
            <a:pPr algn="ctr"/>
            <a:endParaRPr lang="en-US" sz="3600" dirty="0">
              <a:solidFill>
                <a:schemeClr val="tx2">
                  <a:lumMod val="50000"/>
                </a:schemeClr>
              </a:solidFill>
            </a:endParaRPr>
          </a:p>
        </p:txBody>
      </p:sp>
    </p:spTree>
    <p:extLst>
      <p:ext uri="{BB962C8B-B14F-4D97-AF65-F5344CB8AC3E}">
        <p14:creationId xmlns:p14="http://schemas.microsoft.com/office/powerpoint/2010/main" val="166242925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09321"/>
            <a:ext cx="9143998" cy="5439356"/>
          </a:xfrm>
          <a:prstGeom prst="rect">
            <a:avLst/>
          </a:prstGeom>
        </p:spPr>
      </p:pic>
      <p:sp>
        <p:nvSpPr>
          <p:cNvPr id="13" name="CaixaDeTexto 12"/>
          <p:cNvSpPr txBox="1"/>
          <p:nvPr/>
        </p:nvSpPr>
        <p:spPr>
          <a:xfrm>
            <a:off x="0" y="116632"/>
            <a:ext cx="4788024" cy="369332"/>
          </a:xfrm>
          <a:prstGeom prst="rect">
            <a:avLst/>
          </a:prstGeom>
          <a:noFill/>
        </p:spPr>
        <p:txBody>
          <a:bodyPr wrap="square" rtlCol="0">
            <a:spAutoFit/>
          </a:bodyPr>
          <a:lstStyle/>
          <a:p>
            <a:r>
              <a:rPr lang="en-US" b="1" dirty="0"/>
              <a:t>Solution 4 – Dyadic Nature of request-promise</a:t>
            </a:r>
          </a:p>
        </p:txBody>
      </p:sp>
    </p:spTree>
    <p:extLst>
      <p:ext uri="{BB962C8B-B14F-4D97-AF65-F5344CB8AC3E}">
        <p14:creationId xmlns:p14="http://schemas.microsoft.com/office/powerpoint/2010/main" val="54209397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4" y="1268760"/>
            <a:ext cx="7380311" cy="5490667"/>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1/2</a:t>
            </a:r>
          </a:p>
        </p:txBody>
      </p:sp>
      <p:grpSp>
        <p:nvGrpSpPr>
          <p:cNvPr id="13" name="Grupo 12"/>
          <p:cNvGrpSpPr/>
          <p:nvPr/>
        </p:nvGrpSpPr>
        <p:grpSpPr>
          <a:xfrm>
            <a:off x="35496" y="4077072"/>
            <a:ext cx="1008112" cy="504056"/>
            <a:chOff x="35496" y="485964"/>
            <a:chExt cx="1008112" cy="504056"/>
          </a:xfrm>
        </p:grpSpPr>
        <p:sp>
          <p:nvSpPr>
            <p:cNvPr id="4" name="Seta: Para a Direita 3"/>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251862877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589240"/>
            <a:ext cx="114286" cy="114286"/>
          </a:xfrm>
          <a:prstGeom prst="rect">
            <a:avLst/>
          </a:prstGeom>
        </p:spPr>
      </p:pic>
      <p:sp>
        <p:nvSpPr>
          <p:cNvPr id="2" name="CaixaDeTexto 1"/>
          <p:cNvSpPr txBox="1"/>
          <p:nvPr/>
        </p:nvSpPr>
        <p:spPr>
          <a:xfrm>
            <a:off x="0" y="116632"/>
            <a:ext cx="4283968" cy="369332"/>
          </a:xfrm>
          <a:prstGeom prst="rect">
            <a:avLst/>
          </a:prstGeom>
          <a:noFill/>
        </p:spPr>
        <p:txBody>
          <a:bodyPr wrap="square" rtlCol="0">
            <a:spAutoFit/>
          </a:bodyPr>
          <a:lstStyle/>
          <a:p>
            <a:r>
              <a:rPr lang="en-US" b="1" dirty="0"/>
              <a:t>Problem 5 – The Multiple Revoke Problem</a:t>
            </a:r>
          </a:p>
        </p:txBody>
      </p:sp>
    </p:spTree>
    <p:extLst>
      <p:ext uri="{BB962C8B-B14F-4D97-AF65-F5344CB8AC3E}">
        <p14:creationId xmlns:p14="http://schemas.microsoft.com/office/powerpoint/2010/main" val="25776906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sp>
        <p:nvSpPr>
          <p:cNvPr id="5" name="CaixaDeTexto 4"/>
          <p:cNvSpPr txBox="1"/>
          <p:nvPr/>
        </p:nvSpPr>
        <p:spPr>
          <a:xfrm>
            <a:off x="274441" y="1556792"/>
            <a:ext cx="8712968" cy="5016758"/>
          </a:xfrm>
          <a:prstGeom prst="rect">
            <a:avLst/>
          </a:prstGeom>
          <a:noFill/>
        </p:spPr>
        <p:txBody>
          <a:bodyPr wrap="square" rtlCol="0">
            <a:spAutoFit/>
          </a:bodyPr>
          <a:lstStyle/>
          <a:p>
            <a:pPr algn="ctr"/>
            <a:r>
              <a:rPr lang="en-US" sz="3200" dirty="0">
                <a:solidFill>
                  <a:schemeClr val="tx2">
                    <a:lumMod val="50000"/>
                  </a:schemeClr>
                </a:solidFill>
              </a:rPr>
              <a:t>2 layout issues</a:t>
            </a:r>
          </a:p>
          <a:p>
            <a:pPr algn="ctr"/>
            <a:r>
              <a:rPr lang="en-US" sz="3200" dirty="0">
                <a:solidFill>
                  <a:schemeClr val="tx2">
                    <a:lumMod val="50000"/>
                  </a:schemeClr>
                </a:solidFill>
              </a:rPr>
              <a:t>7 problems</a:t>
            </a:r>
          </a:p>
          <a:p>
            <a:pPr algn="ctr"/>
            <a:r>
              <a:rPr lang="en-US" sz="3200" dirty="0">
                <a:solidFill>
                  <a:schemeClr val="tx2">
                    <a:lumMod val="50000"/>
                  </a:schemeClr>
                </a:solidFill>
              </a:rPr>
              <a:t>8 requirements</a:t>
            </a:r>
          </a:p>
          <a:p>
            <a:pPr algn="ctr"/>
            <a:r>
              <a:rPr lang="en-US" sz="3200" dirty="0">
                <a:solidFill>
                  <a:schemeClr val="tx2">
                    <a:lumMod val="50000"/>
                  </a:schemeClr>
                </a:solidFill>
              </a:rPr>
              <a:t>3 detours</a:t>
            </a:r>
          </a:p>
          <a:p>
            <a:pPr algn="ctr"/>
            <a:endParaRPr lang="en-US" sz="3200" dirty="0">
              <a:solidFill>
                <a:schemeClr val="tx2">
                  <a:lumMod val="50000"/>
                </a:schemeClr>
              </a:solidFill>
            </a:endParaRPr>
          </a:p>
          <a:p>
            <a:pPr algn="ctr"/>
            <a:r>
              <a:rPr lang="en-US" sz="3200" dirty="0">
                <a:solidFill>
                  <a:schemeClr val="tx2">
                    <a:lumMod val="50000"/>
                  </a:schemeClr>
                </a:solidFill>
              </a:rPr>
              <a:t>13 solutions</a:t>
            </a:r>
          </a:p>
          <a:p>
            <a:pPr algn="ctr"/>
            <a:r>
              <a:rPr lang="en-US" sz="3200" dirty="0">
                <a:solidFill>
                  <a:schemeClr val="tx2">
                    <a:lumMod val="50000"/>
                  </a:schemeClr>
                </a:solidFill>
              </a:rPr>
              <a:t>1 unified solution</a:t>
            </a:r>
          </a:p>
          <a:p>
            <a:pPr algn="ctr"/>
            <a:endParaRPr lang="en-US" sz="3200" dirty="0">
              <a:solidFill>
                <a:schemeClr val="tx2">
                  <a:lumMod val="50000"/>
                </a:schemeClr>
              </a:solidFill>
            </a:endParaRPr>
          </a:p>
          <a:p>
            <a:pPr algn="ctr"/>
            <a:r>
              <a:rPr lang="en-US" sz="3200" dirty="0">
                <a:solidFill>
                  <a:schemeClr val="tx2">
                    <a:lumMod val="50000"/>
                  </a:schemeClr>
                </a:solidFill>
              </a:rPr>
              <a:t>90 minutes to present it and discuss it</a:t>
            </a:r>
          </a:p>
          <a:p>
            <a:pPr algn="ctr"/>
            <a:endParaRPr lang="en-US" sz="3200" dirty="0">
              <a:solidFill>
                <a:schemeClr val="tx2">
                  <a:lumMod val="50000"/>
                </a:schemeClr>
              </a:solidFill>
            </a:endParaRPr>
          </a:p>
        </p:txBody>
      </p:sp>
    </p:spTree>
    <p:extLst>
      <p:ext uri="{BB962C8B-B14F-4D97-AF65-F5344CB8AC3E}">
        <p14:creationId xmlns:p14="http://schemas.microsoft.com/office/powerpoint/2010/main" val="244566626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589240"/>
            <a:ext cx="114286" cy="114286"/>
          </a:xfrm>
          <a:prstGeom prst="rect">
            <a:avLst/>
          </a:prstGeom>
        </p:spPr>
      </p:pic>
      <p:sp>
        <p:nvSpPr>
          <p:cNvPr id="2" name="CaixaDeTexto 1"/>
          <p:cNvSpPr txBox="1"/>
          <p:nvPr/>
        </p:nvSpPr>
        <p:spPr>
          <a:xfrm>
            <a:off x="0" y="116632"/>
            <a:ext cx="4283968" cy="369332"/>
          </a:xfrm>
          <a:prstGeom prst="rect">
            <a:avLst/>
          </a:prstGeom>
          <a:noFill/>
        </p:spPr>
        <p:txBody>
          <a:bodyPr wrap="square" rtlCol="0">
            <a:spAutoFit/>
          </a:bodyPr>
          <a:lstStyle/>
          <a:p>
            <a:r>
              <a:rPr lang="en-US" b="1" dirty="0"/>
              <a:t>Problem 5 – The Multiple Revoke Problem</a:t>
            </a: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941168"/>
            <a:ext cx="114286" cy="114286"/>
          </a:xfrm>
          <a:prstGeom prst="rect">
            <a:avLst/>
          </a:prstGeom>
        </p:spPr>
      </p:pic>
      <p:sp>
        <p:nvSpPr>
          <p:cNvPr id="8" name="CaixaDeTexto 7"/>
          <p:cNvSpPr txBox="1"/>
          <p:nvPr/>
        </p:nvSpPr>
        <p:spPr>
          <a:xfrm>
            <a:off x="6084168" y="116632"/>
            <a:ext cx="2880320" cy="369332"/>
          </a:xfrm>
          <a:prstGeom prst="rect">
            <a:avLst/>
          </a:prstGeom>
          <a:noFill/>
        </p:spPr>
        <p:txBody>
          <a:bodyPr wrap="square" rtlCol="0">
            <a:spAutoFit/>
          </a:bodyPr>
          <a:lstStyle/>
          <a:p>
            <a:r>
              <a:rPr lang="en-US" dirty="0">
                <a:solidFill>
                  <a:srgbClr val="0070C0"/>
                </a:solidFill>
              </a:rPr>
              <a:t>Revoke Accept</a:t>
            </a:r>
          </a:p>
        </p:txBody>
      </p:sp>
    </p:spTree>
    <p:extLst>
      <p:ext uri="{BB962C8B-B14F-4D97-AF65-F5344CB8AC3E}">
        <p14:creationId xmlns:p14="http://schemas.microsoft.com/office/powerpoint/2010/main" val="142931098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589240"/>
            <a:ext cx="114286" cy="114286"/>
          </a:xfrm>
          <a:prstGeom prst="rect">
            <a:avLst/>
          </a:prstGeom>
        </p:spPr>
      </p:pic>
      <p:sp>
        <p:nvSpPr>
          <p:cNvPr id="2" name="CaixaDeTexto 1"/>
          <p:cNvSpPr txBox="1"/>
          <p:nvPr/>
        </p:nvSpPr>
        <p:spPr>
          <a:xfrm>
            <a:off x="0" y="116632"/>
            <a:ext cx="4283968" cy="369332"/>
          </a:xfrm>
          <a:prstGeom prst="rect">
            <a:avLst/>
          </a:prstGeom>
          <a:noFill/>
        </p:spPr>
        <p:txBody>
          <a:bodyPr wrap="square" rtlCol="0">
            <a:spAutoFit/>
          </a:bodyPr>
          <a:lstStyle/>
          <a:p>
            <a:r>
              <a:rPr lang="en-US" b="1" dirty="0"/>
              <a:t>Problem 5 – The Multiple Revoke Problem</a:t>
            </a: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941168"/>
            <a:ext cx="114286" cy="114286"/>
          </a:xfrm>
          <a:prstGeom prst="rect">
            <a:avLst/>
          </a:prstGeom>
        </p:spPr>
      </p:pic>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042" y="4941168"/>
            <a:ext cx="114286" cy="114286"/>
          </a:xfrm>
          <a:prstGeom prst="rect">
            <a:avLst/>
          </a:prstGeom>
        </p:spPr>
      </p:pic>
      <p:sp>
        <p:nvSpPr>
          <p:cNvPr id="14" name="CaixaDeTexto 13"/>
          <p:cNvSpPr txBox="1"/>
          <p:nvPr/>
        </p:nvSpPr>
        <p:spPr>
          <a:xfrm>
            <a:off x="6084168" y="116632"/>
            <a:ext cx="2880320" cy="369332"/>
          </a:xfrm>
          <a:prstGeom prst="rect">
            <a:avLst/>
          </a:prstGeom>
          <a:noFill/>
        </p:spPr>
        <p:txBody>
          <a:bodyPr wrap="square" rtlCol="0">
            <a:spAutoFit/>
          </a:bodyPr>
          <a:lstStyle/>
          <a:p>
            <a:r>
              <a:rPr lang="en-US" dirty="0">
                <a:solidFill>
                  <a:srgbClr val="0070C0"/>
                </a:solidFill>
              </a:rPr>
              <a:t>Revoke Declare</a:t>
            </a:r>
          </a:p>
        </p:txBody>
      </p:sp>
    </p:spTree>
    <p:extLst>
      <p:ext uri="{BB962C8B-B14F-4D97-AF65-F5344CB8AC3E}">
        <p14:creationId xmlns:p14="http://schemas.microsoft.com/office/powerpoint/2010/main" val="230746474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589240"/>
            <a:ext cx="114286" cy="114286"/>
          </a:xfrm>
          <a:prstGeom prst="rect">
            <a:avLst/>
          </a:prstGeom>
        </p:spPr>
      </p:pic>
      <p:sp>
        <p:nvSpPr>
          <p:cNvPr id="2" name="CaixaDeTexto 1"/>
          <p:cNvSpPr txBox="1"/>
          <p:nvPr/>
        </p:nvSpPr>
        <p:spPr>
          <a:xfrm>
            <a:off x="0" y="116632"/>
            <a:ext cx="4283968" cy="369332"/>
          </a:xfrm>
          <a:prstGeom prst="rect">
            <a:avLst/>
          </a:prstGeom>
          <a:noFill/>
        </p:spPr>
        <p:txBody>
          <a:bodyPr wrap="square" rtlCol="0">
            <a:spAutoFit/>
          </a:bodyPr>
          <a:lstStyle/>
          <a:p>
            <a:r>
              <a:rPr lang="en-US" b="1" dirty="0"/>
              <a:t>Problem 5 – The Multiple Revoke Problem</a:t>
            </a: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941168"/>
            <a:ext cx="114286" cy="114286"/>
          </a:xfrm>
          <a:prstGeom prst="rect">
            <a:avLst/>
          </a:prstGeom>
        </p:spPr>
      </p:pic>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042" y="4941168"/>
            <a:ext cx="114286" cy="114286"/>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2276872"/>
            <a:ext cx="114286" cy="114286"/>
          </a:xfrm>
          <a:prstGeom prst="rect">
            <a:avLst/>
          </a:prstGeom>
        </p:spPr>
      </p:pic>
      <p:sp>
        <p:nvSpPr>
          <p:cNvPr id="12" name="CaixaDeTexto 11"/>
          <p:cNvSpPr txBox="1"/>
          <p:nvPr/>
        </p:nvSpPr>
        <p:spPr>
          <a:xfrm>
            <a:off x="6084168" y="116632"/>
            <a:ext cx="2880320" cy="369332"/>
          </a:xfrm>
          <a:prstGeom prst="rect">
            <a:avLst/>
          </a:prstGeom>
          <a:noFill/>
        </p:spPr>
        <p:txBody>
          <a:bodyPr wrap="square" rtlCol="0">
            <a:spAutoFit/>
          </a:bodyPr>
          <a:lstStyle/>
          <a:p>
            <a:r>
              <a:rPr lang="en-US" dirty="0">
                <a:solidFill>
                  <a:srgbClr val="0070C0"/>
                </a:solidFill>
              </a:rPr>
              <a:t>Revoke Promise</a:t>
            </a:r>
          </a:p>
        </p:txBody>
      </p:sp>
    </p:spTree>
    <p:extLst>
      <p:ext uri="{BB962C8B-B14F-4D97-AF65-F5344CB8AC3E}">
        <p14:creationId xmlns:p14="http://schemas.microsoft.com/office/powerpoint/2010/main" val="97815977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589240"/>
            <a:ext cx="114286" cy="114286"/>
          </a:xfrm>
          <a:prstGeom prst="rect">
            <a:avLst/>
          </a:prstGeom>
        </p:spPr>
      </p:pic>
      <p:sp>
        <p:nvSpPr>
          <p:cNvPr id="2" name="CaixaDeTexto 1"/>
          <p:cNvSpPr txBox="1"/>
          <p:nvPr/>
        </p:nvSpPr>
        <p:spPr>
          <a:xfrm>
            <a:off x="0" y="116632"/>
            <a:ext cx="4283968" cy="369332"/>
          </a:xfrm>
          <a:prstGeom prst="rect">
            <a:avLst/>
          </a:prstGeom>
          <a:noFill/>
        </p:spPr>
        <p:txBody>
          <a:bodyPr wrap="square" rtlCol="0">
            <a:spAutoFit/>
          </a:bodyPr>
          <a:lstStyle/>
          <a:p>
            <a:r>
              <a:rPr lang="en-US" b="1" dirty="0"/>
              <a:t>Problem 5 – The Multiple Revoke Problem</a:t>
            </a: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941168"/>
            <a:ext cx="114286" cy="114286"/>
          </a:xfrm>
          <a:prstGeom prst="rect">
            <a:avLst/>
          </a:prstGeom>
        </p:spPr>
      </p:pic>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042" y="4941168"/>
            <a:ext cx="114286" cy="114286"/>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2276872"/>
            <a:ext cx="114286" cy="114286"/>
          </a:xfrm>
          <a:prstGeom prst="rect">
            <a:avLst/>
          </a:prstGeom>
        </p:spPr>
      </p:pic>
      <p:pic>
        <p:nvPicPr>
          <p:cNvPr id="12" name="Image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378610"/>
            <a:ext cx="114286" cy="114286"/>
          </a:xfrm>
          <a:prstGeom prst="rect">
            <a:avLst/>
          </a:prstGeom>
        </p:spPr>
      </p:pic>
      <p:sp>
        <p:nvSpPr>
          <p:cNvPr id="14" name="CaixaDeTexto 13"/>
          <p:cNvSpPr txBox="1"/>
          <p:nvPr/>
        </p:nvSpPr>
        <p:spPr>
          <a:xfrm>
            <a:off x="6084168" y="116632"/>
            <a:ext cx="2880320" cy="369332"/>
          </a:xfrm>
          <a:prstGeom prst="rect">
            <a:avLst/>
          </a:prstGeom>
          <a:noFill/>
        </p:spPr>
        <p:txBody>
          <a:bodyPr wrap="square" rtlCol="0">
            <a:spAutoFit/>
          </a:bodyPr>
          <a:lstStyle/>
          <a:p>
            <a:r>
              <a:rPr lang="en-US" dirty="0">
                <a:solidFill>
                  <a:srgbClr val="0070C0"/>
                </a:solidFill>
              </a:rPr>
              <a:t>Revoke Request</a:t>
            </a:r>
          </a:p>
        </p:txBody>
      </p:sp>
    </p:spTree>
    <p:extLst>
      <p:ext uri="{BB962C8B-B14F-4D97-AF65-F5344CB8AC3E}">
        <p14:creationId xmlns:p14="http://schemas.microsoft.com/office/powerpoint/2010/main" val="133420996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589240"/>
            <a:ext cx="114286" cy="114286"/>
          </a:xfrm>
          <a:prstGeom prst="rect">
            <a:avLst/>
          </a:prstGeom>
        </p:spPr>
      </p:pic>
      <p:sp>
        <p:nvSpPr>
          <p:cNvPr id="2" name="CaixaDeTexto 1"/>
          <p:cNvSpPr txBox="1"/>
          <p:nvPr/>
        </p:nvSpPr>
        <p:spPr>
          <a:xfrm>
            <a:off x="0" y="116632"/>
            <a:ext cx="4283968" cy="369332"/>
          </a:xfrm>
          <a:prstGeom prst="rect">
            <a:avLst/>
          </a:prstGeom>
          <a:noFill/>
        </p:spPr>
        <p:txBody>
          <a:bodyPr wrap="square" rtlCol="0">
            <a:spAutoFit/>
          </a:bodyPr>
          <a:lstStyle/>
          <a:p>
            <a:r>
              <a:rPr lang="en-US" b="1" dirty="0"/>
              <a:t>Problem 5 – The Multiple Revoke Problem</a:t>
            </a: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941168"/>
            <a:ext cx="114286" cy="114286"/>
          </a:xfrm>
          <a:prstGeom prst="rect">
            <a:avLst/>
          </a:prstGeom>
        </p:spPr>
      </p:pic>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042" y="4941168"/>
            <a:ext cx="114286" cy="114286"/>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2276872"/>
            <a:ext cx="114286" cy="114286"/>
          </a:xfrm>
          <a:prstGeom prst="rect">
            <a:avLst/>
          </a:prstGeom>
        </p:spPr>
      </p:pic>
      <p:pic>
        <p:nvPicPr>
          <p:cNvPr id="12" name="Image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378610"/>
            <a:ext cx="114286" cy="114286"/>
          </a:xfrm>
          <a:prstGeom prst="rect">
            <a:avLst/>
          </a:prstGeom>
        </p:spPr>
      </p:pic>
      <p:pic>
        <p:nvPicPr>
          <p:cNvPr id="14" name="Image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9402" y="4941168"/>
            <a:ext cx="114286" cy="114286"/>
          </a:xfrm>
          <a:prstGeom prst="rect">
            <a:avLst/>
          </a:prstGeom>
        </p:spPr>
      </p:pic>
      <p:sp>
        <p:nvSpPr>
          <p:cNvPr id="15" name="CaixaDeTexto 14"/>
          <p:cNvSpPr txBox="1"/>
          <p:nvPr/>
        </p:nvSpPr>
        <p:spPr>
          <a:xfrm>
            <a:off x="6084168" y="116632"/>
            <a:ext cx="2880320" cy="369332"/>
          </a:xfrm>
          <a:prstGeom prst="rect">
            <a:avLst/>
          </a:prstGeom>
          <a:noFill/>
        </p:spPr>
        <p:txBody>
          <a:bodyPr wrap="square" rtlCol="0">
            <a:spAutoFit/>
          </a:bodyPr>
          <a:lstStyle/>
          <a:p>
            <a:r>
              <a:rPr lang="en-US" dirty="0">
                <a:solidFill>
                  <a:srgbClr val="0070C0"/>
                </a:solidFill>
              </a:rPr>
              <a:t>Revoke Accept x 2</a:t>
            </a:r>
          </a:p>
        </p:txBody>
      </p:sp>
    </p:spTree>
    <p:extLst>
      <p:ext uri="{BB962C8B-B14F-4D97-AF65-F5344CB8AC3E}">
        <p14:creationId xmlns:p14="http://schemas.microsoft.com/office/powerpoint/2010/main" val="358040343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589240"/>
            <a:ext cx="114286" cy="114286"/>
          </a:xfrm>
          <a:prstGeom prst="rect">
            <a:avLst/>
          </a:prstGeom>
        </p:spPr>
      </p:pic>
      <p:sp>
        <p:nvSpPr>
          <p:cNvPr id="2" name="CaixaDeTexto 1"/>
          <p:cNvSpPr txBox="1"/>
          <p:nvPr/>
        </p:nvSpPr>
        <p:spPr>
          <a:xfrm>
            <a:off x="0" y="116632"/>
            <a:ext cx="4283968" cy="369332"/>
          </a:xfrm>
          <a:prstGeom prst="rect">
            <a:avLst/>
          </a:prstGeom>
          <a:noFill/>
        </p:spPr>
        <p:txBody>
          <a:bodyPr wrap="square" rtlCol="0">
            <a:spAutoFit/>
          </a:bodyPr>
          <a:lstStyle/>
          <a:p>
            <a:r>
              <a:rPr lang="en-US" b="1" dirty="0"/>
              <a:t>Problem 5 – The Multiple Revoke Problem</a:t>
            </a: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941168"/>
            <a:ext cx="114286" cy="114286"/>
          </a:xfrm>
          <a:prstGeom prst="rect">
            <a:avLst/>
          </a:prstGeom>
        </p:spPr>
      </p:pic>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4322826"/>
            <a:ext cx="114286" cy="114286"/>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2276872"/>
            <a:ext cx="114286" cy="114286"/>
          </a:xfrm>
          <a:prstGeom prst="rect">
            <a:avLst/>
          </a:prstGeom>
        </p:spPr>
      </p:pic>
      <p:pic>
        <p:nvPicPr>
          <p:cNvPr id="12" name="Image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378610"/>
            <a:ext cx="114286" cy="114286"/>
          </a:xfrm>
          <a:prstGeom prst="rect">
            <a:avLst/>
          </a:prstGeom>
        </p:spPr>
      </p:pic>
      <p:sp>
        <p:nvSpPr>
          <p:cNvPr id="14" name="CaixaDeTexto 13"/>
          <p:cNvSpPr txBox="1"/>
          <p:nvPr/>
        </p:nvSpPr>
        <p:spPr>
          <a:xfrm>
            <a:off x="6084168" y="116632"/>
            <a:ext cx="2880320" cy="369332"/>
          </a:xfrm>
          <a:prstGeom prst="rect">
            <a:avLst/>
          </a:prstGeom>
          <a:noFill/>
        </p:spPr>
        <p:txBody>
          <a:bodyPr wrap="square" rtlCol="0">
            <a:spAutoFit/>
          </a:bodyPr>
          <a:lstStyle/>
          <a:p>
            <a:r>
              <a:rPr lang="en-US" dirty="0">
                <a:solidFill>
                  <a:srgbClr val="0070C0"/>
                </a:solidFill>
              </a:rPr>
              <a:t>Allow Revoke Declare</a:t>
            </a:r>
          </a:p>
        </p:txBody>
      </p:sp>
    </p:spTree>
    <p:extLst>
      <p:ext uri="{BB962C8B-B14F-4D97-AF65-F5344CB8AC3E}">
        <p14:creationId xmlns:p14="http://schemas.microsoft.com/office/powerpoint/2010/main" val="366972349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098690"/>
            <a:ext cx="114286" cy="114286"/>
          </a:xfrm>
          <a:prstGeom prst="rect">
            <a:avLst/>
          </a:prstGeom>
        </p:spPr>
      </p:pic>
      <p:sp>
        <p:nvSpPr>
          <p:cNvPr id="2" name="CaixaDeTexto 1"/>
          <p:cNvSpPr txBox="1"/>
          <p:nvPr/>
        </p:nvSpPr>
        <p:spPr>
          <a:xfrm>
            <a:off x="0" y="116632"/>
            <a:ext cx="4283968" cy="369332"/>
          </a:xfrm>
          <a:prstGeom prst="rect">
            <a:avLst/>
          </a:prstGeom>
          <a:noFill/>
        </p:spPr>
        <p:txBody>
          <a:bodyPr wrap="square" rtlCol="0">
            <a:spAutoFit/>
          </a:bodyPr>
          <a:lstStyle/>
          <a:p>
            <a:r>
              <a:rPr lang="en-US" b="1" dirty="0"/>
              <a:t>Problem 5 – The Multiple Revoke Problem</a:t>
            </a: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941168"/>
            <a:ext cx="114286" cy="114286"/>
          </a:xfrm>
          <a:prstGeom prst="rect">
            <a:avLst/>
          </a:prstGeom>
        </p:spPr>
      </p:pic>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8034" y="3717032"/>
            <a:ext cx="114286" cy="114286"/>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2276872"/>
            <a:ext cx="114286" cy="114286"/>
          </a:xfrm>
          <a:prstGeom prst="rect">
            <a:avLst/>
          </a:prstGeom>
        </p:spPr>
      </p:pic>
      <p:pic>
        <p:nvPicPr>
          <p:cNvPr id="12" name="Image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378610"/>
            <a:ext cx="114286" cy="114286"/>
          </a:xfrm>
          <a:prstGeom prst="rect">
            <a:avLst/>
          </a:prstGeom>
        </p:spPr>
      </p:pic>
      <p:sp>
        <p:nvSpPr>
          <p:cNvPr id="14" name="CaixaDeTexto 13"/>
          <p:cNvSpPr txBox="1"/>
          <p:nvPr/>
        </p:nvSpPr>
        <p:spPr>
          <a:xfrm>
            <a:off x="6084168" y="116632"/>
            <a:ext cx="2880320" cy="369332"/>
          </a:xfrm>
          <a:prstGeom prst="rect">
            <a:avLst/>
          </a:prstGeom>
          <a:noFill/>
        </p:spPr>
        <p:txBody>
          <a:bodyPr wrap="square" rtlCol="0">
            <a:spAutoFit/>
          </a:bodyPr>
          <a:lstStyle/>
          <a:p>
            <a:r>
              <a:rPr lang="en-US" dirty="0">
                <a:solidFill>
                  <a:srgbClr val="0070C0"/>
                </a:solidFill>
              </a:rPr>
              <a:t>Allow Revoke Declare</a:t>
            </a:r>
          </a:p>
        </p:txBody>
      </p:sp>
    </p:spTree>
    <p:extLst>
      <p:ext uri="{BB962C8B-B14F-4D97-AF65-F5344CB8AC3E}">
        <p14:creationId xmlns:p14="http://schemas.microsoft.com/office/powerpoint/2010/main" val="3069705565"/>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098690"/>
            <a:ext cx="114286" cy="114286"/>
          </a:xfrm>
          <a:prstGeom prst="rect">
            <a:avLst/>
          </a:prstGeom>
        </p:spPr>
      </p:pic>
      <p:sp>
        <p:nvSpPr>
          <p:cNvPr id="2" name="CaixaDeTexto 1"/>
          <p:cNvSpPr txBox="1"/>
          <p:nvPr/>
        </p:nvSpPr>
        <p:spPr>
          <a:xfrm>
            <a:off x="0" y="116632"/>
            <a:ext cx="4283968" cy="369332"/>
          </a:xfrm>
          <a:prstGeom prst="rect">
            <a:avLst/>
          </a:prstGeom>
          <a:noFill/>
        </p:spPr>
        <p:txBody>
          <a:bodyPr wrap="square" rtlCol="0">
            <a:spAutoFit/>
          </a:bodyPr>
          <a:lstStyle/>
          <a:p>
            <a:r>
              <a:rPr lang="en-US" b="1" dirty="0"/>
              <a:t>Problem 5 – The Multiple Revoke Problem</a:t>
            </a: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941168"/>
            <a:ext cx="114286" cy="114286"/>
          </a:xfrm>
          <a:prstGeom prst="rect">
            <a:avLst/>
          </a:prstGeom>
        </p:spPr>
      </p:pic>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8034" y="3717032"/>
            <a:ext cx="114286" cy="114286"/>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2276872"/>
            <a:ext cx="114286" cy="114286"/>
          </a:xfrm>
          <a:prstGeom prst="rect">
            <a:avLst/>
          </a:prstGeom>
        </p:spPr>
      </p:pic>
      <p:pic>
        <p:nvPicPr>
          <p:cNvPr id="12" name="Image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378610"/>
            <a:ext cx="114286" cy="114286"/>
          </a:xfrm>
          <a:prstGeom prst="rect">
            <a:avLst/>
          </a:prstGeom>
        </p:spPr>
      </p:pic>
      <p:sp>
        <p:nvSpPr>
          <p:cNvPr id="14" name="CaixaDeTexto 13"/>
          <p:cNvSpPr txBox="1"/>
          <p:nvPr/>
        </p:nvSpPr>
        <p:spPr>
          <a:xfrm>
            <a:off x="971600" y="5866192"/>
            <a:ext cx="3816424" cy="646331"/>
          </a:xfrm>
          <a:prstGeom prst="rect">
            <a:avLst/>
          </a:prstGeom>
          <a:noFill/>
        </p:spPr>
        <p:txBody>
          <a:bodyPr wrap="square" rtlCol="0">
            <a:spAutoFit/>
          </a:bodyPr>
          <a:lstStyle/>
          <a:p>
            <a:r>
              <a:rPr lang="en-US" dirty="0">
                <a:solidFill>
                  <a:srgbClr val="0070C0"/>
                </a:solidFill>
              </a:rPr>
              <a:t>After Allow Revoke Declare</a:t>
            </a:r>
          </a:p>
          <a:p>
            <a:r>
              <a:rPr lang="en-US" dirty="0">
                <a:solidFill>
                  <a:srgbClr val="0070C0"/>
                </a:solidFill>
              </a:rPr>
              <a:t>Revoke Accept must be terminated!</a:t>
            </a:r>
          </a:p>
        </p:txBody>
      </p:sp>
    </p:spTree>
    <p:extLst>
      <p:ext uri="{BB962C8B-B14F-4D97-AF65-F5344CB8AC3E}">
        <p14:creationId xmlns:p14="http://schemas.microsoft.com/office/powerpoint/2010/main" val="2447500623"/>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4283968" cy="369332"/>
          </a:xfrm>
          <a:prstGeom prst="rect">
            <a:avLst/>
          </a:prstGeom>
          <a:noFill/>
        </p:spPr>
        <p:txBody>
          <a:bodyPr wrap="square" rtlCol="0">
            <a:spAutoFit/>
          </a:bodyPr>
          <a:lstStyle/>
          <a:p>
            <a:r>
              <a:rPr lang="en-US" b="1" dirty="0"/>
              <a:t>Solution 5 – Extend link semantics</a:t>
            </a:r>
          </a:p>
        </p:txBody>
      </p:sp>
      <p:sp>
        <p:nvSpPr>
          <p:cNvPr id="15" name="CaixaDeTexto 14"/>
          <p:cNvSpPr txBox="1"/>
          <p:nvPr/>
        </p:nvSpPr>
        <p:spPr>
          <a:xfrm>
            <a:off x="251520" y="1772816"/>
            <a:ext cx="8712968" cy="3416320"/>
          </a:xfrm>
          <a:prstGeom prst="rect">
            <a:avLst/>
          </a:prstGeom>
          <a:noFill/>
        </p:spPr>
        <p:txBody>
          <a:bodyPr wrap="square" rtlCol="0">
            <a:spAutoFit/>
          </a:bodyPr>
          <a:lstStyle/>
          <a:p>
            <a:pPr algn="ctr"/>
            <a:r>
              <a:rPr lang="en-US" sz="3600" dirty="0">
                <a:solidFill>
                  <a:schemeClr val="tx2">
                    <a:lumMod val="50000"/>
                  </a:schemeClr>
                </a:solidFill>
              </a:rPr>
              <a:t>When a reversion link is followed to a destination fact,</a:t>
            </a:r>
            <a:br>
              <a:rPr lang="en-US" sz="3600" dirty="0">
                <a:solidFill>
                  <a:schemeClr val="tx2">
                    <a:lumMod val="50000"/>
                  </a:schemeClr>
                </a:solidFill>
              </a:rPr>
            </a:br>
            <a:r>
              <a:rPr lang="en-US" sz="3600" dirty="0">
                <a:solidFill>
                  <a:schemeClr val="tx2">
                    <a:lumMod val="50000"/>
                  </a:schemeClr>
                </a:solidFill>
              </a:rPr>
              <a:t>all </a:t>
            </a:r>
            <a:r>
              <a:rPr lang="en-US" sz="3600" dirty="0" err="1">
                <a:solidFill>
                  <a:schemeClr val="tx2">
                    <a:lumMod val="50000"/>
                  </a:schemeClr>
                </a:solidFill>
              </a:rPr>
              <a:t>reversiogenic</a:t>
            </a:r>
            <a:r>
              <a:rPr lang="en-US" sz="3600" dirty="0">
                <a:solidFill>
                  <a:schemeClr val="tx2">
                    <a:lumMod val="50000"/>
                  </a:schemeClr>
                </a:solidFill>
              </a:rPr>
              <a:t> </a:t>
            </a:r>
            <a:r>
              <a:rPr lang="en-US" sz="3600" dirty="0" err="1">
                <a:solidFill>
                  <a:schemeClr val="tx2">
                    <a:lumMod val="50000"/>
                  </a:schemeClr>
                </a:solidFill>
              </a:rPr>
              <a:t>transations</a:t>
            </a:r>
            <a:r>
              <a:rPr lang="en-US" sz="3600" dirty="0">
                <a:solidFill>
                  <a:schemeClr val="tx2">
                    <a:lumMod val="50000"/>
                  </a:schemeClr>
                </a:solidFill>
              </a:rPr>
              <a:t> </a:t>
            </a:r>
            <a:br>
              <a:rPr lang="en-US" sz="3600" dirty="0">
                <a:solidFill>
                  <a:schemeClr val="tx2">
                    <a:lumMod val="50000"/>
                  </a:schemeClr>
                </a:solidFill>
              </a:rPr>
            </a:br>
            <a:r>
              <a:rPr lang="en-US" sz="3600" dirty="0">
                <a:solidFill>
                  <a:schemeClr val="tx2">
                    <a:lumMod val="50000"/>
                  </a:schemeClr>
                </a:solidFill>
              </a:rPr>
              <a:t>regarding facts after that destination fact</a:t>
            </a:r>
            <a:br>
              <a:rPr lang="en-US" sz="3600" dirty="0">
                <a:solidFill>
                  <a:schemeClr val="tx2">
                    <a:lumMod val="50000"/>
                  </a:schemeClr>
                </a:solidFill>
              </a:rPr>
            </a:br>
            <a:r>
              <a:rPr lang="en-US" sz="3600" dirty="0">
                <a:solidFill>
                  <a:schemeClr val="tx2">
                    <a:lumMod val="50000"/>
                  </a:schemeClr>
                </a:solidFill>
              </a:rPr>
              <a:t>must be terminated.</a:t>
            </a:r>
          </a:p>
          <a:p>
            <a:pPr algn="ctr"/>
            <a:endParaRPr lang="en-US" sz="3600" dirty="0">
              <a:solidFill>
                <a:schemeClr val="tx2">
                  <a:lumMod val="50000"/>
                </a:schemeClr>
              </a:solidFill>
            </a:endParaRPr>
          </a:p>
        </p:txBody>
      </p:sp>
      <p:sp>
        <p:nvSpPr>
          <p:cNvPr id="4" name="CaixaDeTexto 3"/>
          <p:cNvSpPr txBox="1"/>
          <p:nvPr/>
        </p:nvSpPr>
        <p:spPr>
          <a:xfrm>
            <a:off x="4644008" y="5189136"/>
            <a:ext cx="4320480" cy="369332"/>
          </a:xfrm>
          <a:prstGeom prst="rect">
            <a:avLst/>
          </a:prstGeom>
          <a:noFill/>
        </p:spPr>
        <p:txBody>
          <a:bodyPr wrap="square" rtlCol="0">
            <a:spAutoFit/>
          </a:bodyPr>
          <a:lstStyle/>
          <a:p>
            <a:r>
              <a:rPr lang="en-US" dirty="0">
                <a:solidFill>
                  <a:srgbClr val="0070C0"/>
                </a:solidFill>
              </a:rPr>
              <a:t>This is not written in the Theory, version 4.2</a:t>
            </a:r>
          </a:p>
        </p:txBody>
      </p:sp>
    </p:spTree>
    <p:extLst>
      <p:ext uri="{BB962C8B-B14F-4D97-AF65-F5344CB8AC3E}">
        <p14:creationId xmlns:p14="http://schemas.microsoft.com/office/powerpoint/2010/main" val="1660164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4" y="1268760"/>
            <a:ext cx="7380311" cy="5490667"/>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1/2</a:t>
            </a:r>
          </a:p>
        </p:txBody>
      </p:sp>
      <p:grpSp>
        <p:nvGrpSpPr>
          <p:cNvPr id="13" name="Grupo 12"/>
          <p:cNvGrpSpPr/>
          <p:nvPr/>
        </p:nvGrpSpPr>
        <p:grpSpPr>
          <a:xfrm>
            <a:off x="35496" y="4509120"/>
            <a:ext cx="1008112" cy="504056"/>
            <a:chOff x="35496" y="485964"/>
            <a:chExt cx="1008112" cy="504056"/>
          </a:xfrm>
        </p:grpSpPr>
        <p:sp>
          <p:nvSpPr>
            <p:cNvPr id="4" name="Seta: Para a Direita 3"/>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41938861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Rectângulo 9"/>
          <p:cNvSpPr/>
          <p:nvPr/>
        </p:nvSpPr>
        <p:spPr>
          <a:xfrm>
            <a:off x="0" y="5688632"/>
            <a:ext cx="9144000" cy="119675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a:t>
            </a:r>
            <a:r>
              <a:rPr lang="en-US" i="1" dirty="0">
                <a:solidFill>
                  <a:schemeClr val="bg1"/>
                </a:solidFill>
              </a:rPr>
              <a:t>The PSI Theory – understanding human collaboration</a:t>
            </a:r>
            <a:r>
              <a:rPr lang="en-US" dirty="0">
                <a:solidFill>
                  <a:schemeClr val="bg1"/>
                </a:solidFill>
              </a:rPr>
              <a:t>”, version 4.2</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What has changed?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600" dirty="0">
                <a:solidFill>
                  <a:schemeClr val="tx2">
                    <a:lumMod val="50000"/>
                  </a:schemeClr>
                </a:solidFill>
                <a:latin typeface="+mj-lt"/>
                <a:ea typeface="+mj-ea"/>
                <a:cs typeface="+mj-cs"/>
              </a:rPr>
              <a:t>(since 2015 version 2.0)</a:t>
            </a:r>
            <a:endParaRPr kumimoji="0" lang="en-US" sz="2600" b="0" i="0" u="none" strike="noStrike" kern="1200" cap="none" spc="0" normalizeH="0" baseline="0" noProof="0" dirty="0">
              <a:ln>
                <a:noFill/>
              </a:ln>
              <a:solidFill>
                <a:schemeClr val="tx2">
                  <a:lumMod val="50000"/>
                </a:schemeClr>
              </a:solidFill>
              <a:effectLst/>
              <a:uLnTx/>
              <a:uFillTx/>
              <a:latin typeface="+mj-lt"/>
              <a:ea typeface="+mj-ea"/>
              <a:cs typeface="+mj-cs"/>
            </a:endParaRPr>
          </a:p>
        </p:txBody>
      </p:sp>
      <p:sp>
        <p:nvSpPr>
          <p:cNvPr id="7" name="CaixaDeTexto 6"/>
          <p:cNvSpPr txBox="1"/>
          <p:nvPr/>
        </p:nvSpPr>
        <p:spPr>
          <a:xfrm>
            <a:off x="35496" y="1772816"/>
            <a:ext cx="9108504"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tx2">
                    <a:lumMod val="50000"/>
                  </a:schemeClr>
                </a:solidFill>
              </a:rPr>
              <a:t>Text better explains the PSI theory in general</a:t>
            </a:r>
          </a:p>
          <a:p>
            <a:pPr marL="571500" indent="-571500">
              <a:buFont typeface="Arial" panose="020B0604020202020204" pitchFamily="34" charset="0"/>
              <a:buChar char="•"/>
            </a:pPr>
            <a:r>
              <a:rPr lang="en-US" sz="3600" dirty="0">
                <a:solidFill>
                  <a:schemeClr val="tx2">
                    <a:lumMod val="50000"/>
                  </a:schemeClr>
                </a:solidFill>
              </a:rPr>
              <a:t>State (</a:t>
            </a:r>
            <a:r>
              <a:rPr lang="en-US" sz="3600" dirty="0" err="1">
                <a:solidFill>
                  <a:schemeClr val="tx2">
                    <a:lumMod val="50000"/>
                  </a:schemeClr>
                </a:solidFill>
              </a:rPr>
              <a:t>st</a:t>
            </a:r>
            <a:r>
              <a:rPr lang="en-US" sz="3600" dirty="0">
                <a:solidFill>
                  <a:schemeClr val="tx2">
                    <a:lumMod val="50000"/>
                  </a:schemeClr>
                </a:solidFill>
              </a:rPr>
              <a:t>) is now called Declare (da)</a:t>
            </a:r>
          </a:p>
          <a:p>
            <a:pPr marL="571500" indent="-571500">
              <a:buFont typeface="Arial" panose="020B0604020202020204" pitchFamily="34" charset="0"/>
              <a:buChar char="•"/>
            </a:pPr>
            <a:r>
              <a:rPr lang="en-US" sz="3600" dirty="0">
                <a:solidFill>
                  <a:schemeClr val="tx2">
                    <a:lumMod val="50000"/>
                  </a:schemeClr>
                </a:solidFill>
              </a:rPr>
              <a:t>Quit and Stop acts/facts were eliminated</a:t>
            </a:r>
          </a:p>
          <a:p>
            <a:pPr marL="571500" indent="-571500">
              <a:buFont typeface="Arial" panose="020B0604020202020204" pitchFamily="34" charset="0"/>
              <a:buChar char="•"/>
            </a:pPr>
            <a:r>
              <a:rPr lang="en-US" sz="3600" dirty="0" err="1">
                <a:solidFill>
                  <a:schemeClr val="tx2">
                    <a:lumMod val="50000"/>
                  </a:schemeClr>
                </a:solidFill>
              </a:rPr>
              <a:t>Reversiogenic</a:t>
            </a:r>
            <a:r>
              <a:rPr lang="en-US" sz="3600" dirty="0">
                <a:solidFill>
                  <a:schemeClr val="tx2">
                    <a:lumMod val="50000"/>
                  </a:schemeClr>
                </a:solidFill>
              </a:rPr>
              <a:t> Transactions are better defined</a:t>
            </a:r>
          </a:p>
          <a:p>
            <a:pPr marL="571500" indent="-571500">
              <a:buFont typeface="Arial" panose="020B0604020202020204" pitchFamily="34" charset="0"/>
              <a:buChar char="•"/>
            </a:pPr>
            <a:r>
              <a:rPr lang="en-US" sz="3600" dirty="0">
                <a:solidFill>
                  <a:schemeClr val="tx2">
                    <a:lumMod val="50000"/>
                  </a:schemeClr>
                </a:solidFill>
              </a:rPr>
              <a:t>Conversations: </a:t>
            </a:r>
            <a:r>
              <a:rPr lang="en-US" sz="3600" dirty="0" err="1">
                <a:solidFill>
                  <a:schemeClr val="tx2">
                    <a:lumMod val="50000"/>
                  </a:schemeClr>
                </a:solidFill>
              </a:rPr>
              <a:t>Cogitatiogenic</a:t>
            </a:r>
            <a:r>
              <a:rPr lang="en-US" sz="3600" dirty="0">
                <a:solidFill>
                  <a:schemeClr val="tx2">
                    <a:lumMod val="50000"/>
                  </a:schemeClr>
                </a:solidFill>
              </a:rPr>
              <a:t>, </a:t>
            </a:r>
            <a:r>
              <a:rPr lang="en-US" sz="3600" dirty="0" err="1">
                <a:solidFill>
                  <a:schemeClr val="tx2">
                    <a:lumMod val="50000"/>
                  </a:schemeClr>
                </a:solidFill>
              </a:rPr>
              <a:t>Actagenic</a:t>
            </a:r>
            <a:r>
              <a:rPr lang="en-US" sz="3600" dirty="0">
                <a:solidFill>
                  <a:schemeClr val="tx2">
                    <a:lumMod val="50000"/>
                  </a:schemeClr>
                </a:solidFill>
              </a:rPr>
              <a:t>, </a:t>
            </a:r>
            <a:r>
              <a:rPr lang="en-US" sz="3600" dirty="0" err="1">
                <a:solidFill>
                  <a:schemeClr val="tx2">
                    <a:lumMod val="50000"/>
                  </a:schemeClr>
                </a:solidFill>
              </a:rPr>
              <a:t>Factagenic</a:t>
            </a:r>
            <a:r>
              <a:rPr lang="en-US" sz="3600" dirty="0">
                <a:solidFill>
                  <a:schemeClr val="tx2">
                    <a:lumMod val="50000"/>
                  </a:schemeClr>
                </a:solidFill>
              </a:rPr>
              <a:t>, </a:t>
            </a:r>
            <a:r>
              <a:rPr lang="en-US" sz="3600" dirty="0" err="1">
                <a:solidFill>
                  <a:schemeClr val="tx2">
                    <a:lumMod val="50000"/>
                  </a:schemeClr>
                </a:solidFill>
              </a:rPr>
              <a:t>Reversiogenic</a:t>
            </a:r>
            <a:endParaRPr lang="en-US" sz="3600" dirty="0">
              <a:solidFill>
                <a:schemeClr val="tx2">
                  <a:lumMod val="50000"/>
                </a:schemeClr>
              </a:solidFill>
            </a:endParaRPr>
          </a:p>
          <a:p>
            <a:pPr marL="571500" indent="-571500">
              <a:buFont typeface="Arial" panose="020B0604020202020204" pitchFamily="34" charset="0"/>
              <a:buChar char="•"/>
            </a:pPr>
            <a:endParaRPr lang="en-US" sz="3600" dirty="0">
              <a:solidFill>
                <a:schemeClr val="tx2">
                  <a:lumMod val="50000"/>
                </a:schemeClr>
              </a:solidFill>
            </a:endParaRPr>
          </a:p>
        </p:txBody>
      </p:sp>
    </p:spTree>
    <p:extLst>
      <p:ext uri="{BB962C8B-B14F-4D97-AF65-F5344CB8AC3E}">
        <p14:creationId xmlns:p14="http://schemas.microsoft.com/office/powerpoint/2010/main" val="3946902762"/>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589240"/>
            <a:ext cx="114286" cy="114286"/>
          </a:xfrm>
          <a:prstGeom prst="rect">
            <a:avLst/>
          </a:prstGeom>
        </p:spPr>
      </p:pic>
      <p:sp>
        <p:nvSpPr>
          <p:cNvPr id="2" name="CaixaDeTexto 1"/>
          <p:cNvSpPr txBox="1"/>
          <p:nvPr/>
        </p:nvSpPr>
        <p:spPr>
          <a:xfrm>
            <a:off x="0" y="116632"/>
            <a:ext cx="5436096" cy="369332"/>
          </a:xfrm>
          <a:prstGeom prst="rect">
            <a:avLst/>
          </a:prstGeom>
          <a:noFill/>
        </p:spPr>
        <p:txBody>
          <a:bodyPr wrap="square" rtlCol="0">
            <a:spAutoFit/>
          </a:bodyPr>
          <a:lstStyle/>
          <a:p>
            <a:r>
              <a:rPr lang="en-US" b="1" dirty="0"/>
              <a:t>Problem 6 – Useless reversion links after Refuse</a:t>
            </a: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941168"/>
            <a:ext cx="114286" cy="114286"/>
          </a:xfrm>
          <a:prstGeom prst="rect">
            <a:avLst/>
          </a:prstGeom>
        </p:spPr>
      </p:pic>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042" y="4941168"/>
            <a:ext cx="114286" cy="114286"/>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2276872"/>
            <a:ext cx="114286" cy="114286"/>
          </a:xfrm>
          <a:prstGeom prst="rect">
            <a:avLst/>
          </a:prstGeom>
        </p:spPr>
      </p:pic>
      <p:pic>
        <p:nvPicPr>
          <p:cNvPr id="12" name="Image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378610"/>
            <a:ext cx="114286" cy="114286"/>
          </a:xfrm>
          <a:prstGeom prst="rect">
            <a:avLst/>
          </a:prstGeom>
        </p:spPr>
      </p:pic>
    </p:spTree>
    <p:extLst>
      <p:ext uri="{BB962C8B-B14F-4D97-AF65-F5344CB8AC3E}">
        <p14:creationId xmlns:p14="http://schemas.microsoft.com/office/powerpoint/2010/main" val="1880836540"/>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9" name="CaixaDeTexto 8"/>
          <p:cNvSpPr txBox="1"/>
          <p:nvPr/>
        </p:nvSpPr>
        <p:spPr>
          <a:xfrm>
            <a:off x="-22984" y="6444044"/>
            <a:ext cx="9131488" cy="369332"/>
          </a:xfrm>
          <a:prstGeom prst="rect">
            <a:avLst/>
          </a:prstGeom>
          <a:noFill/>
        </p:spPr>
        <p:txBody>
          <a:bodyPr wrap="square" rtlCol="0">
            <a:spAutoFit/>
          </a:bodyPr>
          <a:lstStyle/>
          <a:p>
            <a:pPr algn="ctr"/>
            <a:r>
              <a:rPr lang="en-US" dirty="0"/>
              <a:t>Adapted from Figure 10 in “</a:t>
            </a:r>
            <a:r>
              <a:rPr lang="en-US" i="1" dirty="0"/>
              <a:t>The PSI Theory – understanding human collaboration</a:t>
            </a:r>
            <a:r>
              <a:rPr lang="en-US" dirty="0"/>
              <a:t>”, version 4.2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09321"/>
            <a:ext cx="9143998" cy="5439356"/>
          </a:xfrm>
          <a:prstGeom prst="rect">
            <a:avLst/>
          </a:prstGeom>
        </p:spPr>
      </p:pic>
      <p:sp>
        <p:nvSpPr>
          <p:cNvPr id="2" name="CaixaDeTexto 1"/>
          <p:cNvSpPr txBox="1"/>
          <p:nvPr/>
        </p:nvSpPr>
        <p:spPr>
          <a:xfrm>
            <a:off x="0" y="116632"/>
            <a:ext cx="5940152" cy="369332"/>
          </a:xfrm>
          <a:prstGeom prst="rect">
            <a:avLst/>
          </a:prstGeom>
          <a:noFill/>
        </p:spPr>
        <p:txBody>
          <a:bodyPr wrap="square" rtlCol="0">
            <a:spAutoFit/>
          </a:bodyPr>
          <a:lstStyle/>
          <a:p>
            <a:r>
              <a:rPr lang="en-US" b="1" dirty="0"/>
              <a:t>Solution 6 – Remove reversion links after Refuse (x4)</a:t>
            </a:r>
          </a:p>
        </p:txBody>
      </p:sp>
      <p:pic>
        <p:nvPicPr>
          <p:cNvPr id="15" name="Image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589240"/>
            <a:ext cx="114286" cy="114286"/>
          </a:xfrm>
          <a:prstGeom prst="rect">
            <a:avLst/>
          </a:prstGeom>
        </p:spPr>
      </p:pic>
      <p:pic>
        <p:nvPicPr>
          <p:cNvPr id="16" name="Imagem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941168"/>
            <a:ext cx="114286" cy="114286"/>
          </a:xfrm>
          <a:prstGeom prst="rect">
            <a:avLst/>
          </a:prstGeom>
        </p:spPr>
      </p:pic>
      <p:pic>
        <p:nvPicPr>
          <p:cNvPr id="17" name="Imagem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042" y="4941168"/>
            <a:ext cx="114286" cy="114286"/>
          </a:xfrm>
          <a:prstGeom prst="rect">
            <a:avLst/>
          </a:prstGeom>
        </p:spPr>
      </p:pic>
      <p:pic>
        <p:nvPicPr>
          <p:cNvPr id="18" name="Imagem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2276872"/>
            <a:ext cx="114286" cy="114286"/>
          </a:xfrm>
          <a:prstGeom prst="rect">
            <a:avLst/>
          </a:prstGeom>
        </p:spPr>
      </p:pic>
      <p:pic>
        <p:nvPicPr>
          <p:cNvPr id="19" name="Image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378610"/>
            <a:ext cx="114286" cy="114286"/>
          </a:xfrm>
          <a:prstGeom prst="rect">
            <a:avLst/>
          </a:prstGeom>
        </p:spPr>
      </p:pic>
    </p:spTree>
    <p:extLst>
      <p:ext uri="{BB962C8B-B14F-4D97-AF65-F5344CB8AC3E}">
        <p14:creationId xmlns:p14="http://schemas.microsoft.com/office/powerpoint/2010/main" val="1610477411"/>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4" y="1268760"/>
            <a:ext cx="7380311" cy="5490667"/>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1/2</a:t>
            </a:r>
          </a:p>
        </p:txBody>
      </p:sp>
      <p:grpSp>
        <p:nvGrpSpPr>
          <p:cNvPr id="13" name="Grupo 12"/>
          <p:cNvGrpSpPr/>
          <p:nvPr/>
        </p:nvGrpSpPr>
        <p:grpSpPr>
          <a:xfrm>
            <a:off x="35496" y="5157192"/>
            <a:ext cx="1008112" cy="504056"/>
            <a:chOff x="35496" y="485964"/>
            <a:chExt cx="1008112" cy="504056"/>
          </a:xfrm>
        </p:grpSpPr>
        <p:sp>
          <p:nvSpPr>
            <p:cNvPr id="4" name="Seta: Para a Direita 3"/>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177970951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4932040" cy="369332"/>
          </a:xfrm>
          <a:prstGeom prst="rect">
            <a:avLst/>
          </a:prstGeom>
          <a:noFill/>
        </p:spPr>
        <p:txBody>
          <a:bodyPr wrap="square" rtlCol="0">
            <a:spAutoFit/>
          </a:bodyPr>
          <a:lstStyle/>
          <a:p>
            <a:r>
              <a:rPr lang="en-US" b="1" dirty="0"/>
              <a:t>Requirement 1 – Unilateral Cancel of Requests</a:t>
            </a:r>
          </a:p>
        </p:txBody>
      </p:sp>
      <p:sp>
        <p:nvSpPr>
          <p:cNvPr id="15" name="CaixaDeTexto 14"/>
          <p:cNvSpPr txBox="1"/>
          <p:nvPr/>
        </p:nvSpPr>
        <p:spPr>
          <a:xfrm>
            <a:off x="251520" y="1772816"/>
            <a:ext cx="8712968" cy="2308324"/>
          </a:xfrm>
          <a:prstGeom prst="rect">
            <a:avLst/>
          </a:prstGeom>
          <a:noFill/>
        </p:spPr>
        <p:txBody>
          <a:bodyPr wrap="square" rtlCol="0">
            <a:spAutoFit/>
          </a:bodyPr>
          <a:lstStyle/>
          <a:p>
            <a:pPr algn="ctr"/>
            <a:r>
              <a:rPr lang="en-US" sz="3600" dirty="0">
                <a:solidFill>
                  <a:schemeClr val="tx2">
                    <a:lumMod val="50000"/>
                  </a:schemeClr>
                </a:solidFill>
              </a:rPr>
              <a:t>If a Request was performed,</a:t>
            </a:r>
          </a:p>
          <a:p>
            <a:pPr algn="ctr"/>
            <a:r>
              <a:rPr lang="en-US" sz="3600" dirty="0">
                <a:solidFill>
                  <a:schemeClr val="tx2">
                    <a:lumMod val="50000"/>
                  </a:schemeClr>
                </a:solidFill>
              </a:rPr>
              <a:t>but not yet Promised or Declined,</a:t>
            </a:r>
          </a:p>
          <a:p>
            <a:pPr algn="ctr"/>
            <a:r>
              <a:rPr lang="en-US" sz="3600" dirty="0">
                <a:solidFill>
                  <a:schemeClr val="tx2">
                    <a:lumMod val="50000"/>
                  </a:schemeClr>
                </a:solidFill>
              </a:rPr>
              <a:t>the initiator should be able to</a:t>
            </a:r>
          </a:p>
          <a:p>
            <a:pPr algn="ctr"/>
            <a:r>
              <a:rPr lang="en-US" sz="3600" dirty="0">
                <a:solidFill>
                  <a:schemeClr val="tx2">
                    <a:lumMod val="50000"/>
                  </a:schemeClr>
                </a:solidFill>
              </a:rPr>
              <a:t>unilaterally revoke if (cancel request).</a:t>
            </a:r>
          </a:p>
        </p:txBody>
      </p:sp>
    </p:spTree>
    <p:extLst>
      <p:ext uri="{BB962C8B-B14F-4D97-AF65-F5344CB8AC3E}">
        <p14:creationId xmlns:p14="http://schemas.microsoft.com/office/powerpoint/2010/main" val="233256624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7 – Cancel Request before Promise (or Decline)</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9006"/>
            <a:ext cx="9144000" cy="5899987"/>
          </a:xfrm>
          <a:prstGeom prst="rect">
            <a:avLst/>
          </a:prstGeom>
        </p:spPr>
      </p:pic>
    </p:spTree>
    <p:extLst>
      <p:ext uri="{BB962C8B-B14F-4D97-AF65-F5344CB8AC3E}">
        <p14:creationId xmlns:p14="http://schemas.microsoft.com/office/powerpoint/2010/main" val="673653894"/>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8 – Revoke Request only available after promise</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9006"/>
            <a:ext cx="9144000" cy="5899986"/>
          </a:xfrm>
          <a:prstGeom prst="rect">
            <a:avLst/>
          </a:prstGeom>
        </p:spPr>
      </p:pic>
    </p:spTree>
    <p:extLst>
      <p:ext uri="{BB962C8B-B14F-4D97-AF65-F5344CB8AC3E}">
        <p14:creationId xmlns:p14="http://schemas.microsoft.com/office/powerpoint/2010/main" val="3474466698"/>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7 &amp; 8 (combined)</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79006"/>
            <a:ext cx="9143998" cy="5899986"/>
          </a:xfrm>
          <a:prstGeom prst="rect">
            <a:avLst/>
          </a:prstGeom>
        </p:spPr>
      </p:pic>
    </p:spTree>
    <p:extLst>
      <p:ext uri="{BB962C8B-B14F-4D97-AF65-F5344CB8AC3E}">
        <p14:creationId xmlns:p14="http://schemas.microsoft.com/office/powerpoint/2010/main" val="117226844"/>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4" y="1268760"/>
            <a:ext cx="7380311" cy="5490667"/>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1/2</a:t>
            </a:r>
          </a:p>
        </p:txBody>
      </p:sp>
      <p:grpSp>
        <p:nvGrpSpPr>
          <p:cNvPr id="13" name="Grupo 12"/>
          <p:cNvGrpSpPr/>
          <p:nvPr/>
        </p:nvGrpSpPr>
        <p:grpSpPr>
          <a:xfrm>
            <a:off x="35496" y="6021288"/>
            <a:ext cx="1008112" cy="504056"/>
            <a:chOff x="35496" y="485964"/>
            <a:chExt cx="1008112" cy="504056"/>
          </a:xfrm>
        </p:grpSpPr>
        <p:sp>
          <p:nvSpPr>
            <p:cNvPr id="4" name="Seta: Para a Direita 3"/>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187371612"/>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4932040" cy="369332"/>
          </a:xfrm>
          <a:prstGeom prst="rect">
            <a:avLst/>
          </a:prstGeom>
          <a:noFill/>
        </p:spPr>
        <p:txBody>
          <a:bodyPr wrap="square" rtlCol="0">
            <a:spAutoFit/>
          </a:bodyPr>
          <a:lstStyle/>
          <a:p>
            <a:r>
              <a:rPr lang="en-US" b="1" dirty="0"/>
              <a:t>Requirement 2 – Unilateral Cancel of Declares</a:t>
            </a:r>
          </a:p>
        </p:txBody>
      </p:sp>
      <p:sp>
        <p:nvSpPr>
          <p:cNvPr id="15" name="CaixaDeTexto 14"/>
          <p:cNvSpPr txBox="1"/>
          <p:nvPr/>
        </p:nvSpPr>
        <p:spPr>
          <a:xfrm>
            <a:off x="251520" y="1772816"/>
            <a:ext cx="8712968" cy="2308324"/>
          </a:xfrm>
          <a:prstGeom prst="rect">
            <a:avLst/>
          </a:prstGeom>
          <a:noFill/>
        </p:spPr>
        <p:txBody>
          <a:bodyPr wrap="square" rtlCol="0">
            <a:spAutoFit/>
          </a:bodyPr>
          <a:lstStyle/>
          <a:p>
            <a:pPr algn="ctr"/>
            <a:r>
              <a:rPr lang="en-US" sz="3600" dirty="0">
                <a:solidFill>
                  <a:schemeClr val="tx2">
                    <a:lumMod val="50000"/>
                  </a:schemeClr>
                </a:solidFill>
              </a:rPr>
              <a:t>If a Declare was performed,</a:t>
            </a:r>
          </a:p>
          <a:p>
            <a:pPr algn="ctr"/>
            <a:r>
              <a:rPr lang="en-US" sz="3600" dirty="0">
                <a:solidFill>
                  <a:schemeClr val="tx2">
                    <a:lumMod val="50000"/>
                  </a:schemeClr>
                </a:solidFill>
              </a:rPr>
              <a:t>but not yet Accepted or Rejected,</a:t>
            </a:r>
          </a:p>
          <a:p>
            <a:pPr algn="ctr"/>
            <a:r>
              <a:rPr lang="en-US" sz="3600" dirty="0">
                <a:solidFill>
                  <a:schemeClr val="tx2">
                    <a:lumMod val="50000"/>
                  </a:schemeClr>
                </a:solidFill>
              </a:rPr>
              <a:t>the executor should be able to</a:t>
            </a:r>
          </a:p>
          <a:p>
            <a:pPr algn="ctr"/>
            <a:r>
              <a:rPr lang="en-US" sz="3600" dirty="0">
                <a:solidFill>
                  <a:schemeClr val="tx2">
                    <a:lumMod val="50000"/>
                  </a:schemeClr>
                </a:solidFill>
              </a:rPr>
              <a:t>unilaterally revoke if (cancel declare).</a:t>
            </a:r>
          </a:p>
        </p:txBody>
      </p:sp>
    </p:spTree>
    <p:extLst>
      <p:ext uri="{BB962C8B-B14F-4D97-AF65-F5344CB8AC3E}">
        <p14:creationId xmlns:p14="http://schemas.microsoft.com/office/powerpoint/2010/main" val="3712938160"/>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9 – Cancel Declare before Accept (or Reject)</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spTree>
    <p:extLst>
      <p:ext uri="{BB962C8B-B14F-4D97-AF65-F5344CB8AC3E}">
        <p14:creationId xmlns:p14="http://schemas.microsoft.com/office/powerpoint/2010/main" val="31189423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73" y="127413"/>
            <a:ext cx="5968254" cy="6603174"/>
          </a:xfrm>
          <a:prstGeom prst="rect">
            <a:avLst/>
          </a:prstGeom>
        </p:spPr>
      </p:pic>
      <p:sp>
        <p:nvSpPr>
          <p:cNvPr id="6" name="CaixaDeTexto 5"/>
          <p:cNvSpPr txBox="1"/>
          <p:nvPr/>
        </p:nvSpPr>
        <p:spPr>
          <a:xfrm>
            <a:off x="-22984" y="6444044"/>
            <a:ext cx="9131488" cy="369332"/>
          </a:xfrm>
          <a:prstGeom prst="rect">
            <a:avLst/>
          </a:prstGeom>
          <a:noFill/>
        </p:spPr>
        <p:txBody>
          <a:bodyPr wrap="square" rtlCol="0">
            <a:spAutoFit/>
          </a:bodyPr>
          <a:lstStyle/>
          <a:p>
            <a:pPr algn="ctr"/>
            <a:r>
              <a:rPr lang="en-US" dirty="0"/>
              <a:t>As shown in Figure 7 in “</a:t>
            </a:r>
            <a:r>
              <a:rPr lang="en-US" i="1" dirty="0"/>
              <a:t>The PSI Theory – understanding human collaboration</a:t>
            </a:r>
            <a:r>
              <a:rPr lang="en-US" dirty="0"/>
              <a:t>”, version 4.2</a:t>
            </a:r>
          </a:p>
        </p:txBody>
      </p:sp>
      <p:sp>
        <p:nvSpPr>
          <p:cNvPr id="7" name="Seta: Para a Direita 6"/>
          <p:cNvSpPr/>
          <p:nvPr/>
        </p:nvSpPr>
        <p:spPr>
          <a:xfrm rot="10800000">
            <a:off x="7016067" y="4914456"/>
            <a:ext cx="1080120" cy="64807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145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10 – Revoke Declare only available after Accept</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09321"/>
            <a:ext cx="9143998" cy="5439356"/>
          </a:xfrm>
          <a:prstGeom prst="rect">
            <a:avLst/>
          </a:prstGeom>
        </p:spPr>
      </p:pic>
    </p:spTree>
    <p:extLst>
      <p:ext uri="{BB962C8B-B14F-4D97-AF65-F5344CB8AC3E}">
        <p14:creationId xmlns:p14="http://schemas.microsoft.com/office/powerpoint/2010/main" val="916633278"/>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9 &amp; 10 (combined)</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09321"/>
            <a:ext cx="9143998" cy="5439355"/>
          </a:xfrm>
          <a:prstGeom prst="rect">
            <a:avLst/>
          </a:prstGeom>
        </p:spPr>
      </p:pic>
    </p:spTree>
    <p:extLst>
      <p:ext uri="{BB962C8B-B14F-4D97-AF65-F5344CB8AC3E}">
        <p14:creationId xmlns:p14="http://schemas.microsoft.com/office/powerpoint/2010/main" val="3233956430"/>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179512" y="5733256"/>
            <a:ext cx="8784976" cy="369332"/>
          </a:xfrm>
          <a:prstGeom prst="rect">
            <a:avLst/>
          </a:prstGeom>
          <a:noFill/>
        </p:spPr>
        <p:txBody>
          <a:bodyPr wrap="square" rtlCol="0">
            <a:spAutoFit/>
          </a:bodyPr>
          <a:lstStyle/>
          <a:p>
            <a:r>
              <a:rPr lang="en-US" dirty="0">
                <a:solidFill>
                  <a:schemeClr val="bg1"/>
                </a:solidFill>
              </a:rPr>
              <a:t>Notes</a:t>
            </a:r>
          </a:p>
        </p:txBody>
      </p:sp>
      <p:sp>
        <p:nvSpPr>
          <p:cNvPr id="6" name="Título 1"/>
          <p:cNvSpPr txBox="1">
            <a:spLocks/>
          </p:cNvSpPr>
          <p:nvPr/>
        </p:nvSpPr>
        <p:spPr>
          <a:xfrm>
            <a:off x="179512" y="404664"/>
            <a:ext cx="8784976"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lumMod val="50000"/>
                  </a:schemeClr>
                </a:solidFill>
                <a:effectLst/>
                <a:uLnTx/>
                <a:uFillTx/>
                <a:latin typeface="+mj-lt"/>
                <a:ea typeface="+mj-ea"/>
                <a:cs typeface="+mj-cs"/>
              </a:rPr>
              <a:t>Presentation Outline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69475"/>
            <a:ext cx="7251523" cy="5394853"/>
          </a:xfrm>
          <a:prstGeom prst="rect">
            <a:avLst/>
          </a:prstGeom>
        </p:spPr>
      </p:pic>
      <p:sp>
        <p:nvSpPr>
          <p:cNvPr id="9" name="CaixaDeTexto 8"/>
          <p:cNvSpPr txBox="1"/>
          <p:nvPr/>
        </p:nvSpPr>
        <p:spPr>
          <a:xfrm>
            <a:off x="7452320" y="260648"/>
            <a:ext cx="1512168" cy="369332"/>
          </a:xfrm>
          <a:prstGeom prst="rect">
            <a:avLst/>
          </a:prstGeom>
          <a:noFill/>
        </p:spPr>
        <p:txBody>
          <a:bodyPr wrap="square" rtlCol="0">
            <a:spAutoFit/>
          </a:bodyPr>
          <a:lstStyle/>
          <a:p>
            <a:pPr algn="ctr"/>
            <a:r>
              <a:rPr lang="en-US" dirty="0"/>
              <a:t>Map Page 2/2</a:t>
            </a:r>
          </a:p>
        </p:txBody>
      </p:sp>
      <p:grpSp>
        <p:nvGrpSpPr>
          <p:cNvPr id="7" name="Grupo 6"/>
          <p:cNvGrpSpPr/>
          <p:nvPr/>
        </p:nvGrpSpPr>
        <p:grpSpPr>
          <a:xfrm>
            <a:off x="35496" y="1268760"/>
            <a:ext cx="1008112" cy="504056"/>
            <a:chOff x="35496" y="485964"/>
            <a:chExt cx="1008112" cy="504056"/>
          </a:xfrm>
        </p:grpSpPr>
        <p:sp>
          <p:nvSpPr>
            <p:cNvPr id="10" name="Seta: Para a Direita 9"/>
            <p:cNvSpPr/>
            <p:nvPr/>
          </p:nvSpPr>
          <p:spPr>
            <a:xfrm>
              <a:off x="467544" y="629980"/>
              <a:ext cx="360040" cy="3600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ixaDeTexto 11"/>
            <p:cNvSpPr txBox="1"/>
            <p:nvPr/>
          </p:nvSpPr>
          <p:spPr>
            <a:xfrm>
              <a:off x="35496" y="485964"/>
              <a:ext cx="1008112" cy="461665"/>
            </a:xfrm>
            <a:prstGeom prst="rect">
              <a:avLst/>
            </a:prstGeom>
            <a:noFill/>
          </p:spPr>
          <p:txBody>
            <a:bodyPr wrap="square" rtlCol="0">
              <a:spAutoFit/>
            </a:bodyPr>
            <a:lstStyle/>
            <a:p>
              <a:r>
                <a:rPr lang="en-US" sz="1200" b="1" dirty="0">
                  <a:solidFill>
                    <a:schemeClr val="accent3">
                      <a:lumMod val="50000"/>
                    </a:schemeClr>
                  </a:solidFill>
                </a:rPr>
                <a:t>We are</a:t>
              </a:r>
            </a:p>
            <a:p>
              <a:r>
                <a:rPr lang="en-US" sz="1200" b="1" dirty="0">
                  <a:solidFill>
                    <a:schemeClr val="accent3">
                      <a:lumMod val="50000"/>
                    </a:schemeClr>
                  </a:solidFill>
                </a:rPr>
                <a:t>here</a:t>
              </a:r>
            </a:p>
          </p:txBody>
        </p:sp>
      </p:grpSp>
    </p:spTree>
    <p:extLst>
      <p:ext uri="{BB962C8B-B14F-4D97-AF65-F5344CB8AC3E}">
        <p14:creationId xmlns:p14="http://schemas.microsoft.com/office/powerpoint/2010/main" val="660641484"/>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4932040" cy="369332"/>
          </a:xfrm>
          <a:prstGeom prst="rect">
            <a:avLst/>
          </a:prstGeom>
          <a:noFill/>
        </p:spPr>
        <p:txBody>
          <a:bodyPr wrap="square" rtlCol="0">
            <a:spAutoFit/>
          </a:bodyPr>
          <a:lstStyle/>
          <a:p>
            <a:r>
              <a:rPr lang="en-US" b="1" dirty="0"/>
              <a:t>Requirement 3 – Executor duty to fix error</a:t>
            </a:r>
          </a:p>
        </p:txBody>
      </p:sp>
      <p:sp>
        <p:nvSpPr>
          <p:cNvPr id="15" name="CaixaDeTexto 14"/>
          <p:cNvSpPr txBox="1"/>
          <p:nvPr/>
        </p:nvSpPr>
        <p:spPr>
          <a:xfrm>
            <a:off x="215516" y="855826"/>
            <a:ext cx="8712968" cy="5632311"/>
          </a:xfrm>
          <a:prstGeom prst="rect">
            <a:avLst/>
          </a:prstGeom>
          <a:noFill/>
        </p:spPr>
        <p:txBody>
          <a:bodyPr wrap="square" rtlCol="0">
            <a:spAutoFit/>
          </a:bodyPr>
          <a:lstStyle/>
          <a:p>
            <a:pPr algn="ctr"/>
            <a:r>
              <a:rPr lang="en-US" sz="3600" b="1" dirty="0">
                <a:solidFill>
                  <a:schemeClr val="tx2">
                    <a:lumMod val="50000"/>
                  </a:schemeClr>
                </a:solidFill>
              </a:rPr>
              <a:t>The executor should be free to execute</a:t>
            </a:r>
          </a:p>
          <a:p>
            <a:pPr algn="ctr"/>
            <a:endParaRPr lang="en-US" sz="3600" dirty="0">
              <a:solidFill>
                <a:schemeClr val="tx2">
                  <a:lumMod val="50000"/>
                </a:schemeClr>
              </a:solidFill>
            </a:endParaRPr>
          </a:p>
          <a:p>
            <a:pPr algn="ctr"/>
            <a:r>
              <a:rPr lang="en-US" sz="3600" dirty="0">
                <a:solidFill>
                  <a:schemeClr val="tx2">
                    <a:lumMod val="50000"/>
                  </a:schemeClr>
                </a:solidFill>
              </a:rPr>
              <a:t>The executor should be able to execute again,</a:t>
            </a:r>
          </a:p>
          <a:p>
            <a:pPr algn="ctr"/>
            <a:r>
              <a:rPr lang="en-US" sz="3600" dirty="0">
                <a:solidFill>
                  <a:schemeClr val="tx2">
                    <a:lumMod val="50000"/>
                  </a:schemeClr>
                </a:solidFill>
              </a:rPr>
              <a:t>namely to fix errors</a:t>
            </a:r>
          </a:p>
          <a:p>
            <a:pPr algn="ctr"/>
            <a:r>
              <a:rPr lang="en-US" sz="3600" dirty="0">
                <a:solidFill>
                  <a:schemeClr val="tx2">
                    <a:lumMod val="50000"/>
                  </a:schemeClr>
                </a:solidFill>
              </a:rPr>
              <a:t>or to provide a better result,</a:t>
            </a:r>
          </a:p>
          <a:p>
            <a:pPr algn="ctr"/>
            <a:r>
              <a:rPr lang="en-US" sz="3600" dirty="0">
                <a:solidFill>
                  <a:schemeClr val="tx2">
                    <a:lumMod val="50000"/>
                  </a:schemeClr>
                </a:solidFill>
              </a:rPr>
              <a:t>without requiring an </a:t>
            </a:r>
            <a:r>
              <a:rPr lang="en-US" sz="3600" b="1" i="1" dirty="0">
                <a:solidFill>
                  <a:schemeClr val="tx2">
                    <a:lumMod val="50000"/>
                  </a:schemeClr>
                </a:solidFill>
              </a:rPr>
              <a:t>allowed revoke declare</a:t>
            </a:r>
          </a:p>
          <a:p>
            <a:pPr algn="ctr"/>
            <a:r>
              <a:rPr lang="en-US" sz="3600" dirty="0">
                <a:solidFill>
                  <a:schemeClr val="tx2">
                    <a:lumMod val="50000"/>
                  </a:schemeClr>
                </a:solidFill>
              </a:rPr>
              <a:t>from the initiator</a:t>
            </a:r>
          </a:p>
          <a:p>
            <a:pPr algn="ctr"/>
            <a:endParaRPr lang="en-US" sz="3600" dirty="0">
              <a:solidFill>
                <a:schemeClr val="tx2">
                  <a:lumMod val="50000"/>
                </a:schemeClr>
              </a:solidFill>
            </a:endParaRPr>
          </a:p>
          <a:p>
            <a:pPr algn="ctr"/>
            <a:r>
              <a:rPr lang="en-US" sz="3600" dirty="0">
                <a:solidFill>
                  <a:schemeClr val="tx2">
                    <a:lumMod val="50000"/>
                  </a:schemeClr>
                </a:solidFill>
              </a:rPr>
              <a:t>The initiator may not accept the new declared result and keep the old one.</a:t>
            </a:r>
          </a:p>
        </p:txBody>
      </p:sp>
    </p:spTree>
    <p:extLst>
      <p:ext uri="{BB962C8B-B14F-4D97-AF65-F5344CB8AC3E}">
        <p14:creationId xmlns:p14="http://schemas.microsoft.com/office/powerpoint/2010/main" val="2351412797"/>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11 – Execute and Declare at anytime</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spTree>
    <p:extLst>
      <p:ext uri="{BB962C8B-B14F-4D97-AF65-F5344CB8AC3E}">
        <p14:creationId xmlns:p14="http://schemas.microsoft.com/office/powerpoint/2010/main" val="2402882181"/>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11 – Execute and Declare at anytime</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spTree>
    <p:extLst>
      <p:ext uri="{BB962C8B-B14F-4D97-AF65-F5344CB8AC3E}">
        <p14:creationId xmlns:p14="http://schemas.microsoft.com/office/powerpoint/2010/main" val="2555337919"/>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11 – Execute and Declare at anytime</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370498"/>
            <a:ext cx="114286" cy="114286"/>
          </a:xfrm>
          <a:prstGeom prst="rect">
            <a:avLst/>
          </a:prstGeom>
        </p:spPr>
      </p:pic>
    </p:spTree>
    <p:extLst>
      <p:ext uri="{BB962C8B-B14F-4D97-AF65-F5344CB8AC3E}">
        <p14:creationId xmlns:p14="http://schemas.microsoft.com/office/powerpoint/2010/main" val="776388082"/>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11 – Execute and Declare at anytime</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92896"/>
            <a:ext cx="114286" cy="114286"/>
          </a:xfrm>
          <a:prstGeom prst="rect">
            <a:avLst/>
          </a:prstGeom>
        </p:spPr>
      </p:pic>
    </p:spTree>
    <p:extLst>
      <p:ext uri="{BB962C8B-B14F-4D97-AF65-F5344CB8AC3E}">
        <p14:creationId xmlns:p14="http://schemas.microsoft.com/office/powerpoint/2010/main" val="3687523712"/>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11 – Execute and Declare at anytime</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140968"/>
            <a:ext cx="114286" cy="114286"/>
          </a:xfrm>
          <a:prstGeom prst="rect">
            <a:avLst/>
          </a:prstGeom>
        </p:spPr>
      </p:pic>
    </p:spTree>
    <p:extLst>
      <p:ext uri="{BB962C8B-B14F-4D97-AF65-F5344CB8AC3E}">
        <p14:creationId xmlns:p14="http://schemas.microsoft.com/office/powerpoint/2010/main" val="1320045300"/>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7F9AD">
                <a:alpha val="6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p:cNvSpPr txBox="1"/>
          <p:nvPr/>
        </p:nvSpPr>
        <p:spPr>
          <a:xfrm>
            <a:off x="0" y="116632"/>
            <a:ext cx="5652120" cy="369332"/>
          </a:xfrm>
          <a:prstGeom prst="rect">
            <a:avLst/>
          </a:prstGeom>
          <a:noFill/>
        </p:spPr>
        <p:txBody>
          <a:bodyPr wrap="square" rtlCol="0">
            <a:spAutoFit/>
          </a:bodyPr>
          <a:lstStyle/>
          <a:p>
            <a:r>
              <a:rPr lang="en-US" b="1" dirty="0"/>
              <a:t>Solution 11 – Execute and Declare at anytime</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321"/>
            <a:ext cx="9144000" cy="5439356"/>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140968"/>
            <a:ext cx="114286" cy="11428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3573016"/>
            <a:ext cx="114286" cy="114286"/>
          </a:xfrm>
          <a:prstGeom prst="rect">
            <a:avLst/>
          </a:prstGeom>
        </p:spPr>
      </p:pic>
    </p:spTree>
    <p:extLst>
      <p:ext uri="{BB962C8B-B14F-4D97-AF65-F5344CB8AC3E}">
        <p14:creationId xmlns:p14="http://schemas.microsoft.com/office/powerpoint/2010/main" val="3289659258"/>
      </p:ext>
    </p:extLst>
  </p:cSld>
  <p:clrMapOvr>
    <a:masterClrMapping/>
  </p:clrMapOvr>
  <p:transition/>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3624</TotalTime>
  <Words>2994</Words>
  <Application>Microsoft Office PowerPoint</Application>
  <PresentationFormat>Apresentação no Ecrã (4:3)</PresentationFormat>
  <Paragraphs>578</Paragraphs>
  <Slides>136</Slides>
  <Notes>0</Notes>
  <HiddenSlides>0</HiddenSlides>
  <MMClips>0</MMClips>
  <ScaleCrop>false</ScaleCrop>
  <HeadingPairs>
    <vt:vector size="6" baseType="variant">
      <vt:variant>
        <vt:lpstr>Tipos de letra usados</vt:lpstr>
      </vt:variant>
      <vt:variant>
        <vt:i4>2</vt:i4>
      </vt:variant>
      <vt:variant>
        <vt:lpstr>Tema</vt:lpstr>
      </vt:variant>
      <vt:variant>
        <vt:i4>1</vt:i4>
      </vt:variant>
      <vt:variant>
        <vt:lpstr>Títulos dos diapositivos</vt:lpstr>
      </vt:variant>
      <vt:variant>
        <vt:i4>136</vt:i4>
      </vt:variant>
    </vt:vector>
  </HeadingPairs>
  <TitlesOfParts>
    <vt:vector size="139" baseType="lpstr">
      <vt:lpstr>Arial</vt:lpstr>
      <vt:lpstr>Calibri</vt:lpstr>
      <vt:lpstr>Tema do Office</vt:lpstr>
      <vt:lpstr>PSI-theory working session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Executable Model Ontology for Temporal Intelligent Organizations in Network Systems (EMOTIONS)</dc:title>
  <dc:creator>Duarte</dc:creator>
  <cp:lastModifiedBy>Duarte Gouveia</cp:lastModifiedBy>
  <cp:revision>184</cp:revision>
  <dcterms:created xsi:type="dcterms:W3CDTF">2015-04-24T08:07:44Z</dcterms:created>
  <dcterms:modified xsi:type="dcterms:W3CDTF">2017-05-09T01:53:03Z</dcterms:modified>
</cp:coreProperties>
</file>