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58"/>
  </p:notesMasterIdLst>
  <p:handoutMasterIdLst>
    <p:handoutMasterId r:id="rId59"/>
  </p:handoutMasterIdLst>
  <p:sldIdLst>
    <p:sldId id="256" r:id="rId2"/>
    <p:sldId id="350" r:id="rId3"/>
    <p:sldId id="269" r:id="rId4"/>
    <p:sldId id="271" r:id="rId5"/>
    <p:sldId id="291" r:id="rId6"/>
    <p:sldId id="263" r:id="rId7"/>
    <p:sldId id="322" r:id="rId8"/>
    <p:sldId id="257" r:id="rId9"/>
    <p:sldId id="307" r:id="rId10"/>
    <p:sldId id="323" r:id="rId11"/>
    <p:sldId id="324" r:id="rId12"/>
    <p:sldId id="325" r:id="rId13"/>
    <p:sldId id="326" r:id="rId14"/>
    <p:sldId id="327" r:id="rId15"/>
    <p:sldId id="260" r:id="rId16"/>
    <p:sldId id="306" r:id="rId17"/>
    <p:sldId id="268" r:id="rId18"/>
    <p:sldId id="349" r:id="rId19"/>
    <p:sldId id="328" r:id="rId20"/>
    <p:sldId id="297" r:id="rId21"/>
    <p:sldId id="329" r:id="rId22"/>
    <p:sldId id="266" r:id="rId23"/>
    <p:sldId id="330" r:id="rId24"/>
    <p:sldId id="286" r:id="rId25"/>
    <p:sldId id="273" r:id="rId26"/>
    <p:sldId id="331" r:id="rId27"/>
    <p:sldId id="332" r:id="rId28"/>
    <p:sldId id="348" r:id="rId29"/>
    <p:sldId id="299" r:id="rId30"/>
    <p:sldId id="302" r:id="rId31"/>
    <p:sldId id="303" r:id="rId32"/>
    <p:sldId id="345" r:id="rId33"/>
    <p:sldId id="344" r:id="rId34"/>
    <p:sldId id="305" r:id="rId35"/>
    <p:sldId id="342" r:id="rId36"/>
    <p:sldId id="346" r:id="rId37"/>
    <p:sldId id="311" r:id="rId38"/>
    <p:sldId id="313" r:id="rId39"/>
    <p:sldId id="333" r:id="rId40"/>
    <p:sldId id="334" r:id="rId41"/>
    <p:sldId id="316" r:id="rId42"/>
    <p:sldId id="314" r:id="rId43"/>
    <p:sldId id="317" r:id="rId44"/>
    <p:sldId id="315" r:id="rId45"/>
    <p:sldId id="318" r:id="rId46"/>
    <p:sldId id="319" r:id="rId47"/>
    <p:sldId id="320" r:id="rId48"/>
    <p:sldId id="312" r:id="rId49"/>
    <p:sldId id="321" r:id="rId50"/>
    <p:sldId id="336" r:id="rId51"/>
    <p:sldId id="337" r:id="rId52"/>
    <p:sldId id="340" r:id="rId53"/>
    <p:sldId id="338" r:id="rId54"/>
    <p:sldId id="339" r:id="rId55"/>
    <p:sldId id="300" r:id="rId56"/>
    <p:sldId id="30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DA5"/>
    <a:srgbClr val="479A08"/>
    <a:srgbClr val="008000"/>
    <a:srgbClr val="046815"/>
    <a:srgbClr val="066656"/>
    <a:srgbClr val="19C3FF"/>
    <a:srgbClr val="FFFF99"/>
    <a:srgbClr val="B3D2FF"/>
    <a:srgbClr val="37900A"/>
    <a:srgbClr val="85B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4628" autoAdjust="0"/>
  </p:normalViewPr>
  <p:slideViewPr>
    <p:cSldViewPr>
      <p:cViewPr>
        <p:scale>
          <a:sx n="74" d="100"/>
          <a:sy n="74" d="100"/>
        </p:scale>
        <p:origin x="-1936" y="-80"/>
      </p:cViewPr>
      <p:guideLst>
        <p:guide orient="horz" pos="2160"/>
        <p:guide pos="2880"/>
      </p:guideLst>
    </p:cSldViewPr>
  </p:slideViewPr>
  <p:outlineViewPr>
    <p:cViewPr>
      <p:scale>
        <a:sx n="33" d="100"/>
        <a:sy n="33" d="100"/>
      </p:scale>
      <p:origin x="186" y="55050"/>
    </p:cViewPr>
  </p:outlin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AC6AEB-02CA-9D4D-9945-B65DE4ED1911}" type="datetimeFigureOut">
              <a:rPr lang="en-US" smtClean="0"/>
              <a:t>5/8/14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396D73-9325-1641-9084-179AD49156EA}" type="slidenum">
              <a:rPr lang="en-US" smtClean="0"/>
              <a:t>‹#›</a:t>
            </a:fld>
            <a:endParaRPr lang="en-US" dirty="0"/>
          </a:p>
        </p:txBody>
      </p:sp>
    </p:spTree>
    <p:extLst>
      <p:ext uri="{BB962C8B-B14F-4D97-AF65-F5344CB8AC3E}">
        <p14:creationId xmlns:p14="http://schemas.microsoft.com/office/powerpoint/2010/main" val="850726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C94CF-83C1-4EAB-8588-71BF220FC844}" type="datetimeFigureOut">
              <a:rPr lang="en-US" smtClean="0"/>
              <a:t>5/8/14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E11CB-DDF1-4046-AEB3-8E75D3D32827}" type="slidenum">
              <a:rPr lang="en-US" smtClean="0"/>
              <a:t>‹#›</a:t>
            </a:fld>
            <a:endParaRPr lang="en-US" dirty="0"/>
          </a:p>
        </p:txBody>
      </p:sp>
    </p:spTree>
    <p:extLst>
      <p:ext uri="{BB962C8B-B14F-4D97-AF65-F5344CB8AC3E}">
        <p14:creationId xmlns:p14="http://schemas.microsoft.com/office/powerpoint/2010/main" val="17805926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11CB-DDF1-4046-AEB3-8E75D3D32827}" type="slidenum">
              <a:rPr lang="en-US" smtClean="0"/>
              <a:t>7</a:t>
            </a:fld>
            <a:endParaRPr lang="en-US" dirty="0"/>
          </a:p>
        </p:txBody>
      </p:sp>
    </p:spTree>
    <p:extLst>
      <p:ext uri="{BB962C8B-B14F-4D97-AF65-F5344CB8AC3E}">
        <p14:creationId xmlns:p14="http://schemas.microsoft.com/office/powerpoint/2010/main" val="193806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11CB-DDF1-4046-AEB3-8E75D3D32827}" type="slidenum">
              <a:rPr lang="en-US" smtClean="0"/>
              <a:t>10</a:t>
            </a:fld>
            <a:endParaRPr lang="en-US" dirty="0"/>
          </a:p>
        </p:txBody>
      </p:sp>
    </p:spTree>
    <p:extLst>
      <p:ext uri="{BB962C8B-B14F-4D97-AF65-F5344CB8AC3E}">
        <p14:creationId xmlns:p14="http://schemas.microsoft.com/office/powerpoint/2010/main" val="238424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11CB-DDF1-4046-AEB3-8E75D3D32827}" type="slidenum">
              <a:rPr lang="en-US" smtClean="0"/>
              <a:t>11</a:t>
            </a:fld>
            <a:endParaRPr lang="en-US" dirty="0"/>
          </a:p>
        </p:txBody>
      </p:sp>
    </p:spTree>
    <p:extLst>
      <p:ext uri="{BB962C8B-B14F-4D97-AF65-F5344CB8AC3E}">
        <p14:creationId xmlns:p14="http://schemas.microsoft.com/office/powerpoint/2010/main" val="107435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11CB-DDF1-4046-AEB3-8E75D3D32827}" type="slidenum">
              <a:rPr lang="en-US" smtClean="0"/>
              <a:t>23</a:t>
            </a:fld>
            <a:endParaRPr lang="en-US" dirty="0"/>
          </a:p>
        </p:txBody>
      </p:sp>
    </p:spTree>
    <p:extLst>
      <p:ext uri="{BB962C8B-B14F-4D97-AF65-F5344CB8AC3E}">
        <p14:creationId xmlns:p14="http://schemas.microsoft.com/office/powerpoint/2010/main" val="53402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5715B8-E62D-1B40-96A0-1984D86AC133}" type="datetime1">
              <a:rPr lang="x-none" smtClean="0"/>
              <a:t>5/8/14</a:t>
            </a:fld>
            <a:endParaRPr lang="en-US" dirty="0"/>
          </a:p>
        </p:txBody>
      </p:sp>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11EC7-2016-E34C-84C7-527521725031}" type="datetime1">
              <a:rPr lang="x-none" smtClean="0"/>
              <a:t>5/8/14</a:t>
            </a:fld>
            <a:endParaRPr lang="en-US" dirty="0"/>
          </a:p>
        </p:txBody>
      </p:sp>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4D2731BF-1CD5-924A-876A-4D7433A6BA78}" type="datetime1">
              <a:rPr lang="x-none" smtClean="0"/>
              <a:t>5/8/14</a:t>
            </a:fld>
            <a:endParaRPr lang="en-US" dirty="0"/>
          </a:p>
        </p:txBody>
      </p:sp>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1F476-8BE4-5947-B1F9-E892F3D49DCE}" type="datetime1">
              <a:rPr lang="x-none" smtClean="0"/>
              <a:t>5/8/14</a:t>
            </a:fld>
            <a:endParaRPr lang="en-US" dirty="0"/>
          </a:p>
        </p:txBody>
      </p:sp>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63524A-1AEF-E04D-B8F6-A05EB6296B1B}" type="datetime1">
              <a:rPr lang="x-none" smtClean="0"/>
              <a:t>5/8/14</a:t>
            </a:fld>
            <a:endParaRPr lang="en-US" dirty="0"/>
          </a:p>
        </p:txBody>
      </p:sp>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9FBD404-B7CD-EF47-ACBF-925C0E488842}" type="datetime1">
              <a:rPr lang="x-none" smtClean="0"/>
              <a:t>5/8/14</a:t>
            </a:fld>
            <a:endParaRPr lang="en-US" dirty="0"/>
          </a:p>
        </p:txBody>
      </p:sp>
      <p:sp>
        <p:nvSpPr>
          <p:cNvPr id="6" name="Footer Placeholder 5"/>
          <p:cNvSpPr>
            <a:spLocks noGrp="1"/>
          </p:cNvSpPr>
          <p:nvPr>
            <p:ph type="ftr" sz="quarter" idx="11"/>
          </p:nvPr>
        </p:nvSpPr>
        <p:spPr/>
        <p:txBody>
          <a:bodyPr/>
          <a:lstStyle/>
          <a:p>
            <a:r>
              <a:rPr lang="en-US" dirty="0" smtClean="0"/>
              <a:t>EEWC 2014, Funchal, Portugal</a:t>
            </a:r>
            <a:endParaRPr lang="en-US" dirty="0"/>
          </a:p>
        </p:txBody>
      </p:sp>
      <p:sp>
        <p:nvSpPr>
          <p:cNvPr id="7" name="Slide Number Placeholder 6"/>
          <p:cNvSpPr>
            <a:spLocks noGrp="1"/>
          </p:cNvSpPr>
          <p:nvPr>
            <p:ph type="sldNum" sz="quarter" idx="12"/>
          </p:nvPr>
        </p:nvSpPr>
        <p:spPr/>
        <p:txBody>
          <a:bodyPr/>
          <a:lstStyle/>
          <a:p>
            <a:fld id="{0B1D989F-6174-4719-85DA-A6CFB43614ED}"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58F53B-3AEF-7344-A5E8-00117D3E6AE9}" type="datetime1">
              <a:rPr lang="x-none" smtClean="0"/>
              <a:t>5/8/14</a:t>
            </a:fld>
            <a:endParaRPr lang="en-US" dirty="0"/>
          </a:p>
        </p:txBody>
      </p:sp>
      <p:sp>
        <p:nvSpPr>
          <p:cNvPr id="8" name="Footer Placeholder 7"/>
          <p:cNvSpPr>
            <a:spLocks noGrp="1"/>
          </p:cNvSpPr>
          <p:nvPr>
            <p:ph type="ftr" sz="quarter" idx="11"/>
          </p:nvPr>
        </p:nvSpPr>
        <p:spPr/>
        <p:txBody>
          <a:bodyPr/>
          <a:lstStyle/>
          <a:p>
            <a:r>
              <a:rPr lang="en-US" dirty="0" smtClean="0"/>
              <a:t>EEWC 2014, Funchal, Portugal</a:t>
            </a:r>
            <a:endParaRPr lang="en-US" dirty="0"/>
          </a:p>
        </p:txBody>
      </p:sp>
      <p:sp>
        <p:nvSpPr>
          <p:cNvPr id="9" name="Slide Number Placeholder 8"/>
          <p:cNvSpPr>
            <a:spLocks noGrp="1"/>
          </p:cNvSpPr>
          <p:nvPr>
            <p:ph type="sldNum" sz="quarter" idx="12"/>
          </p:nvPr>
        </p:nvSpPr>
        <p:spPr/>
        <p:txBody>
          <a:bodyPr/>
          <a:lstStyle/>
          <a:p>
            <a:fld id="{0B1D989F-6174-4719-85DA-A6CFB43614E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5A40D4-7E4C-3E4E-BBA4-EB430B65F619}" type="datetime1">
              <a:rPr lang="x-none" smtClean="0"/>
              <a:t>5/8/14</a:t>
            </a:fld>
            <a:endParaRPr lang="en-US" dirty="0"/>
          </a:p>
        </p:txBody>
      </p:sp>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A49D4687-7AE9-F54C-8285-3771D169477E}" type="datetime1">
              <a:rPr lang="x-none" smtClean="0"/>
              <a:t>5/8/14</a:t>
            </a:fld>
            <a:endParaRPr lang="en-US" dirty="0"/>
          </a:p>
        </p:txBody>
      </p:sp>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4" name="Slide Number Placeholder 3"/>
          <p:cNvSpPr>
            <a:spLocks noGrp="1"/>
          </p:cNvSpPr>
          <p:nvPr>
            <p:ph type="sldNum" sz="quarter" idx="12"/>
          </p:nvPr>
        </p:nvSpPr>
        <p:spPr/>
        <p:txBody>
          <a:bodyPr/>
          <a:lstStyle/>
          <a:p>
            <a:fld id="{0B1D989F-6174-4719-85DA-A6CFB43614E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0118049-838B-DB41-9C2B-69F8FB05EE8D}" type="datetime1">
              <a:rPr lang="x-none" smtClean="0"/>
              <a:t>5/8/14</a:t>
            </a:fld>
            <a:endParaRPr lang="en-US" dirty="0"/>
          </a:p>
        </p:txBody>
      </p:sp>
      <p:sp>
        <p:nvSpPr>
          <p:cNvPr id="6" name="Footer Placeholder 5"/>
          <p:cNvSpPr>
            <a:spLocks noGrp="1"/>
          </p:cNvSpPr>
          <p:nvPr>
            <p:ph type="ftr" sz="quarter" idx="11"/>
          </p:nvPr>
        </p:nvSpPr>
        <p:spPr/>
        <p:txBody>
          <a:bodyPr/>
          <a:lstStyle/>
          <a:p>
            <a:r>
              <a:rPr lang="en-US" dirty="0" smtClean="0"/>
              <a:t>EEWC 2014, Funchal, Portugal</a:t>
            </a:r>
            <a:endParaRPr lang="en-US" dirty="0"/>
          </a:p>
        </p:txBody>
      </p:sp>
      <p:sp>
        <p:nvSpPr>
          <p:cNvPr id="7" name="Slide Number Placeholder 6"/>
          <p:cNvSpPr>
            <a:spLocks noGrp="1"/>
          </p:cNvSpPr>
          <p:nvPr>
            <p:ph type="sldNum" sz="quarter" idx="12"/>
          </p:nvPr>
        </p:nvSpPr>
        <p:spPr/>
        <p:txBody>
          <a:bodyPr/>
          <a:lstStyle/>
          <a:p>
            <a:fld id="{0B1D989F-6174-4719-85DA-A6CFB43614ED}"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AC7B2-DF8A-6845-8BAF-92D8BE4593CB}" type="datetime1">
              <a:rPr lang="x-none" smtClean="0"/>
              <a:t>5/8/14</a:t>
            </a:fld>
            <a:endParaRPr lang="en-US" dirty="0"/>
          </a:p>
        </p:txBody>
      </p:sp>
      <p:sp>
        <p:nvSpPr>
          <p:cNvPr id="6" name="Footer Placeholder 5"/>
          <p:cNvSpPr>
            <a:spLocks noGrp="1"/>
          </p:cNvSpPr>
          <p:nvPr>
            <p:ph type="ftr" sz="quarter" idx="11"/>
          </p:nvPr>
        </p:nvSpPr>
        <p:spPr/>
        <p:txBody>
          <a:bodyPr/>
          <a:lstStyle/>
          <a:p>
            <a:r>
              <a:rPr lang="en-US" dirty="0" smtClean="0"/>
              <a:t>EEWC 2014, Funchal, Portugal</a:t>
            </a:r>
            <a:endParaRPr lang="en-US" dirty="0"/>
          </a:p>
        </p:txBody>
      </p:sp>
      <p:sp>
        <p:nvSpPr>
          <p:cNvPr id="7" name="Slide Number Placeholder 6"/>
          <p:cNvSpPr>
            <a:spLocks noGrp="1"/>
          </p:cNvSpPr>
          <p:nvPr>
            <p:ph type="sldNum" sz="quarter" idx="12"/>
          </p:nvPr>
        </p:nvSpPr>
        <p:spPr/>
        <p:txBody>
          <a:bodyPr/>
          <a:lstStyle/>
          <a:p>
            <a:fld id="{0B1D989F-6174-4719-85DA-A6CFB43614ED}"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93688C5-9DBF-AF42-B539-0E6CC58A79FC}" type="datetime1">
              <a:rPr lang="x-none" smtClean="0"/>
              <a:t>5/8/14</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dirty="0" smtClean="0"/>
              <a:t>EEWC 2014, Funchal, Portugal</a:t>
            </a:r>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B1D989F-6174-4719-85DA-A6CFB43614ED}"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yunwan@gmail.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apex.oracle.com/pls/apex/f?p=19546:LOGIN_DESKTOP:549613968066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295400"/>
            <a:ext cx="7010400" cy="4114800"/>
          </a:xfrm>
        </p:spPr>
        <p:txBody>
          <a:bodyPr>
            <a:noAutofit/>
          </a:bodyPr>
          <a:lstStyle/>
          <a:p>
            <a:r>
              <a:rPr lang="en-US" sz="4000" b="1" dirty="0" smtClean="0">
                <a:solidFill>
                  <a:schemeClr val="tx1"/>
                </a:solidFill>
              </a:rPr>
              <a:t>e-CO FOOTPRINT </a:t>
            </a:r>
          </a:p>
          <a:p>
            <a:r>
              <a:rPr lang="en-US" sz="4000" b="1" dirty="0">
                <a:solidFill>
                  <a:schemeClr val="tx1"/>
                </a:solidFill>
              </a:rPr>
              <a:t>A</a:t>
            </a:r>
            <a:r>
              <a:rPr lang="en-US" sz="4000" b="1" dirty="0" smtClean="0">
                <a:solidFill>
                  <a:schemeClr val="tx1"/>
                </a:solidFill>
              </a:rPr>
              <a:t>n </a:t>
            </a:r>
            <a:r>
              <a:rPr lang="en-US" sz="4000" b="1" dirty="0">
                <a:solidFill>
                  <a:schemeClr val="tx1"/>
                </a:solidFill>
              </a:rPr>
              <a:t>Innovation </a:t>
            </a:r>
            <a:r>
              <a:rPr lang="en-US" sz="4000" b="1" dirty="0" smtClean="0">
                <a:solidFill>
                  <a:schemeClr val="tx1"/>
                </a:solidFill>
              </a:rPr>
              <a:t>in</a:t>
            </a:r>
          </a:p>
          <a:p>
            <a:r>
              <a:rPr lang="en-US" sz="4000" b="1" dirty="0" smtClean="0">
                <a:solidFill>
                  <a:schemeClr val="tx1"/>
                </a:solidFill>
              </a:rPr>
              <a:t>Enterprise </a:t>
            </a:r>
            <a:r>
              <a:rPr lang="en-US" sz="4000" b="1" dirty="0">
                <a:solidFill>
                  <a:schemeClr val="tx1"/>
                </a:solidFill>
              </a:rPr>
              <a:t>System Customization </a:t>
            </a:r>
            <a:r>
              <a:rPr lang="en-US" sz="4000" b="1" dirty="0" smtClean="0">
                <a:solidFill>
                  <a:schemeClr val="tx1"/>
                </a:solidFill>
              </a:rPr>
              <a:t>Processing</a:t>
            </a:r>
            <a:endParaRPr lang="en-US" sz="4000" b="1" i="1" dirty="0" smtClean="0">
              <a:solidFill>
                <a:schemeClr val="tx1"/>
              </a:solidFill>
            </a:endParaRPr>
          </a:p>
          <a:p>
            <a:pPr algn="ctr"/>
            <a:endParaRPr lang="en-US" sz="1000" b="1" i="1" dirty="0" smtClean="0">
              <a:solidFill>
                <a:schemeClr val="tx1">
                  <a:lumMod val="50000"/>
                  <a:lumOff val="50000"/>
                </a:schemeClr>
              </a:solidFill>
            </a:endParaRPr>
          </a:p>
          <a:p>
            <a:pPr algn="ctr"/>
            <a:r>
              <a:rPr lang="en-US" b="1" i="1" dirty="0" err="1" smtClean="0">
                <a:solidFill>
                  <a:schemeClr val="tx1">
                    <a:lumMod val="75000"/>
                    <a:lumOff val="25000"/>
                  </a:schemeClr>
                </a:solidFill>
              </a:rPr>
              <a:t>Vishnupriya</a:t>
            </a:r>
            <a:r>
              <a:rPr lang="en-US" b="1" i="1" dirty="0" smtClean="0">
                <a:solidFill>
                  <a:schemeClr val="tx1">
                    <a:lumMod val="75000"/>
                    <a:lumOff val="25000"/>
                  </a:schemeClr>
                </a:solidFill>
              </a:rPr>
              <a:t> </a:t>
            </a:r>
            <a:r>
              <a:rPr lang="en-US" b="1" i="1" dirty="0" err="1" smtClean="0">
                <a:solidFill>
                  <a:schemeClr val="tx1">
                    <a:lumMod val="75000"/>
                    <a:lumOff val="25000"/>
                  </a:schemeClr>
                </a:solidFill>
              </a:rPr>
              <a:t>Kalidindi</a:t>
            </a:r>
            <a:r>
              <a:rPr lang="en-US" b="1" i="1" dirty="0" smtClean="0">
                <a:solidFill>
                  <a:schemeClr val="tx1">
                    <a:lumMod val="75000"/>
                    <a:lumOff val="25000"/>
                  </a:schemeClr>
                </a:solidFill>
              </a:rPr>
              <a:t> </a:t>
            </a:r>
            <a:r>
              <a:rPr lang="en-US" b="1" i="1" dirty="0" smtClean="0">
                <a:solidFill>
                  <a:schemeClr val="tx1">
                    <a:lumMod val="75000"/>
                    <a:lumOff val="25000"/>
                  </a:schemeClr>
                </a:solidFill>
              </a:rPr>
              <a:t>and Yun </a:t>
            </a:r>
            <a:r>
              <a:rPr lang="en-US" b="1" i="1" dirty="0" smtClean="0">
                <a:solidFill>
                  <a:schemeClr val="tx1">
                    <a:lumMod val="75000"/>
                    <a:lumOff val="25000"/>
                  </a:schemeClr>
                </a:solidFill>
              </a:rPr>
              <a:t>Wan</a:t>
            </a:r>
            <a:endParaRPr lang="en-US" sz="1800" b="1" i="1" dirty="0">
              <a:solidFill>
                <a:schemeClr val="tx1">
                  <a:lumMod val="75000"/>
                  <a:lumOff val="25000"/>
                </a:schemeClr>
              </a:solidFill>
            </a:endParaRPr>
          </a:p>
          <a:p>
            <a:pPr algn="ctr"/>
            <a:r>
              <a:rPr lang="en-US" b="1" i="1" dirty="0" smtClean="0">
                <a:solidFill>
                  <a:schemeClr val="tx1">
                    <a:lumMod val="75000"/>
                    <a:lumOff val="25000"/>
                  </a:schemeClr>
                </a:solidFill>
              </a:rPr>
              <a:t>e-CO Matrix, LLC</a:t>
            </a:r>
          </a:p>
          <a:p>
            <a:pPr algn="ctr"/>
            <a:r>
              <a:rPr lang="en-US" b="1" i="1" dirty="0" smtClean="0">
                <a:solidFill>
                  <a:schemeClr val="tx1">
                    <a:lumMod val="75000"/>
                    <a:lumOff val="25000"/>
                  </a:schemeClr>
                </a:solidFill>
              </a:rPr>
              <a:t>University of Houston - Victoria</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57200"/>
            <a:ext cx="1252008"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1</a:t>
            </a:fld>
            <a:endParaRPr lang="en-US" dirty="0"/>
          </a:p>
        </p:txBody>
      </p:sp>
    </p:spTree>
    <p:extLst>
      <p:ext uri="{BB962C8B-B14F-4D97-AF65-F5344CB8AC3E}">
        <p14:creationId xmlns:p14="http://schemas.microsoft.com/office/powerpoint/2010/main" val="40016140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10</a:t>
            </a:fld>
            <a:endParaRPr lang="en-US" dirty="0"/>
          </a:p>
        </p:txBody>
      </p:sp>
      <p:sp>
        <p:nvSpPr>
          <p:cNvPr id="3" name="Content Placeholder 2"/>
          <p:cNvSpPr>
            <a:spLocks noGrp="1"/>
          </p:cNvSpPr>
          <p:nvPr>
            <p:ph idx="4294967295"/>
          </p:nvPr>
        </p:nvSpPr>
        <p:spPr>
          <a:xfrm>
            <a:off x="1066800" y="1981200"/>
            <a:ext cx="7262812" cy="4343400"/>
          </a:xfrm>
        </p:spPr>
        <p:txBody>
          <a:bodyPr>
            <a:noAutofit/>
          </a:bodyPr>
          <a:lstStyle/>
          <a:p>
            <a:pPr>
              <a:buFont typeface="Wingdings" pitchFamily="2" charset="2"/>
              <a:buChar char="§"/>
            </a:pPr>
            <a:r>
              <a:rPr lang="en-US" sz="1700" dirty="0">
                <a:solidFill>
                  <a:schemeClr val="tx1"/>
                </a:solidFill>
              </a:rPr>
              <a:t>In the context of the above techniques, Boehm states that “None of the alternatives is better than the others from all </a:t>
            </a:r>
            <a:r>
              <a:rPr lang="en-US" sz="1700" dirty="0" smtClean="0">
                <a:solidFill>
                  <a:schemeClr val="tx1"/>
                </a:solidFill>
              </a:rPr>
              <a:t>aspects</a:t>
            </a:r>
            <a:r>
              <a:rPr lang="en-US" sz="1800" dirty="0" smtClean="0">
                <a:solidFill>
                  <a:schemeClr val="tx1"/>
                </a:solidFill>
              </a:rPr>
              <a:t>.”[</a:t>
            </a:r>
            <a:r>
              <a:rPr lang="en-US" sz="1800" dirty="0">
                <a:solidFill>
                  <a:schemeClr val="tx1"/>
                </a:solidFill>
              </a:rPr>
              <a:t>Boehm, 1981</a:t>
            </a:r>
            <a:r>
              <a:rPr lang="en-US" sz="1800" dirty="0" smtClean="0">
                <a:solidFill>
                  <a:schemeClr val="tx1"/>
                </a:solidFill>
              </a:rPr>
              <a:t>]. </a:t>
            </a:r>
          </a:p>
          <a:p>
            <a:pPr marL="354330" indent="-285750">
              <a:buFont typeface="Wingdings" pitchFamily="2" charset="2"/>
              <a:buChar char="§"/>
            </a:pPr>
            <a:endParaRPr lang="en-US" sz="1700" dirty="0" smtClean="0">
              <a:solidFill>
                <a:schemeClr val="tx1"/>
              </a:solidFill>
            </a:endParaRPr>
          </a:p>
          <a:p>
            <a:pPr>
              <a:buFont typeface="Wingdings" pitchFamily="2" charset="2"/>
              <a:buChar char="§"/>
            </a:pPr>
            <a:r>
              <a:rPr lang="en-US" sz="1700" dirty="0" smtClean="0">
                <a:solidFill>
                  <a:schemeClr val="tx1"/>
                </a:solidFill>
              </a:rPr>
              <a:t>Extensive </a:t>
            </a:r>
            <a:r>
              <a:rPr lang="en-US" sz="1700" dirty="0">
                <a:solidFill>
                  <a:schemeClr val="tx1"/>
                </a:solidFill>
              </a:rPr>
              <a:t>research conducted by [Kemerer, 1987] </a:t>
            </a:r>
            <a:r>
              <a:rPr lang="en-US" sz="1700" dirty="0" smtClean="0">
                <a:solidFill>
                  <a:schemeClr val="tx1"/>
                </a:solidFill>
              </a:rPr>
              <a:t>concluded </a:t>
            </a:r>
            <a:r>
              <a:rPr lang="en-US" sz="1700" dirty="0">
                <a:solidFill>
                  <a:schemeClr val="tx1"/>
                </a:solidFill>
              </a:rPr>
              <a:t>that the key differentiator </a:t>
            </a:r>
            <a:r>
              <a:rPr lang="en-US" sz="1700" dirty="0" smtClean="0">
                <a:solidFill>
                  <a:schemeClr val="tx1"/>
                </a:solidFill>
              </a:rPr>
              <a:t>is, </a:t>
            </a:r>
            <a:r>
              <a:rPr lang="en-US" sz="1700" dirty="0">
                <a:solidFill>
                  <a:schemeClr val="tx1"/>
                </a:solidFill>
              </a:rPr>
              <a:t>coming up with the relevant factors that are suited for the domain and the software for which the cost estimation has to be conducted</a:t>
            </a:r>
            <a:r>
              <a:rPr lang="en-US" sz="1700" dirty="0" smtClean="0">
                <a:solidFill>
                  <a:schemeClr val="tx1"/>
                </a:solidFill>
              </a:rPr>
              <a:t>.</a:t>
            </a:r>
          </a:p>
          <a:p>
            <a:pPr marL="354330" indent="-285750">
              <a:buFont typeface="Wingdings" pitchFamily="2" charset="2"/>
              <a:buChar char="§"/>
            </a:pPr>
            <a:endParaRPr lang="en-US" sz="1700" dirty="0" smtClean="0">
              <a:solidFill>
                <a:schemeClr val="tx1"/>
              </a:solidFill>
            </a:endParaRPr>
          </a:p>
          <a:p>
            <a:pPr>
              <a:buFont typeface="Wingdings" pitchFamily="2" charset="2"/>
              <a:buChar char="§"/>
            </a:pPr>
            <a:r>
              <a:rPr lang="en-US" sz="1700" dirty="0" smtClean="0">
                <a:solidFill>
                  <a:schemeClr val="tx1"/>
                </a:solidFill>
              </a:rPr>
              <a:t>Hence </a:t>
            </a:r>
            <a:r>
              <a:rPr lang="en-US" sz="1700" dirty="0">
                <a:solidFill>
                  <a:schemeClr val="tx1"/>
                </a:solidFill>
              </a:rPr>
              <a:t>one can determine the cost drivers and identify the attributes that are best suitable for the EBS environment as well as the context of the enterprise. </a:t>
            </a:r>
            <a:endParaRPr lang="en-US" sz="1700" dirty="0" smtClean="0">
              <a:solidFill>
                <a:schemeClr val="tx1"/>
              </a:solidFill>
            </a:endParaRPr>
          </a:p>
          <a:p>
            <a:pPr marL="354330" indent="-285750">
              <a:buFont typeface="Wingdings" pitchFamily="2" charset="2"/>
              <a:buChar char="§"/>
            </a:pPr>
            <a:endParaRPr lang="en-US" sz="1700" dirty="0" smtClean="0">
              <a:solidFill>
                <a:schemeClr val="tx1"/>
              </a:solidFill>
            </a:endParaRPr>
          </a:p>
          <a:p>
            <a:pPr>
              <a:buFont typeface="Wingdings" pitchFamily="2" charset="2"/>
              <a:buChar char="§"/>
            </a:pPr>
            <a:r>
              <a:rPr lang="en-US" sz="1700" dirty="0" smtClean="0">
                <a:solidFill>
                  <a:schemeClr val="tx1"/>
                </a:solidFill>
              </a:rPr>
              <a:t>In </a:t>
            </a:r>
            <a:r>
              <a:rPr lang="en-US" sz="1700" dirty="0">
                <a:solidFill>
                  <a:schemeClr val="tx1"/>
                </a:solidFill>
              </a:rPr>
              <a:t>the EBS </a:t>
            </a:r>
            <a:r>
              <a:rPr lang="en-US" sz="1700" dirty="0" smtClean="0">
                <a:solidFill>
                  <a:schemeClr val="tx1"/>
                </a:solidFill>
              </a:rPr>
              <a:t>context, e-CO </a:t>
            </a:r>
            <a:r>
              <a:rPr lang="en-US" sz="1700" dirty="0">
                <a:solidFill>
                  <a:schemeClr val="tx1"/>
                </a:solidFill>
              </a:rPr>
              <a:t>Component </a:t>
            </a:r>
            <a:r>
              <a:rPr lang="en-US" sz="1700" dirty="0" smtClean="0">
                <a:solidFill>
                  <a:schemeClr val="tx1"/>
                </a:solidFill>
              </a:rPr>
              <a:t>solutions </a:t>
            </a:r>
            <a:r>
              <a:rPr lang="en-US" sz="1700" dirty="0">
                <a:solidFill>
                  <a:schemeClr val="tx1"/>
                </a:solidFill>
              </a:rPr>
              <a:t>that are developed in various tools result in not just  lines of code but also other components such as GUI screens, workflows, Report layouts etc. </a:t>
            </a:r>
            <a:endParaRPr lang="en-US" sz="1700" dirty="0" smtClean="0">
              <a:solidFill>
                <a:schemeClr val="tx1"/>
              </a:solidFill>
            </a:endParaRPr>
          </a:p>
          <a:p>
            <a:pPr marL="354330" indent="-285750">
              <a:buFont typeface="Wingdings" pitchFamily="2" charset="2"/>
              <a:buChar char="§"/>
            </a:pPr>
            <a:endParaRPr lang="en-US" sz="1700" dirty="0">
              <a:solidFill>
                <a:schemeClr val="tx1"/>
              </a:solidFill>
            </a:endParaRPr>
          </a:p>
        </p:txBody>
      </p:sp>
      <p:sp>
        <p:nvSpPr>
          <p:cNvPr id="2" name="Title 1"/>
          <p:cNvSpPr>
            <a:spLocks noGrp="1"/>
          </p:cNvSpPr>
          <p:nvPr>
            <p:ph type="title" idx="4294967295"/>
          </p:nvPr>
        </p:nvSpPr>
        <p:spPr>
          <a:xfrm>
            <a:off x="1281112" y="457200"/>
            <a:ext cx="7024688" cy="1219200"/>
          </a:xfrm>
        </p:spPr>
        <p:txBody>
          <a:bodyPr>
            <a:noAutofit/>
          </a:bodyPr>
          <a:lstStyle/>
          <a:p>
            <a:r>
              <a:rPr lang="en-US" sz="4000" b="1" dirty="0" smtClean="0">
                <a:solidFill>
                  <a:schemeClr val="tx1">
                    <a:lumMod val="75000"/>
                    <a:lumOff val="25000"/>
                  </a:schemeClr>
                </a:solidFill>
              </a:rPr>
              <a:t>Cost Estimation in EBS Context</a:t>
            </a:r>
            <a:endParaRPr lang="en-US" sz="4000" b="1" dirty="0">
              <a:solidFill>
                <a:schemeClr val="tx1">
                  <a:lumMod val="75000"/>
                  <a:lumOff val="25000"/>
                </a:schemeClr>
              </a:solidFill>
            </a:endParaRPr>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Study</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5483580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11</a:t>
            </a:fld>
            <a:endParaRPr lang="en-US" dirty="0"/>
          </a:p>
        </p:txBody>
      </p:sp>
      <p:sp>
        <p:nvSpPr>
          <p:cNvPr id="3" name="Content Placeholder 2"/>
          <p:cNvSpPr>
            <a:spLocks noGrp="1"/>
          </p:cNvSpPr>
          <p:nvPr>
            <p:ph idx="4294967295"/>
          </p:nvPr>
        </p:nvSpPr>
        <p:spPr>
          <a:xfrm>
            <a:off x="0" y="3810000"/>
            <a:ext cx="6777038" cy="2209800"/>
          </a:xfrm>
        </p:spPr>
        <p:txBody>
          <a:bodyPr/>
          <a:lstStyle/>
          <a:p>
            <a:pPr marL="68580" indent="0">
              <a:buNone/>
            </a:pPr>
            <a:endParaRPr lang="en-US" dirty="0" smtClean="0"/>
          </a:p>
          <a:p>
            <a:pPr marL="68580" indent="0">
              <a:buNone/>
            </a:pPr>
            <a:endParaRPr lang="en-US" dirty="0"/>
          </a:p>
        </p:txBody>
      </p:sp>
      <p:sp>
        <p:nvSpPr>
          <p:cNvPr id="2" name="Title 1"/>
          <p:cNvSpPr>
            <a:spLocks noGrp="1"/>
          </p:cNvSpPr>
          <p:nvPr>
            <p:ph type="title" idx="4294967295"/>
          </p:nvPr>
        </p:nvSpPr>
        <p:spPr>
          <a:xfrm>
            <a:off x="1281112" y="685800"/>
            <a:ext cx="7024688" cy="649288"/>
          </a:xfrm>
        </p:spPr>
        <p:txBody>
          <a:bodyPr>
            <a:noAutofit/>
          </a:bodyPr>
          <a:lstStyle/>
          <a:p>
            <a:r>
              <a:rPr lang="en-US" sz="4000" b="1" dirty="0" smtClean="0">
                <a:solidFill>
                  <a:schemeClr val="tx1">
                    <a:lumMod val="75000"/>
                    <a:lumOff val="25000"/>
                  </a:schemeClr>
                </a:solidFill>
              </a:rPr>
              <a:t>e-CO Component Cost Drivers</a:t>
            </a:r>
            <a:endParaRPr lang="en-US" sz="4000" b="1" dirty="0">
              <a:solidFill>
                <a:schemeClr val="tx1">
                  <a:lumMod val="75000"/>
                  <a:lumOff val="2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7205662"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66800" y="4191000"/>
            <a:ext cx="7162800" cy="2031325"/>
          </a:xfrm>
          <a:prstGeom prst="rect">
            <a:avLst/>
          </a:prstGeom>
        </p:spPr>
        <p:txBody>
          <a:bodyPr wrap="square">
            <a:spAutoFit/>
          </a:bodyPr>
          <a:lstStyle/>
          <a:p>
            <a:r>
              <a:rPr lang="en-US" dirty="0"/>
              <a:t>Above attributes drive the cost estimation of an </a:t>
            </a:r>
            <a:r>
              <a:rPr lang="en-US" dirty="0" smtClean="0"/>
              <a:t> e-CO Component.</a:t>
            </a:r>
          </a:p>
          <a:p>
            <a:endParaRPr lang="en-US" dirty="0"/>
          </a:p>
          <a:p>
            <a:r>
              <a:rPr lang="en-US" dirty="0" smtClean="0"/>
              <a:t>The cost drivers dictate and determine the complexity </a:t>
            </a:r>
            <a:r>
              <a:rPr lang="en-US" dirty="0"/>
              <a:t>of the component and </a:t>
            </a:r>
            <a:r>
              <a:rPr lang="en-US" dirty="0" smtClean="0"/>
              <a:t>their factors add up to </a:t>
            </a:r>
            <a:r>
              <a:rPr lang="en-US" dirty="0"/>
              <a:t>the </a:t>
            </a:r>
            <a:r>
              <a:rPr lang="en-US" dirty="0" smtClean="0"/>
              <a:t>cost.</a:t>
            </a:r>
          </a:p>
          <a:p>
            <a:endParaRPr lang="en-US" dirty="0"/>
          </a:p>
          <a:p>
            <a:r>
              <a:rPr lang="en-US" dirty="0" smtClean="0"/>
              <a:t>Historic </a:t>
            </a:r>
            <a:r>
              <a:rPr lang="en-US" dirty="0"/>
              <a:t>data can help determine the </a:t>
            </a:r>
            <a:r>
              <a:rPr lang="en-US" dirty="0" smtClean="0"/>
              <a:t>factors for the cost drivers.</a:t>
            </a:r>
          </a:p>
          <a:p>
            <a:endParaRPr lang="en-US" dirty="0"/>
          </a:p>
        </p:txBody>
      </p:sp>
      <p:sp>
        <p:nvSpPr>
          <p:cNvPr id="8"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Study</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10082602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12</a:t>
            </a:fld>
            <a:endParaRPr lang="en-US" dirty="0"/>
          </a:p>
        </p:txBody>
      </p:sp>
      <p:sp>
        <p:nvSpPr>
          <p:cNvPr id="3" name="Content Placeholder 2"/>
          <p:cNvSpPr>
            <a:spLocks noGrp="1"/>
          </p:cNvSpPr>
          <p:nvPr>
            <p:ph idx="4294967295"/>
          </p:nvPr>
        </p:nvSpPr>
        <p:spPr>
          <a:xfrm>
            <a:off x="1147762" y="2057400"/>
            <a:ext cx="6777038" cy="3886200"/>
          </a:xfrm>
        </p:spPr>
        <p:txBody>
          <a:bodyPr>
            <a:noAutofit/>
          </a:bodyPr>
          <a:lstStyle/>
          <a:p>
            <a:pPr>
              <a:buFont typeface="Wingdings" pitchFamily="2" charset="2"/>
              <a:buChar char="§"/>
            </a:pPr>
            <a:r>
              <a:rPr lang="en-US" sz="1800" dirty="0">
                <a:solidFill>
                  <a:schemeClr val="tx1"/>
                </a:solidFill>
              </a:rPr>
              <a:t>Along with the Cost information, it is crucial to understand the Benefits an e-CO Component is going to bring to the organization so as to justify the cost of </a:t>
            </a:r>
            <a:r>
              <a:rPr lang="en-US" sz="1800" dirty="0" smtClean="0">
                <a:solidFill>
                  <a:schemeClr val="tx1"/>
                </a:solidFill>
              </a:rPr>
              <a:t>developing and implementing </a:t>
            </a:r>
            <a:r>
              <a:rPr lang="en-US" sz="1800" dirty="0">
                <a:solidFill>
                  <a:schemeClr val="tx1"/>
                </a:solidFill>
              </a:rPr>
              <a:t>the e-CO Component. </a:t>
            </a:r>
            <a:endParaRPr lang="en-US" sz="1800" dirty="0" smtClean="0">
              <a:solidFill>
                <a:schemeClr val="tx1"/>
              </a:solidFill>
            </a:endParaRPr>
          </a:p>
          <a:p>
            <a:pPr marL="0" indent="0">
              <a:buNone/>
            </a:pPr>
            <a:endParaRPr lang="en-US" sz="1800" dirty="0">
              <a:solidFill>
                <a:schemeClr val="tx1"/>
              </a:solidFill>
            </a:endParaRPr>
          </a:p>
          <a:p>
            <a:pPr>
              <a:buFont typeface="Wingdings" pitchFamily="2" charset="2"/>
              <a:buChar char="§"/>
            </a:pPr>
            <a:r>
              <a:rPr lang="en-US" sz="1800" dirty="0">
                <a:solidFill>
                  <a:schemeClr val="tx1"/>
                </a:solidFill>
              </a:rPr>
              <a:t>B</a:t>
            </a:r>
            <a:r>
              <a:rPr lang="en-US" sz="1800" dirty="0" smtClean="0">
                <a:solidFill>
                  <a:schemeClr val="tx1"/>
                </a:solidFill>
              </a:rPr>
              <a:t>enefits </a:t>
            </a:r>
            <a:r>
              <a:rPr lang="en-US" sz="1800" dirty="0">
                <a:solidFill>
                  <a:schemeClr val="tx1"/>
                </a:solidFill>
              </a:rPr>
              <a:t>are often difficult to measure; value can be in terms of savings, opportunity, new revenue, or soft benefits, such as improved customer satisfaction or better decision making. </a:t>
            </a:r>
            <a:endParaRPr lang="en-US" sz="1800" dirty="0" smtClean="0">
              <a:solidFill>
                <a:schemeClr val="tx1"/>
              </a:solidFill>
            </a:endParaRPr>
          </a:p>
          <a:p>
            <a:pPr marL="354330" indent="-285750">
              <a:buFont typeface="Wingdings" pitchFamily="2" charset="2"/>
              <a:buChar char="§"/>
            </a:pPr>
            <a:endParaRPr lang="en-US" sz="1800" dirty="0">
              <a:solidFill>
                <a:schemeClr val="tx1"/>
              </a:solidFill>
            </a:endParaRPr>
          </a:p>
          <a:p>
            <a:pPr>
              <a:buFont typeface="Wingdings" pitchFamily="2" charset="2"/>
              <a:buChar char="§"/>
            </a:pPr>
            <a:r>
              <a:rPr lang="en-US" sz="1800" dirty="0" smtClean="0">
                <a:solidFill>
                  <a:schemeClr val="tx1"/>
                </a:solidFill>
              </a:rPr>
              <a:t>When </a:t>
            </a:r>
            <a:r>
              <a:rPr lang="en-US" sz="1800" dirty="0">
                <a:solidFill>
                  <a:schemeClr val="tx1"/>
                </a:solidFill>
              </a:rPr>
              <a:t>an organization starts to determine the ROI for a technology project, they may have some grip on the cost of the project, but the answers for the return value, are easily subject to manipulation. [Radding, 1999]</a:t>
            </a:r>
          </a:p>
          <a:p>
            <a:pPr>
              <a:buFont typeface="Wingdings" pitchFamily="2" charset="2"/>
              <a:buChar char="§"/>
            </a:pPr>
            <a:endParaRPr lang="en-US" sz="1800" dirty="0">
              <a:solidFill>
                <a:schemeClr val="tx1"/>
              </a:solidFill>
            </a:endParaRPr>
          </a:p>
          <a:p>
            <a:pPr>
              <a:buFont typeface="Wingdings" pitchFamily="2" charset="2"/>
              <a:buChar char="§"/>
            </a:pPr>
            <a:endParaRPr lang="en-US" sz="1800" dirty="0">
              <a:solidFill>
                <a:schemeClr val="tx1"/>
              </a:solidFill>
            </a:endParaRPr>
          </a:p>
        </p:txBody>
      </p:sp>
      <p:sp>
        <p:nvSpPr>
          <p:cNvPr id="2" name="Title 1"/>
          <p:cNvSpPr>
            <a:spLocks noGrp="1"/>
          </p:cNvSpPr>
          <p:nvPr>
            <p:ph type="title" idx="4294967295"/>
          </p:nvPr>
        </p:nvSpPr>
        <p:spPr>
          <a:xfrm>
            <a:off x="1204912" y="762000"/>
            <a:ext cx="7024688" cy="496888"/>
          </a:xfrm>
        </p:spPr>
        <p:txBody>
          <a:bodyPr>
            <a:normAutofit fontScale="90000"/>
          </a:bodyPr>
          <a:lstStyle/>
          <a:p>
            <a:pPr algn="ctr"/>
            <a:r>
              <a:rPr lang="en-US" b="1" dirty="0" smtClean="0">
                <a:solidFill>
                  <a:schemeClr val="tx1">
                    <a:lumMod val="75000"/>
                    <a:lumOff val="25000"/>
                  </a:schemeClr>
                </a:solidFill>
              </a:rPr>
              <a:t>Benefit Categories</a:t>
            </a:r>
            <a:endParaRPr lang="en-US" b="1" dirty="0">
              <a:solidFill>
                <a:schemeClr val="tx1">
                  <a:lumMod val="75000"/>
                  <a:lumOff val="25000"/>
                </a:schemeClr>
              </a:solidFill>
            </a:endParaRPr>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Study</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36930551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13</a:t>
            </a:fld>
            <a:endParaRPr lang="en-US" dirty="0"/>
          </a:p>
        </p:txBody>
      </p:sp>
      <p:sp>
        <p:nvSpPr>
          <p:cNvPr id="3" name="Content Placeholder 2"/>
          <p:cNvSpPr>
            <a:spLocks noGrp="1"/>
          </p:cNvSpPr>
          <p:nvPr>
            <p:ph idx="4294967295"/>
          </p:nvPr>
        </p:nvSpPr>
        <p:spPr>
          <a:xfrm>
            <a:off x="1119187" y="2057400"/>
            <a:ext cx="6881813" cy="3657600"/>
          </a:xfrm>
        </p:spPr>
        <p:txBody>
          <a:bodyPr>
            <a:noAutofit/>
          </a:bodyPr>
          <a:lstStyle/>
          <a:p>
            <a:pPr>
              <a:buFont typeface="Wingdings" pitchFamily="2" charset="2"/>
              <a:buChar char="§"/>
            </a:pPr>
            <a:endParaRPr lang="en-US" sz="1800" dirty="0" smtClean="0">
              <a:solidFill>
                <a:schemeClr val="tx1"/>
              </a:solidFill>
            </a:endParaRPr>
          </a:p>
          <a:p>
            <a:pPr>
              <a:buFont typeface="Wingdings" pitchFamily="2" charset="2"/>
              <a:buChar char="§"/>
            </a:pPr>
            <a:r>
              <a:rPr lang="en-US" sz="1800" dirty="0" smtClean="0">
                <a:solidFill>
                  <a:schemeClr val="tx1"/>
                </a:solidFill>
              </a:rPr>
              <a:t>Actually the benefit of an e-Co component request may not be quantified in absolute terms, all we need to know is its relative terms when compared with other requests.</a:t>
            </a:r>
          </a:p>
          <a:p>
            <a:pPr marL="0" indent="0">
              <a:buNone/>
            </a:pPr>
            <a:endParaRPr lang="en-US" sz="1800" dirty="0" smtClean="0">
              <a:solidFill>
                <a:schemeClr val="tx1"/>
              </a:solidFill>
            </a:endParaRPr>
          </a:p>
          <a:p>
            <a:pPr>
              <a:buFont typeface="Wingdings" pitchFamily="2" charset="2"/>
              <a:buChar char="§"/>
            </a:pPr>
            <a:r>
              <a:rPr lang="en-US" sz="1800" dirty="0" smtClean="0">
                <a:solidFill>
                  <a:schemeClr val="tx1"/>
                </a:solidFill>
              </a:rPr>
              <a:t>If </a:t>
            </a:r>
            <a:r>
              <a:rPr lang="en-US" sz="1800" dirty="0">
                <a:solidFill>
                  <a:schemeClr val="tx1"/>
                </a:solidFill>
              </a:rPr>
              <a:t>the reviewers can be provided with the knowledge of the type of benefit an e-CO component can bring, and the user base it effects, reviewers can make a decision to prioritize the most cost effective  e-CO Components to be built. </a:t>
            </a:r>
            <a:endParaRPr lang="en-US" sz="1800" dirty="0" smtClean="0">
              <a:solidFill>
                <a:schemeClr val="tx1"/>
              </a:solidFill>
            </a:endParaRPr>
          </a:p>
          <a:p>
            <a:pPr marL="0" indent="0">
              <a:buNone/>
            </a:pPr>
            <a:endParaRPr lang="en-US" sz="1800" dirty="0" smtClean="0">
              <a:solidFill>
                <a:schemeClr val="tx1"/>
              </a:solidFill>
            </a:endParaRPr>
          </a:p>
          <a:p>
            <a:pPr marL="0" indent="0">
              <a:buNone/>
            </a:pPr>
            <a:endParaRPr lang="en-US" sz="1800" dirty="0">
              <a:solidFill>
                <a:schemeClr val="tx1"/>
              </a:solidFill>
            </a:endParaRPr>
          </a:p>
        </p:txBody>
      </p:sp>
      <p:sp>
        <p:nvSpPr>
          <p:cNvPr id="2" name="Title 1"/>
          <p:cNvSpPr>
            <a:spLocks noGrp="1"/>
          </p:cNvSpPr>
          <p:nvPr>
            <p:ph type="title" idx="4294967295"/>
          </p:nvPr>
        </p:nvSpPr>
        <p:spPr>
          <a:xfrm>
            <a:off x="1204912" y="685800"/>
            <a:ext cx="7024688" cy="685800"/>
          </a:xfrm>
        </p:spPr>
        <p:txBody>
          <a:bodyPr>
            <a:normAutofit fontScale="90000"/>
          </a:bodyPr>
          <a:lstStyle/>
          <a:p>
            <a:pPr algn="ctr"/>
            <a:r>
              <a:rPr lang="en-US" b="1" dirty="0" smtClean="0">
                <a:solidFill>
                  <a:schemeClr val="tx1">
                    <a:lumMod val="75000"/>
                    <a:lumOff val="25000"/>
                  </a:schemeClr>
                </a:solidFill>
              </a:rPr>
              <a:t>Quantify Benefits ?</a:t>
            </a:r>
            <a:endParaRPr lang="en-US" dirty="0">
              <a:solidFill>
                <a:schemeClr val="tx1">
                  <a:lumMod val="75000"/>
                  <a:lumOff val="25000"/>
                </a:schemeClr>
              </a:solidFill>
            </a:endParaRPr>
          </a:p>
        </p:txBody>
      </p:sp>
      <p:sp>
        <p:nvSpPr>
          <p:cNvPr id="7"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Study</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32711692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14</a:t>
            </a:fld>
            <a:endParaRPr lang="en-US" dirty="0"/>
          </a:p>
        </p:txBody>
      </p:sp>
      <p:sp>
        <p:nvSpPr>
          <p:cNvPr id="3" name="Content Placeholder 2"/>
          <p:cNvSpPr>
            <a:spLocks noGrp="1"/>
          </p:cNvSpPr>
          <p:nvPr>
            <p:ph idx="4294967295"/>
          </p:nvPr>
        </p:nvSpPr>
        <p:spPr>
          <a:xfrm>
            <a:off x="1066800" y="1828800"/>
            <a:ext cx="7110412" cy="4343400"/>
          </a:xfrm>
        </p:spPr>
        <p:txBody>
          <a:bodyPr>
            <a:normAutofit fontScale="92500" lnSpcReduction="20000"/>
          </a:bodyPr>
          <a:lstStyle/>
          <a:p>
            <a:pPr>
              <a:buFont typeface="Wingdings" pitchFamily="2" charset="2"/>
              <a:buChar char="§"/>
            </a:pPr>
            <a:endParaRPr lang="en-US" sz="1800" dirty="0" smtClean="0">
              <a:solidFill>
                <a:schemeClr val="tx1"/>
              </a:solidFill>
            </a:endParaRPr>
          </a:p>
          <a:p>
            <a:pPr>
              <a:buFont typeface="Wingdings" pitchFamily="2" charset="2"/>
              <a:buChar char="§"/>
            </a:pPr>
            <a:r>
              <a:rPr lang="en-US" sz="1800" dirty="0" smtClean="0">
                <a:solidFill>
                  <a:schemeClr val="tx1"/>
                </a:solidFill>
              </a:rPr>
              <a:t>By </a:t>
            </a:r>
            <a:r>
              <a:rPr lang="en-US" sz="1800" dirty="0">
                <a:solidFill>
                  <a:schemeClr val="tx1"/>
                </a:solidFill>
              </a:rPr>
              <a:t>introducing priority as a mandatory aspect of processing the </a:t>
            </a:r>
            <a:r>
              <a:rPr lang="en-US" sz="1800" dirty="0" smtClean="0">
                <a:solidFill>
                  <a:schemeClr val="tx1"/>
                </a:solidFill>
              </a:rPr>
              <a:t>                          e-CO </a:t>
            </a:r>
            <a:r>
              <a:rPr lang="en-US" sz="1800" dirty="0">
                <a:solidFill>
                  <a:schemeClr val="tx1"/>
                </a:solidFill>
              </a:rPr>
              <a:t>Component request, </a:t>
            </a:r>
            <a:r>
              <a:rPr lang="en-US" sz="1800" dirty="0" smtClean="0">
                <a:solidFill>
                  <a:schemeClr val="tx1"/>
                </a:solidFill>
              </a:rPr>
              <a:t>one </a:t>
            </a:r>
            <a:r>
              <a:rPr lang="en-US" sz="1800" dirty="0">
                <a:solidFill>
                  <a:schemeClr val="tx1"/>
                </a:solidFill>
              </a:rPr>
              <a:t>can be assured that that </a:t>
            </a:r>
            <a:r>
              <a:rPr lang="en-US" sz="1800" dirty="0" smtClean="0">
                <a:solidFill>
                  <a:schemeClr val="tx1"/>
                </a:solidFill>
              </a:rPr>
              <a:t>the                  </a:t>
            </a:r>
            <a:r>
              <a:rPr lang="en-US" sz="1800" dirty="0">
                <a:solidFill>
                  <a:schemeClr val="tx1"/>
                </a:solidFill>
              </a:rPr>
              <a:t>most effective Components are being built. </a:t>
            </a:r>
            <a:endParaRPr lang="en-US" sz="1800" dirty="0" smtClean="0">
              <a:solidFill>
                <a:schemeClr val="tx1"/>
              </a:solidFill>
            </a:endParaRPr>
          </a:p>
          <a:p>
            <a:pPr>
              <a:buFont typeface="Wingdings" pitchFamily="2" charset="2"/>
              <a:buChar char="§"/>
            </a:pPr>
            <a:endParaRPr lang="en-US" sz="1800" dirty="0">
              <a:solidFill>
                <a:schemeClr val="tx1"/>
              </a:solidFill>
            </a:endParaRPr>
          </a:p>
          <a:p>
            <a:pPr>
              <a:buFont typeface="Wingdings" pitchFamily="2" charset="2"/>
              <a:buChar char="§"/>
            </a:pPr>
            <a:r>
              <a:rPr lang="en-US" sz="1800" dirty="0" smtClean="0">
                <a:solidFill>
                  <a:schemeClr val="tx1"/>
                </a:solidFill>
              </a:rPr>
              <a:t>By </a:t>
            </a:r>
            <a:r>
              <a:rPr lang="en-US" sz="1800" dirty="0">
                <a:solidFill>
                  <a:schemeClr val="tx1"/>
                </a:solidFill>
              </a:rPr>
              <a:t>prioritizing the requests, unnecessary or least important request </a:t>
            </a:r>
            <a:r>
              <a:rPr lang="en-US" sz="1800" dirty="0" smtClean="0">
                <a:solidFill>
                  <a:schemeClr val="tx1"/>
                </a:solidFill>
              </a:rPr>
              <a:t>              fall </a:t>
            </a:r>
            <a:r>
              <a:rPr lang="en-US" sz="1800" dirty="0">
                <a:solidFill>
                  <a:schemeClr val="tx1"/>
                </a:solidFill>
              </a:rPr>
              <a:t>to the bottom of the </a:t>
            </a:r>
            <a:r>
              <a:rPr lang="en-US" sz="1800" dirty="0" smtClean="0">
                <a:solidFill>
                  <a:schemeClr val="tx1"/>
                </a:solidFill>
              </a:rPr>
              <a:t>list.</a:t>
            </a:r>
          </a:p>
          <a:p>
            <a:pPr marL="0" indent="0">
              <a:buNone/>
            </a:pPr>
            <a:endParaRPr lang="en-US" sz="1800" dirty="0" smtClean="0">
              <a:solidFill>
                <a:schemeClr val="tx1"/>
              </a:solidFill>
            </a:endParaRPr>
          </a:p>
          <a:p>
            <a:pPr>
              <a:buFont typeface="Wingdings" pitchFamily="2" charset="2"/>
              <a:buChar char="§"/>
            </a:pPr>
            <a:r>
              <a:rPr lang="en-US" sz="1800" dirty="0">
                <a:solidFill>
                  <a:schemeClr val="tx1"/>
                </a:solidFill>
              </a:rPr>
              <a:t>Even if the requests are prioritized, many organizations do not have an effective methodology to manage large number of  </a:t>
            </a:r>
            <a:r>
              <a:rPr lang="en-US" sz="1800" dirty="0" smtClean="0">
                <a:solidFill>
                  <a:schemeClr val="tx1"/>
                </a:solidFill>
              </a:rPr>
              <a:t>e-CO </a:t>
            </a:r>
            <a:r>
              <a:rPr lang="en-US" sz="1800" dirty="0">
                <a:solidFill>
                  <a:schemeClr val="tx1"/>
                </a:solidFill>
              </a:rPr>
              <a:t>components requests by the users.</a:t>
            </a:r>
          </a:p>
          <a:p>
            <a:pPr marL="354330" indent="-285750">
              <a:buFont typeface="Wingdings" pitchFamily="2" charset="2"/>
              <a:buChar char="§"/>
            </a:pPr>
            <a:endParaRPr lang="en-US" sz="1800" dirty="0">
              <a:solidFill>
                <a:schemeClr val="tx1"/>
              </a:solidFill>
            </a:endParaRPr>
          </a:p>
          <a:p>
            <a:pPr lvl="0">
              <a:buFont typeface="Wingdings" pitchFamily="2" charset="2"/>
              <a:buChar char="§"/>
            </a:pPr>
            <a:r>
              <a:rPr lang="en-US" sz="1800" dirty="0">
                <a:solidFill>
                  <a:schemeClr val="tx1"/>
                </a:solidFill>
              </a:rPr>
              <a:t>To make the prioritization of e-CO Components effective, regulation is considered as a mechanism. </a:t>
            </a:r>
          </a:p>
          <a:p>
            <a:pPr>
              <a:buFont typeface="Wingdings" pitchFamily="2" charset="2"/>
              <a:buChar char="§"/>
            </a:pPr>
            <a:endParaRPr lang="en-US" sz="1800" dirty="0" smtClean="0">
              <a:solidFill>
                <a:schemeClr val="tx1"/>
              </a:solidFill>
            </a:endParaRPr>
          </a:p>
          <a:p>
            <a:pPr>
              <a:buFont typeface="Wingdings" pitchFamily="2" charset="2"/>
              <a:buChar char="§"/>
            </a:pPr>
            <a:r>
              <a:rPr lang="en-US" sz="1800" dirty="0" smtClean="0">
                <a:solidFill>
                  <a:schemeClr val="tx1"/>
                </a:solidFill>
              </a:rPr>
              <a:t>This process </a:t>
            </a:r>
            <a:r>
              <a:rPr lang="en-US" sz="1800" dirty="0">
                <a:solidFill>
                  <a:schemeClr val="tx1"/>
                </a:solidFill>
              </a:rPr>
              <a:t>can be further improved by using distributed method – allow users to self-regulate their </a:t>
            </a:r>
            <a:r>
              <a:rPr lang="en-US" sz="1800" dirty="0" smtClean="0">
                <a:solidFill>
                  <a:schemeClr val="tx1"/>
                </a:solidFill>
              </a:rPr>
              <a:t>requests.</a:t>
            </a:r>
            <a:endParaRPr lang="en-US" sz="1800" dirty="0">
              <a:solidFill>
                <a:schemeClr val="tx1"/>
              </a:solidFill>
            </a:endParaRPr>
          </a:p>
          <a:p>
            <a:pPr>
              <a:buFont typeface="Wingdings" pitchFamily="2" charset="2"/>
              <a:buChar char="§"/>
            </a:pPr>
            <a:endParaRPr lang="en-US" sz="1800" dirty="0">
              <a:solidFill>
                <a:schemeClr val="tx1"/>
              </a:solidFill>
            </a:endParaRPr>
          </a:p>
          <a:p>
            <a:pPr>
              <a:buFont typeface="Wingdings" pitchFamily="2" charset="2"/>
              <a:buChar char="§"/>
            </a:pPr>
            <a:endParaRPr lang="en-US" dirty="0">
              <a:solidFill>
                <a:schemeClr val="tx1"/>
              </a:solidFill>
            </a:endParaRPr>
          </a:p>
        </p:txBody>
      </p:sp>
      <p:sp>
        <p:nvSpPr>
          <p:cNvPr id="2" name="Title 1"/>
          <p:cNvSpPr>
            <a:spLocks noGrp="1"/>
          </p:cNvSpPr>
          <p:nvPr>
            <p:ph type="title" idx="4294967295"/>
          </p:nvPr>
        </p:nvSpPr>
        <p:spPr>
          <a:xfrm>
            <a:off x="900112" y="685800"/>
            <a:ext cx="7024688" cy="573088"/>
          </a:xfrm>
        </p:spPr>
        <p:txBody>
          <a:bodyPr>
            <a:normAutofit fontScale="90000"/>
          </a:bodyPr>
          <a:lstStyle/>
          <a:p>
            <a:pPr algn="ctr"/>
            <a:r>
              <a:rPr lang="en-US" b="1" dirty="0" smtClean="0">
                <a:solidFill>
                  <a:schemeClr val="tx1">
                    <a:lumMod val="75000"/>
                    <a:lumOff val="25000"/>
                  </a:schemeClr>
                </a:solidFill>
              </a:rPr>
              <a:t>Prioritize</a:t>
            </a:r>
            <a:endParaRPr lang="en-US" b="1" dirty="0">
              <a:solidFill>
                <a:schemeClr val="tx1">
                  <a:lumMod val="75000"/>
                  <a:lumOff val="25000"/>
                </a:schemeClr>
              </a:solidFill>
            </a:endParaRPr>
          </a:p>
        </p:txBody>
      </p:sp>
      <p:sp>
        <p:nvSpPr>
          <p:cNvPr id="7"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Study</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27510118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15</a:t>
            </a:fld>
            <a:endParaRPr lang="en-US" dirty="0"/>
          </a:p>
        </p:txBody>
      </p:sp>
      <p:sp>
        <p:nvSpPr>
          <p:cNvPr id="3" name="Content Placeholder 2"/>
          <p:cNvSpPr>
            <a:spLocks noGrp="1"/>
          </p:cNvSpPr>
          <p:nvPr>
            <p:ph idx="4294967295"/>
          </p:nvPr>
        </p:nvSpPr>
        <p:spPr>
          <a:xfrm>
            <a:off x="1066800" y="2057400"/>
            <a:ext cx="7162800" cy="4191000"/>
          </a:xfrm>
          <a:noFill/>
        </p:spPr>
        <p:txBody>
          <a:bodyPr>
            <a:noAutofit/>
          </a:bodyPr>
          <a:lstStyle/>
          <a:p>
            <a:pPr marL="0" lvl="0" indent="0">
              <a:buNone/>
            </a:pPr>
            <a:r>
              <a:rPr lang="en-US" sz="1800" dirty="0" smtClean="0">
                <a:solidFill>
                  <a:schemeClr val="tx1"/>
                </a:solidFill>
              </a:rPr>
              <a:t>Carbon </a:t>
            </a:r>
            <a:r>
              <a:rPr lang="en-US" sz="1800" dirty="0">
                <a:solidFill>
                  <a:schemeClr val="tx1"/>
                </a:solidFill>
              </a:rPr>
              <a:t>Emission Trading principles are referenced </a:t>
            </a:r>
            <a:r>
              <a:rPr lang="en-US" sz="1800" dirty="0" smtClean="0">
                <a:solidFill>
                  <a:schemeClr val="tx1"/>
                </a:solidFill>
              </a:rPr>
              <a:t> to understand how to set up flexible regulation, here is why –</a:t>
            </a:r>
          </a:p>
          <a:p>
            <a:pPr marL="0" lvl="0" indent="0">
              <a:buNone/>
            </a:pPr>
            <a:endParaRPr lang="en-US" sz="1800" dirty="0">
              <a:solidFill>
                <a:schemeClr val="tx1"/>
              </a:solidFill>
            </a:endParaRPr>
          </a:p>
          <a:p>
            <a:pPr lvl="0">
              <a:buFont typeface="Wingdings" pitchFamily="2" charset="2"/>
              <a:buChar char="§"/>
            </a:pPr>
            <a:r>
              <a:rPr lang="en-US" sz="1800" dirty="0" smtClean="0">
                <a:solidFill>
                  <a:schemeClr val="tx1"/>
                </a:solidFill>
              </a:rPr>
              <a:t>e-CO </a:t>
            </a:r>
            <a:r>
              <a:rPr lang="en-US" sz="1800" dirty="0">
                <a:solidFill>
                  <a:schemeClr val="tx1"/>
                </a:solidFill>
              </a:rPr>
              <a:t>Components are </a:t>
            </a:r>
            <a:r>
              <a:rPr lang="en-US" sz="1800" dirty="0" smtClean="0">
                <a:solidFill>
                  <a:schemeClr val="tx1"/>
                </a:solidFill>
              </a:rPr>
              <a:t>necessary </a:t>
            </a:r>
            <a:r>
              <a:rPr lang="en-US" sz="1800" dirty="0">
                <a:solidFill>
                  <a:schemeClr val="tx1"/>
                </a:solidFill>
              </a:rPr>
              <a:t>for enterprises to fit the EBS system according to their needs and </a:t>
            </a:r>
            <a:r>
              <a:rPr lang="en-US" sz="1800" dirty="0" smtClean="0">
                <a:solidFill>
                  <a:schemeClr val="tx1"/>
                </a:solidFill>
              </a:rPr>
              <a:t>operational processes; at the same time                   e-CO </a:t>
            </a:r>
            <a:r>
              <a:rPr lang="en-US" sz="1800" dirty="0">
                <a:solidFill>
                  <a:schemeClr val="tx1"/>
                </a:solidFill>
              </a:rPr>
              <a:t>Components implementation involves risks and cost that </a:t>
            </a:r>
            <a:r>
              <a:rPr lang="en-US" sz="1800" dirty="0" smtClean="0">
                <a:solidFill>
                  <a:schemeClr val="tx1"/>
                </a:solidFill>
              </a:rPr>
              <a:t>impact </a:t>
            </a:r>
            <a:r>
              <a:rPr lang="en-US" sz="1800" dirty="0">
                <a:solidFill>
                  <a:schemeClr val="tx1"/>
                </a:solidFill>
              </a:rPr>
              <a:t>the EBS system and the enterprise. </a:t>
            </a:r>
            <a:endParaRPr lang="en-US" sz="1800" dirty="0" smtClean="0">
              <a:solidFill>
                <a:schemeClr val="tx1"/>
              </a:solidFill>
            </a:endParaRPr>
          </a:p>
          <a:p>
            <a:pPr lvl="0">
              <a:buFont typeface="Wingdings" pitchFamily="2" charset="2"/>
              <a:buChar char="§"/>
            </a:pPr>
            <a:endParaRPr lang="en-US" sz="1800" dirty="0">
              <a:solidFill>
                <a:schemeClr val="tx1"/>
              </a:solidFill>
            </a:endParaRPr>
          </a:p>
          <a:p>
            <a:pPr lvl="0">
              <a:buFont typeface="Wingdings" pitchFamily="2" charset="2"/>
              <a:buChar char="§"/>
            </a:pPr>
            <a:r>
              <a:rPr lang="en-US" sz="1800" dirty="0" smtClean="0">
                <a:solidFill>
                  <a:schemeClr val="tx1"/>
                </a:solidFill>
              </a:rPr>
              <a:t>So </a:t>
            </a:r>
            <a:r>
              <a:rPr lang="en-US" sz="1800" dirty="0">
                <a:solidFill>
                  <a:schemeClr val="tx1"/>
                </a:solidFill>
              </a:rPr>
              <a:t>one can say e-CO Components are </a:t>
            </a:r>
            <a:r>
              <a:rPr lang="en-US" sz="1800" dirty="0" smtClean="0">
                <a:solidFill>
                  <a:schemeClr val="tx1"/>
                </a:solidFill>
              </a:rPr>
              <a:t>inevitable, </a:t>
            </a:r>
            <a:r>
              <a:rPr lang="en-US" sz="1800" dirty="0">
                <a:solidFill>
                  <a:schemeClr val="tx1"/>
                </a:solidFill>
              </a:rPr>
              <a:t>but can be harmful to the enterprise when implemented unnecessarily and in </a:t>
            </a:r>
            <a:r>
              <a:rPr lang="en-US" sz="1800" dirty="0" smtClean="0">
                <a:solidFill>
                  <a:schemeClr val="tx1"/>
                </a:solidFill>
              </a:rPr>
              <a:t>excess; similar to Carbon Emission. </a:t>
            </a:r>
          </a:p>
          <a:p>
            <a:pPr lvl="0">
              <a:buFont typeface="Wingdings" pitchFamily="2" charset="2"/>
              <a:buChar char="§"/>
            </a:pPr>
            <a:endParaRPr lang="en-US" sz="1800" dirty="0" smtClean="0">
              <a:solidFill>
                <a:schemeClr val="tx1"/>
              </a:solidFill>
              <a:cs typeface="Times New Roman" pitchFamily="18" charset="0"/>
            </a:endParaRPr>
          </a:p>
          <a:p>
            <a:pPr marL="400050" indent="-285750">
              <a:buFont typeface="Wingdings" pitchFamily="2" charset="2"/>
              <a:buChar char="§"/>
            </a:pPr>
            <a:endParaRPr lang="en-US" sz="1800" dirty="0">
              <a:solidFill>
                <a:schemeClr val="tx1"/>
              </a:solidFill>
            </a:endParaRPr>
          </a:p>
          <a:p>
            <a:pPr>
              <a:buFont typeface="Wingdings" pitchFamily="2" charset="2"/>
              <a:buChar char="§"/>
            </a:pPr>
            <a:endParaRPr lang="en-US" sz="1800" dirty="0" smtClean="0">
              <a:solidFill>
                <a:schemeClr val="tx1"/>
              </a:solidFill>
              <a:cs typeface="Times New Roman" pitchFamily="18" charset="0"/>
            </a:endParaRPr>
          </a:p>
          <a:p>
            <a:pPr>
              <a:buFont typeface="Wingdings" pitchFamily="2" charset="2"/>
              <a:buChar char="§"/>
            </a:pPr>
            <a:endParaRPr lang="en-US" sz="1800" dirty="0">
              <a:solidFill>
                <a:schemeClr val="tx1"/>
              </a:solidFill>
            </a:endParaRPr>
          </a:p>
        </p:txBody>
      </p:sp>
      <p:sp>
        <p:nvSpPr>
          <p:cNvPr id="2" name="Title 1"/>
          <p:cNvSpPr>
            <a:spLocks noGrp="1"/>
          </p:cNvSpPr>
          <p:nvPr>
            <p:ph type="title" idx="4294967295"/>
          </p:nvPr>
        </p:nvSpPr>
        <p:spPr>
          <a:xfrm>
            <a:off x="1204912" y="838200"/>
            <a:ext cx="7024688" cy="574675"/>
          </a:xfrm>
        </p:spPr>
        <p:txBody>
          <a:bodyPr>
            <a:noAutofit/>
          </a:bodyPr>
          <a:lstStyle/>
          <a:p>
            <a:pPr algn="ctr"/>
            <a:r>
              <a:rPr lang="en-US" sz="4000" b="1" dirty="0" smtClean="0">
                <a:solidFill>
                  <a:schemeClr val="tx1">
                    <a:lumMod val="75000"/>
                    <a:lumOff val="25000"/>
                  </a:schemeClr>
                </a:solidFill>
              </a:rPr>
              <a:t>Regulate</a:t>
            </a:r>
            <a:endParaRPr lang="en-US" sz="4000" b="1" dirty="0">
              <a:solidFill>
                <a:schemeClr val="tx1">
                  <a:lumMod val="75000"/>
                  <a:lumOff val="25000"/>
                </a:schemeClr>
              </a:solidFill>
            </a:endParaRPr>
          </a:p>
        </p:txBody>
      </p:sp>
      <p:sp>
        <p:nvSpPr>
          <p:cNvPr id="7"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Study</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10223968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16</a:t>
            </a:fld>
            <a:endParaRPr lang="en-US" dirty="0"/>
          </a:p>
        </p:txBody>
      </p:sp>
      <p:sp>
        <p:nvSpPr>
          <p:cNvPr id="3" name="Content Placeholder 2"/>
          <p:cNvSpPr>
            <a:spLocks noGrp="1"/>
          </p:cNvSpPr>
          <p:nvPr>
            <p:ph idx="4294967295"/>
          </p:nvPr>
        </p:nvSpPr>
        <p:spPr>
          <a:xfrm>
            <a:off x="1300162" y="2320925"/>
            <a:ext cx="6777038" cy="3698875"/>
          </a:xfrm>
        </p:spPr>
        <p:txBody>
          <a:bodyPr>
            <a:normAutofit/>
          </a:bodyPr>
          <a:lstStyle/>
          <a:p>
            <a:pPr>
              <a:buFont typeface="Wingdings" pitchFamily="2" charset="2"/>
              <a:buChar char="§"/>
            </a:pPr>
            <a:r>
              <a:rPr lang="en-US" sz="1800" dirty="0" smtClean="0">
                <a:solidFill>
                  <a:schemeClr val="tx1"/>
                </a:solidFill>
              </a:rPr>
              <a:t>Organizations </a:t>
            </a:r>
            <a:r>
              <a:rPr lang="en-US" sz="1800" dirty="0">
                <a:solidFill>
                  <a:schemeClr val="tx1"/>
                </a:solidFill>
              </a:rPr>
              <a:t>can set up a limit or regulation on the amount </a:t>
            </a:r>
            <a:r>
              <a:rPr lang="en-US" sz="1800" dirty="0" smtClean="0">
                <a:solidFill>
                  <a:schemeClr val="tx1"/>
                </a:solidFill>
              </a:rPr>
              <a:t>of      </a:t>
            </a:r>
            <a:r>
              <a:rPr lang="en-US" sz="1800" dirty="0">
                <a:solidFill>
                  <a:schemeClr val="tx1"/>
                </a:solidFill>
              </a:rPr>
              <a:t>e-business collaboration cost that can be spent in a specific time period such as a quarter. </a:t>
            </a:r>
          </a:p>
          <a:p>
            <a:pPr marL="354330" indent="-285750">
              <a:buFont typeface="Wingdings" pitchFamily="2" charset="2"/>
              <a:buChar char="§"/>
            </a:pPr>
            <a:endParaRPr lang="en-US" sz="1800" dirty="0">
              <a:solidFill>
                <a:schemeClr val="tx1"/>
              </a:solidFill>
            </a:endParaRPr>
          </a:p>
          <a:p>
            <a:pPr>
              <a:buFont typeface="Wingdings" pitchFamily="2" charset="2"/>
              <a:buChar char="§"/>
            </a:pPr>
            <a:r>
              <a:rPr lang="en-US" sz="1800" dirty="0">
                <a:solidFill>
                  <a:schemeClr val="tx1"/>
                </a:solidFill>
              </a:rPr>
              <a:t>By having a set </a:t>
            </a:r>
            <a:r>
              <a:rPr lang="en-US" sz="1800" dirty="0" smtClean="0">
                <a:solidFill>
                  <a:schemeClr val="tx1"/>
                </a:solidFill>
              </a:rPr>
              <a:t>allowance </a:t>
            </a:r>
            <a:r>
              <a:rPr lang="en-US" sz="1800" dirty="0">
                <a:solidFill>
                  <a:schemeClr val="tx1"/>
                </a:solidFill>
              </a:rPr>
              <a:t>on amount of collaboration to be implemented in a period of time, the e-collaboration requests that are most needed will get the priority to be implemented</a:t>
            </a:r>
            <a:r>
              <a:rPr lang="en-US" sz="1800" dirty="0" smtClean="0">
                <a:solidFill>
                  <a:schemeClr val="tx1"/>
                </a:solidFill>
              </a:rPr>
              <a:t>.</a:t>
            </a:r>
          </a:p>
          <a:p>
            <a:pPr marL="627063" lvl="2" indent="0">
              <a:buNone/>
            </a:pPr>
            <a:endParaRPr lang="en-US" sz="1800" dirty="0">
              <a:solidFill>
                <a:schemeClr val="tx1"/>
              </a:solidFill>
            </a:endParaRPr>
          </a:p>
          <a:p>
            <a:pPr>
              <a:buFont typeface="Wingdings" pitchFamily="2" charset="2"/>
              <a:buChar char="§"/>
            </a:pPr>
            <a:r>
              <a:rPr lang="en-US" sz="1800" dirty="0" smtClean="0">
                <a:solidFill>
                  <a:schemeClr val="tx1"/>
                </a:solidFill>
              </a:rPr>
              <a:t>By allowing users to borrow and loan allowance, users can        self-regulate their request and encourage conservative request initiatives, thus increase overall savings for the organization. </a:t>
            </a:r>
          </a:p>
          <a:p>
            <a:pPr marL="685800" lvl="2" indent="0">
              <a:buNone/>
            </a:pPr>
            <a:endParaRPr lang="en-US" sz="1600" dirty="0">
              <a:solidFill>
                <a:schemeClr val="tx1"/>
              </a:solidFill>
            </a:endParaRPr>
          </a:p>
          <a:p>
            <a:pPr marL="68580" indent="0">
              <a:buNone/>
            </a:pPr>
            <a:endParaRPr lang="en-US" sz="1600" dirty="0">
              <a:solidFill>
                <a:schemeClr val="tx1"/>
              </a:solidFill>
            </a:endParaRPr>
          </a:p>
        </p:txBody>
      </p:sp>
      <p:sp>
        <p:nvSpPr>
          <p:cNvPr id="2" name="Title 1"/>
          <p:cNvSpPr>
            <a:spLocks noGrp="1"/>
          </p:cNvSpPr>
          <p:nvPr>
            <p:ph type="title" idx="4294967295"/>
          </p:nvPr>
        </p:nvSpPr>
        <p:spPr>
          <a:xfrm>
            <a:off x="1052512" y="685800"/>
            <a:ext cx="7024688" cy="649288"/>
          </a:xfrm>
        </p:spPr>
        <p:txBody>
          <a:bodyPr>
            <a:normAutofit fontScale="90000"/>
          </a:bodyPr>
          <a:lstStyle/>
          <a:p>
            <a:r>
              <a:rPr lang="en-US" b="1" dirty="0" smtClean="0">
                <a:solidFill>
                  <a:schemeClr val="tx1">
                    <a:lumMod val="75000"/>
                    <a:lumOff val="25000"/>
                  </a:schemeClr>
                </a:solidFill>
              </a:rPr>
              <a:t>Self-Regulation</a:t>
            </a:r>
            <a:endParaRPr lang="en-US" b="1" dirty="0">
              <a:solidFill>
                <a:schemeClr val="tx1">
                  <a:lumMod val="75000"/>
                  <a:lumOff val="25000"/>
                </a:schemeClr>
              </a:solidFill>
            </a:endParaRPr>
          </a:p>
        </p:txBody>
      </p:sp>
      <p:sp>
        <p:nvSpPr>
          <p:cNvPr id="7"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Study</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3063717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057400"/>
            <a:ext cx="7408333" cy="4114800"/>
          </a:xfrm>
          <a:noFill/>
        </p:spPr>
        <p:txBody>
          <a:bodyPr>
            <a:noAutofit/>
          </a:bodyPr>
          <a:lstStyle/>
          <a:p>
            <a:pPr marL="0" indent="0">
              <a:buNone/>
            </a:pPr>
            <a:r>
              <a:rPr lang="en-US" sz="2000" dirty="0" smtClean="0">
                <a:solidFill>
                  <a:schemeClr val="tx1"/>
                </a:solidFill>
              </a:rPr>
              <a:t> </a:t>
            </a:r>
          </a:p>
          <a:p>
            <a:pPr>
              <a:buFont typeface="Wingdings" panose="05000000000000000000" pitchFamily="2" charset="2"/>
              <a:buChar char="§"/>
            </a:pPr>
            <a:r>
              <a:rPr lang="en-US" sz="2000" dirty="0" smtClean="0">
                <a:solidFill>
                  <a:schemeClr val="tx1"/>
                </a:solidFill>
              </a:rPr>
              <a:t>Design and develop prototype software that can evaluate ROI of e-CO Components. </a:t>
            </a:r>
          </a:p>
          <a:p>
            <a:pPr marL="0" indent="0">
              <a:buNone/>
            </a:pPr>
            <a:endParaRPr lang="en-US" sz="2000" dirty="0">
              <a:solidFill>
                <a:schemeClr val="tx1"/>
              </a:solidFill>
            </a:endParaRPr>
          </a:p>
          <a:p>
            <a:pPr>
              <a:buFont typeface="Wingdings" panose="05000000000000000000" pitchFamily="2" charset="2"/>
              <a:buChar char="§"/>
            </a:pPr>
            <a:r>
              <a:rPr lang="en-US" sz="2000" dirty="0" smtClean="0">
                <a:solidFill>
                  <a:schemeClr val="tx1"/>
                </a:solidFill>
              </a:rPr>
              <a:t>Incorporate </a:t>
            </a:r>
            <a:r>
              <a:rPr lang="en-US" sz="2000" dirty="0">
                <a:solidFill>
                  <a:schemeClr val="tx1"/>
                </a:solidFill>
              </a:rPr>
              <a:t>the </a:t>
            </a:r>
            <a:r>
              <a:rPr lang="en-US" sz="2000" dirty="0" smtClean="0">
                <a:solidFill>
                  <a:schemeClr val="tx1"/>
                </a:solidFill>
              </a:rPr>
              <a:t>e-CO </a:t>
            </a:r>
            <a:r>
              <a:rPr lang="en-US" sz="2000" dirty="0">
                <a:solidFill>
                  <a:schemeClr val="tx1"/>
                </a:solidFill>
              </a:rPr>
              <a:t>Component regulation </a:t>
            </a:r>
            <a:r>
              <a:rPr lang="en-US" sz="2000" dirty="0" smtClean="0">
                <a:solidFill>
                  <a:schemeClr val="tx1"/>
                </a:solidFill>
              </a:rPr>
              <a:t>methodology in the software.</a:t>
            </a:r>
          </a:p>
          <a:p>
            <a:pPr marL="0" indent="0">
              <a:buNone/>
            </a:pPr>
            <a:endParaRPr lang="en-US" sz="2000" dirty="0" smtClean="0">
              <a:solidFill>
                <a:schemeClr val="tx1"/>
              </a:solidFill>
            </a:endParaRPr>
          </a:p>
          <a:p>
            <a:pPr>
              <a:buFont typeface="Wingdings" panose="05000000000000000000" pitchFamily="2" charset="2"/>
              <a:buChar char="§"/>
            </a:pPr>
            <a:r>
              <a:rPr lang="en-US" sz="2000" dirty="0" smtClean="0">
                <a:solidFill>
                  <a:schemeClr val="tx1"/>
                </a:solidFill>
              </a:rPr>
              <a:t>Provide access </a:t>
            </a:r>
            <a:r>
              <a:rPr lang="en-US" sz="2000" dirty="0">
                <a:solidFill>
                  <a:schemeClr val="tx1"/>
                </a:solidFill>
              </a:rPr>
              <a:t>to users from an EBS environment to </a:t>
            </a:r>
            <a:r>
              <a:rPr lang="en-US" sz="2000" dirty="0" smtClean="0">
                <a:solidFill>
                  <a:schemeClr val="tx1"/>
                </a:solidFill>
              </a:rPr>
              <a:t>test the process.</a:t>
            </a:r>
          </a:p>
          <a:p>
            <a:pPr marL="0" indent="0">
              <a:buNone/>
            </a:pPr>
            <a:endParaRPr lang="en-US" sz="2000" dirty="0" smtClean="0">
              <a:solidFill>
                <a:schemeClr val="tx1"/>
              </a:solidFill>
            </a:endParaRPr>
          </a:p>
          <a:p>
            <a:pPr>
              <a:buFont typeface="Wingdings" panose="05000000000000000000" pitchFamily="2" charset="2"/>
              <a:buChar char="§"/>
            </a:pPr>
            <a:r>
              <a:rPr lang="en-US" sz="2000" dirty="0" smtClean="0">
                <a:solidFill>
                  <a:schemeClr val="tx1"/>
                </a:solidFill>
              </a:rPr>
              <a:t>Conduct </a:t>
            </a:r>
            <a:r>
              <a:rPr lang="en-US" sz="2000" dirty="0">
                <a:solidFill>
                  <a:schemeClr val="tx1"/>
                </a:solidFill>
              </a:rPr>
              <a:t>a survey to </a:t>
            </a:r>
            <a:r>
              <a:rPr lang="en-US" sz="2000" dirty="0" smtClean="0">
                <a:solidFill>
                  <a:schemeClr val="tx1"/>
                </a:solidFill>
              </a:rPr>
              <a:t>find out if the methodology </a:t>
            </a:r>
            <a:r>
              <a:rPr lang="en-US" sz="2000" dirty="0">
                <a:solidFill>
                  <a:schemeClr val="tx1"/>
                </a:solidFill>
              </a:rPr>
              <a:t>defined is effective.</a:t>
            </a:r>
          </a:p>
          <a:p>
            <a:pPr marL="68580" lvl="0" indent="0">
              <a:buNone/>
            </a:pP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17</a:t>
            </a:fld>
            <a:endParaRPr lang="en-US" dirty="0"/>
          </a:p>
        </p:txBody>
      </p:sp>
      <p:sp>
        <p:nvSpPr>
          <p:cNvPr id="2" name="Title 1"/>
          <p:cNvSpPr>
            <a:spLocks noGrp="1"/>
          </p:cNvSpPr>
          <p:nvPr>
            <p:ph type="title"/>
          </p:nvPr>
        </p:nvSpPr>
        <p:spPr/>
        <p:txBody>
          <a:bodyPr>
            <a:noAutofit/>
          </a:bodyPr>
          <a:lstStyle/>
          <a:p>
            <a:pPr algn="ctr"/>
            <a:r>
              <a:rPr lang="en-US" sz="4000" b="1" dirty="0" smtClean="0">
                <a:solidFill>
                  <a:schemeClr val="tx1">
                    <a:lumMod val="75000"/>
                    <a:lumOff val="25000"/>
                  </a:schemeClr>
                </a:solidFill>
              </a:rPr>
              <a:t>From Theory </a:t>
            </a:r>
            <a:r>
              <a:rPr lang="en-US" sz="4000" b="1" dirty="0">
                <a:solidFill>
                  <a:schemeClr val="tx1">
                    <a:lumMod val="75000"/>
                    <a:lumOff val="25000"/>
                  </a:schemeClr>
                </a:solidFill>
              </a:rPr>
              <a:t>to </a:t>
            </a:r>
            <a:r>
              <a:rPr lang="en-US" sz="4000" b="1" dirty="0" smtClean="0">
                <a:solidFill>
                  <a:schemeClr val="tx1">
                    <a:lumMod val="75000"/>
                    <a:lumOff val="25000"/>
                  </a:schemeClr>
                </a:solidFill>
              </a:rPr>
              <a:t>Practice</a:t>
            </a:r>
            <a:endParaRPr lang="en-US" sz="4000" b="1" dirty="0">
              <a:solidFill>
                <a:schemeClr val="tx1">
                  <a:lumMod val="75000"/>
                  <a:lumOff val="25000"/>
                </a:schemeClr>
              </a:solidFill>
            </a:endParaRPr>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Study</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7853548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EEWC 2014, Funchal, Portugal</a:t>
            </a:r>
            <a:endParaRPr lang="en-US" dirty="0"/>
          </a:p>
        </p:txBody>
      </p:sp>
      <p:sp>
        <p:nvSpPr>
          <p:cNvPr id="4" name="Slide Number Placeholder 3"/>
          <p:cNvSpPr>
            <a:spLocks noGrp="1"/>
          </p:cNvSpPr>
          <p:nvPr>
            <p:ph type="sldNum" sz="quarter" idx="12"/>
          </p:nvPr>
        </p:nvSpPr>
        <p:spPr/>
        <p:txBody>
          <a:bodyPr/>
          <a:lstStyle/>
          <a:p>
            <a:fld id="{0B1D989F-6174-4719-85DA-A6CFB43614ED}" type="slidenum">
              <a:rPr lang="en-US" smtClean="0"/>
              <a:t>18</a:t>
            </a:fld>
            <a:endParaRPr lang="en-US" dirty="0"/>
          </a:p>
        </p:txBody>
      </p:sp>
      <p:sp>
        <p:nvSpPr>
          <p:cNvPr id="2" name="Content Placeholder 1"/>
          <p:cNvSpPr>
            <a:spLocks noGrp="1"/>
          </p:cNvSpPr>
          <p:nvPr>
            <p:ph idx="4294967295"/>
          </p:nvPr>
        </p:nvSpPr>
        <p:spPr>
          <a:xfrm>
            <a:off x="973138" y="1676400"/>
            <a:ext cx="7408862" cy="4267200"/>
          </a:xfrm>
        </p:spPr>
        <p:txBody>
          <a:bodyPr>
            <a:noAutofit/>
          </a:bodyPr>
          <a:lstStyle/>
          <a:p>
            <a:pPr marL="68580" indent="0">
              <a:buNone/>
            </a:pPr>
            <a:r>
              <a:rPr lang="en-US" sz="1800" dirty="0">
                <a:solidFill>
                  <a:schemeClr val="tx1"/>
                </a:solidFill>
              </a:rPr>
              <a:t>The first </a:t>
            </a:r>
            <a:r>
              <a:rPr lang="en-US" sz="1800" dirty="0" smtClean="0">
                <a:solidFill>
                  <a:schemeClr val="tx1"/>
                </a:solidFill>
              </a:rPr>
              <a:t>problem </a:t>
            </a:r>
            <a:r>
              <a:rPr lang="en-US" sz="1800" dirty="0">
                <a:solidFill>
                  <a:schemeClr val="tx1"/>
                </a:solidFill>
              </a:rPr>
              <a:t>to solve is, set up a method to evaluate the ROI of e-CO Components</a:t>
            </a:r>
          </a:p>
          <a:p>
            <a:pPr marL="68580" indent="0">
              <a:buNone/>
            </a:pPr>
            <a:endParaRPr lang="en-US" sz="1800" dirty="0">
              <a:solidFill>
                <a:schemeClr val="tx1"/>
              </a:solidFill>
            </a:endParaRPr>
          </a:p>
          <a:p>
            <a:pPr>
              <a:buFont typeface="Wingdings" pitchFamily="2" charset="2"/>
              <a:buChar char="§"/>
            </a:pPr>
            <a:r>
              <a:rPr lang="en-US" sz="1800" dirty="0">
                <a:solidFill>
                  <a:schemeClr val="tx1"/>
                </a:solidFill>
              </a:rPr>
              <a:t>The cost drivers for e-CO Components are narrowed down as following:</a:t>
            </a:r>
          </a:p>
          <a:p>
            <a:pPr lvl="1">
              <a:buFont typeface="Wingdings" pitchFamily="2" charset="2"/>
              <a:buChar char="Ø"/>
            </a:pPr>
            <a:r>
              <a:rPr lang="en-US" sz="1800" dirty="0">
                <a:solidFill>
                  <a:schemeClr val="tx1"/>
                </a:solidFill>
              </a:rPr>
              <a:t>e-CO Component Domain or Business Function (drives Software, Platform)</a:t>
            </a:r>
          </a:p>
          <a:p>
            <a:pPr lvl="1">
              <a:buFont typeface="Wingdings" pitchFamily="2" charset="2"/>
              <a:buChar char="Ø"/>
            </a:pPr>
            <a:r>
              <a:rPr lang="en-US" sz="1800" dirty="0">
                <a:solidFill>
                  <a:schemeClr val="tx1"/>
                </a:solidFill>
              </a:rPr>
              <a:t>e-CO Component Category (drives Risk)</a:t>
            </a:r>
          </a:p>
          <a:p>
            <a:pPr lvl="1">
              <a:buFont typeface="Wingdings" pitchFamily="2" charset="2"/>
              <a:buChar char="Ø"/>
            </a:pPr>
            <a:r>
              <a:rPr lang="en-US" sz="1800" dirty="0">
                <a:solidFill>
                  <a:schemeClr val="tx1"/>
                </a:solidFill>
              </a:rPr>
              <a:t>e-CO Component Data Source and Destination (drives scope, impact).</a:t>
            </a:r>
          </a:p>
          <a:p>
            <a:pPr marL="68580" indent="0">
              <a:buNone/>
            </a:pPr>
            <a:endParaRPr lang="en-US" sz="1800" dirty="0">
              <a:solidFill>
                <a:schemeClr val="tx1"/>
              </a:solidFill>
            </a:endParaRPr>
          </a:p>
          <a:p>
            <a:pPr>
              <a:buFont typeface="Wingdings" pitchFamily="2" charset="2"/>
              <a:buChar char="§"/>
            </a:pPr>
            <a:r>
              <a:rPr lang="en-US" sz="1800" dirty="0">
                <a:solidFill>
                  <a:schemeClr val="tx1"/>
                </a:solidFill>
              </a:rPr>
              <a:t>One of the important aspects of making these attributes work for any                    e-Business environment is to provide an ability for the enterprises to set up the values for each of the above attributes as per the needs and context of their organization.</a:t>
            </a:r>
          </a:p>
          <a:p>
            <a:endParaRPr lang="en-US" sz="1800" dirty="0"/>
          </a:p>
        </p:txBody>
      </p:sp>
      <p:sp>
        <p:nvSpPr>
          <p:cNvPr id="5" name="Title 4"/>
          <p:cNvSpPr>
            <a:spLocks noGrp="1"/>
          </p:cNvSpPr>
          <p:nvPr>
            <p:ph type="title" idx="4294967295"/>
          </p:nvPr>
        </p:nvSpPr>
        <p:spPr>
          <a:xfrm>
            <a:off x="457200" y="338138"/>
            <a:ext cx="8229600" cy="1252537"/>
          </a:xfrm>
        </p:spPr>
        <p:txBody>
          <a:bodyPr/>
          <a:lstStyle/>
          <a:p>
            <a:r>
              <a:rPr lang="en-US" b="1" dirty="0" smtClean="0">
                <a:solidFill>
                  <a:schemeClr val="tx1">
                    <a:lumMod val="75000"/>
                    <a:lumOff val="25000"/>
                  </a:schemeClr>
                </a:solidFill>
              </a:rPr>
              <a:t>Design of the System</a:t>
            </a:r>
            <a:endParaRPr lang="en-US" b="1" dirty="0">
              <a:solidFill>
                <a:schemeClr val="tx1">
                  <a:lumMod val="75000"/>
                  <a:lumOff val="25000"/>
                </a:schemeClr>
              </a:solidFill>
            </a:endParaRPr>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System</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12494111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438400"/>
            <a:ext cx="7408333" cy="3687763"/>
          </a:xfrm>
        </p:spPr>
        <p:txBody>
          <a:bodyPr>
            <a:normAutofit fontScale="92500" lnSpcReduction="10000"/>
          </a:bodyPr>
          <a:lstStyle/>
          <a:p>
            <a:pPr>
              <a:buFont typeface="Wingdings" pitchFamily="2" charset="2"/>
              <a:buChar char="§"/>
            </a:pPr>
            <a:endParaRPr lang="en-US" sz="1800" dirty="0" smtClean="0">
              <a:solidFill>
                <a:schemeClr val="tx1"/>
              </a:solidFill>
            </a:endParaRPr>
          </a:p>
          <a:p>
            <a:pPr>
              <a:buFont typeface="Wingdings" pitchFamily="2" charset="2"/>
              <a:buChar char="§"/>
            </a:pPr>
            <a:r>
              <a:rPr lang="en-US" sz="1800" dirty="0" smtClean="0">
                <a:solidFill>
                  <a:schemeClr val="tx1"/>
                </a:solidFill>
              </a:rPr>
              <a:t>A </a:t>
            </a:r>
            <a:r>
              <a:rPr lang="en-US" sz="1800" dirty="0">
                <a:solidFill>
                  <a:schemeClr val="tx1"/>
                </a:solidFill>
              </a:rPr>
              <a:t>new Unit of Measure (UOM) is invented to capture the essence of all of these </a:t>
            </a:r>
            <a:r>
              <a:rPr lang="en-US" sz="1800" dirty="0" smtClean="0">
                <a:solidFill>
                  <a:schemeClr val="tx1"/>
                </a:solidFill>
              </a:rPr>
              <a:t>aspects. </a:t>
            </a:r>
          </a:p>
          <a:p>
            <a:pPr>
              <a:buFont typeface="Wingdings" pitchFamily="2" charset="2"/>
              <a:buChar char="§"/>
            </a:pPr>
            <a:endParaRPr lang="en-US" sz="1800" dirty="0">
              <a:solidFill>
                <a:schemeClr val="tx1"/>
              </a:solidFill>
            </a:endParaRPr>
          </a:p>
          <a:p>
            <a:pPr>
              <a:buFont typeface="Wingdings" pitchFamily="2" charset="2"/>
              <a:buChar char="§"/>
            </a:pPr>
            <a:r>
              <a:rPr lang="en-US" sz="1800" dirty="0" smtClean="0">
                <a:solidFill>
                  <a:schemeClr val="tx1"/>
                </a:solidFill>
              </a:rPr>
              <a:t>Since </a:t>
            </a:r>
            <a:r>
              <a:rPr lang="en-US" sz="1800" dirty="0">
                <a:solidFill>
                  <a:schemeClr val="tx1"/>
                </a:solidFill>
              </a:rPr>
              <a:t>the goal of this process is to bring efficiency to </a:t>
            </a:r>
            <a:r>
              <a:rPr lang="en-US" sz="1800" dirty="0" smtClean="0">
                <a:solidFill>
                  <a:schemeClr val="tx1"/>
                </a:solidFill>
              </a:rPr>
              <a:t>the  e-CO </a:t>
            </a:r>
            <a:r>
              <a:rPr lang="en-US" sz="1800" dirty="0">
                <a:solidFill>
                  <a:schemeClr val="tx1"/>
                </a:solidFill>
              </a:rPr>
              <a:t>Component process, </a:t>
            </a:r>
            <a:r>
              <a:rPr lang="en-US" sz="1800" dirty="0" smtClean="0">
                <a:solidFill>
                  <a:schemeClr val="tx1"/>
                </a:solidFill>
              </a:rPr>
              <a:t>drawing </a:t>
            </a:r>
            <a:r>
              <a:rPr lang="en-US" sz="1800" dirty="0">
                <a:solidFill>
                  <a:schemeClr val="tx1"/>
                </a:solidFill>
              </a:rPr>
              <a:t>the </a:t>
            </a:r>
            <a:r>
              <a:rPr lang="en-US" sz="1800" dirty="0" smtClean="0">
                <a:solidFill>
                  <a:schemeClr val="tx1"/>
                </a:solidFill>
              </a:rPr>
              <a:t>inspiration from </a:t>
            </a:r>
            <a:r>
              <a:rPr lang="en-US" sz="1800" dirty="0">
                <a:solidFill>
                  <a:schemeClr val="tx1"/>
                </a:solidFill>
              </a:rPr>
              <a:t>the Carbon Footprint, it is called </a:t>
            </a:r>
            <a:endParaRPr lang="en-US" sz="1800" dirty="0" smtClean="0">
              <a:solidFill>
                <a:schemeClr val="tx1"/>
              </a:solidFill>
            </a:endParaRPr>
          </a:p>
          <a:p>
            <a:pPr>
              <a:buFont typeface="Wingdings" pitchFamily="2" charset="2"/>
              <a:buChar char="§"/>
            </a:pPr>
            <a:r>
              <a:rPr lang="en-US" sz="1800" dirty="0" smtClean="0">
                <a:solidFill>
                  <a:schemeClr val="tx1"/>
                </a:solidFill>
              </a:rPr>
              <a:t>e</a:t>
            </a:r>
            <a:r>
              <a:rPr lang="en-US" sz="1800" dirty="0">
                <a:solidFill>
                  <a:schemeClr val="tx1"/>
                </a:solidFill>
              </a:rPr>
              <a:t>-Collaboration Footprint or </a:t>
            </a:r>
            <a:r>
              <a:rPr lang="en-US" sz="1800" dirty="0" smtClean="0">
                <a:solidFill>
                  <a:schemeClr val="tx1"/>
                </a:solidFill>
              </a:rPr>
              <a:t> </a:t>
            </a:r>
            <a:r>
              <a:rPr lang="en-US" sz="1800" b="1" dirty="0" smtClean="0">
                <a:solidFill>
                  <a:schemeClr val="tx1"/>
                </a:solidFill>
              </a:rPr>
              <a:t>e-CO </a:t>
            </a:r>
            <a:r>
              <a:rPr lang="en-US" sz="1800" b="1" dirty="0">
                <a:solidFill>
                  <a:schemeClr val="tx1"/>
                </a:solidFill>
              </a:rPr>
              <a:t>Footprint</a:t>
            </a:r>
            <a:r>
              <a:rPr lang="en-US" sz="1800" b="1" dirty="0" smtClean="0">
                <a:solidFill>
                  <a:schemeClr val="tx1"/>
                </a:solidFill>
              </a:rPr>
              <a:t>.</a:t>
            </a:r>
          </a:p>
          <a:p>
            <a:pPr marL="354330" indent="-285750">
              <a:buFont typeface="Wingdings" pitchFamily="2" charset="2"/>
              <a:buChar char="§"/>
            </a:pPr>
            <a:endParaRPr lang="en-US" sz="1800" dirty="0">
              <a:solidFill>
                <a:schemeClr val="tx1"/>
              </a:solidFill>
            </a:endParaRPr>
          </a:p>
          <a:p>
            <a:pPr>
              <a:buFont typeface="Wingdings" pitchFamily="2" charset="2"/>
              <a:buChar char="§"/>
            </a:pPr>
            <a:r>
              <a:rPr lang="en-US" sz="1800" dirty="0">
                <a:solidFill>
                  <a:schemeClr val="tx1"/>
                </a:solidFill>
              </a:rPr>
              <a:t>e-CO Footprint is derived by adding up the factors of the </a:t>
            </a:r>
            <a:r>
              <a:rPr lang="en-US" sz="1800" dirty="0" smtClean="0">
                <a:solidFill>
                  <a:schemeClr val="tx1"/>
                </a:solidFill>
              </a:rPr>
              <a:t>Cost Drives of an </a:t>
            </a:r>
            <a:endParaRPr lang="en-US" sz="1800" dirty="0" smtClean="0">
              <a:solidFill>
                <a:schemeClr val="tx1"/>
              </a:solidFill>
            </a:endParaRPr>
          </a:p>
          <a:p>
            <a:pPr>
              <a:buFont typeface="Wingdings" pitchFamily="2" charset="2"/>
              <a:buChar char="§"/>
            </a:pPr>
            <a:r>
              <a:rPr lang="en-US" sz="1800" dirty="0" smtClean="0">
                <a:solidFill>
                  <a:schemeClr val="tx1"/>
                </a:solidFill>
              </a:rPr>
              <a:t>e</a:t>
            </a:r>
            <a:r>
              <a:rPr lang="en-US" sz="1800" dirty="0">
                <a:solidFill>
                  <a:schemeClr val="tx1"/>
                </a:solidFill>
              </a:rPr>
              <a:t>-CO </a:t>
            </a:r>
            <a:r>
              <a:rPr lang="en-US" sz="1800" dirty="0" smtClean="0">
                <a:solidFill>
                  <a:schemeClr val="tx1"/>
                </a:solidFill>
              </a:rPr>
              <a:t>Component.</a:t>
            </a:r>
          </a:p>
          <a:p>
            <a:pPr marL="354330" indent="-285750">
              <a:buFont typeface="Wingdings" pitchFamily="2" charset="2"/>
              <a:buChar char="§"/>
            </a:pPr>
            <a:endParaRPr lang="en-US" sz="1800" dirty="0">
              <a:solidFill>
                <a:schemeClr val="tx1"/>
              </a:solidFill>
            </a:endParaRPr>
          </a:p>
          <a:p>
            <a:pPr>
              <a:buFont typeface="Wingdings" pitchFamily="2" charset="2"/>
              <a:buChar char="§"/>
            </a:pPr>
            <a:r>
              <a:rPr lang="en-US" sz="1800" dirty="0" smtClean="0">
                <a:solidFill>
                  <a:schemeClr val="tx1"/>
                </a:solidFill>
              </a:rPr>
              <a:t>This </a:t>
            </a:r>
            <a:r>
              <a:rPr lang="en-US" sz="1800" dirty="0">
                <a:solidFill>
                  <a:schemeClr val="tx1"/>
                </a:solidFill>
              </a:rPr>
              <a:t>UOM as a whole denotes the complexity of the e-CO </a:t>
            </a:r>
            <a:r>
              <a:rPr lang="en-US" sz="1800" dirty="0" smtClean="0">
                <a:solidFill>
                  <a:schemeClr val="tx1"/>
                </a:solidFill>
              </a:rPr>
              <a:t>Component; </a:t>
            </a:r>
            <a:r>
              <a:rPr lang="en-US" sz="1800" dirty="0">
                <a:solidFill>
                  <a:schemeClr val="tx1"/>
                </a:solidFill>
              </a:rPr>
              <a:t>more complex the component higher the cost. </a:t>
            </a:r>
            <a:endParaRPr lang="en-US" sz="1800" dirty="0" smtClean="0">
              <a:solidFill>
                <a:schemeClr val="tx1"/>
              </a:solidFill>
            </a:endParaRPr>
          </a:p>
          <a:p>
            <a:pPr>
              <a:buFont typeface="Wingdings" pitchFamily="2" charset="2"/>
              <a:buChar char="§"/>
            </a:pPr>
            <a:endParaRPr lang="en-US" sz="1800" dirty="0">
              <a:solidFill>
                <a:schemeClr val="tx1"/>
              </a:solidFill>
            </a:endParaRPr>
          </a:p>
          <a:p>
            <a:pPr marL="354330" indent="-285750">
              <a:buFont typeface="Wingdings" pitchFamily="2" charset="2"/>
              <a:buChar char="§"/>
            </a:pPr>
            <a:endParaRPr lang="en-US" sz="1800" dirty="0">
              <a:solidFill>
                <a:schemeClr val="tx1"/>
              </a:solidFill>
            </a:endParaRPr>
          </a:p>
        </p:txBody>
      </p:sp>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19</a:t>
            </a:fld>
            <a:endParaRPr lang="en-US" dirty="0"/>
          </a:p>
        </p:txBody>
      </p:sp>
      <p:sp>
        <p:nvSpPr>
          <p:cNvPr id="2" name="Title 1"/>
          <p:cNvSpPr>
            <a:spLocks noGrp="1"/>
          </p:cNvSpPr>
          <p:nvPr>
            <p:ph type="title"/>
          </p:nvPr>
        </p:nvSpPr>
        <p:spPr/>
        <p:txBody>
          <a:bodyPr>
            <a:normAutofit/>
          </a:bodyPr>
          <a:lstStyle/>
          <a:p>
            <a:pPr algn="ctr"/>
            <a:r>
              <a:rPr lang="en-US" sz="4000" b="1" dirty="0">
                <a:solidFill>
                  <a:schemeClr val="tx1">
                    <a:lumMod val="75000"/>
                    <a:lumOff val="25000"/>
                  </a:schemeClr>
                </a:solidFill>
              </a:rPr>
              <a:t>e-CO </a:t>
            </a:r>
            <a:r>
              <a:rPr lang="en-US" sz="4000" b="1" dirty="0" smtClean="0">
                <a:solidFill>
                  <a:schemeClr val="tx1">
                    <a:lumMod val="75000"/>
                    <a:lumOff val="25000"/>
                  </a:schemeClr>
                </a:solidFill>
              </a:rPr>
              <a:t>Footprint</a:t>
            </a:r>
            <a:endParaRPr lang="en-US" sz="4000" dirty="0">
              <a:solidFill>
                <a:schemeClr val="tx1">
                  <a:lumMod val="75000"/>
                  <a:lumOff val="25000"/>
                </a:schemeClr>
              </a:solidFill>
            </a:endParaRPr>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System</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9922549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EEWC 2014, Funchal, Portugal</a:t>
            </a:r>
            <a:endParaRPr lang="en-US" dirty="0"/>
          </a:p>
        </p:txBody>
      </p:sp>
      <p:sp>
        <p:nvSpPr>
          <p:cNvPr id="4" name="Slide Number Placeholder 3"/>
          <p:cNvSpPr>
            <a:spLocks noGrp="1"/>
          </p:cNvSpPr>
          <p:nvPr>
            <p:ph type="sldNum" sz="quarter" idx="12"/>
          </p:nvPr>
        </p:nvSpPr>
        <p:spPr/>
        <p:txBody>
          <a:bodyPr/>
          <a:lstStyle/>
          <a:p>
            <a:fld id="{0B1D989F-6174-4719-85DA-A6CFB43614ED}" type="slidenum">
              <a:rPr lang="en-US" smtClean="0"/>
              <a:t>2</a:t>
            </a:fld>
            <a:endParaRPr lang="en-US" dirty="0"/>
          </a:p>
        </p:txBody>
      </p:sp>
      <p:sp>
        <p:nvSpPr>
          <p:cNvPr id="5" name="Title 4"/>
          <p:cNvSpPr>
            <a:spLocks noGrp="1"/>
          </p:cNvSpPr>
          <p:nvPr>
            <p:ph type="title"/>
          </p:nvPr>
        </p:nvSpPr>
        <p:spPr/>
        <p:txBody>
          <a:bodyPr/>
          <a:lstStyle/>
          <a:p>
            <a:r>
              <a:rPr lang="en-US" b="1" dirty="0" smtClean="0">
                <a:solidFill>
                  <a:schemeClr val="tx1">
                    <a:lumMod val="75000"/>
                    <a:lumOff val="25000"/>
                  </a:schemeClr>
                </a:solidFill>
              </a:rPr>
              <a:t>Agenda</a:t>
            </a:r>
            <a:endParaRPr lang="en-US" b="1" dirty="0">
              <a:solidFill>
                <a:schemeClr val="tx1">
                  <a:lumMod val="75000"/>
                  <a:lumOff val="25000"/>
                </a:schemeClr>
              </a:solidFill>
            </a:endParaRPr>
          </a:p>
        </p:txBody>
      </p:sp>
      <p:sp>
        <p:nvSpPr>
          <p:cNvPr id="6" name="Content Placeholder 2"/>
          <p:cNvSpPr>
            <a:spLocks noGrp="1"/>
          </p:cNvSpPr>
          <p:nvPr>
            <p:ph idx="1"/>
          </p:nvPr>
        </p:nvSpPr>
        <p:spPr>
          <a:xfrm>
            <a:off x="872067" y="1981200"/>
            <a:ext cx="7408333" cy="4419600"/>
          </a:xfrm>
        </p:spPr>
        <p:txBody>
          <a:bodyPr>
            <a:noAutofit/>
          </a:bodyPr>
          <a:lstStyle/>
          <a:p>
            <a:pPr>
              <a:buFont typeface="Wingdings" pitchFamily="2" charset="2"/>
              <a:buChar char="§"/>
            </a:pPr>
            <a:r>
              <a:rPr lang="en-US" sz="2800" dirty="0" smtClean="0">
                <a:solidFill>
                  <a:schemeClr val="tx1"/>
                </a:solidFill>
              </a:rPr>
              <a:t>Background</a:t>
            </a:r>
          </a:p>
          <a:p>
            <a:pPr>
              <a:buFont typeface="Wingdings" pitchFamily="2" charset="2"/>
              <a:buChar char="§"/>
            </a:pPr>
            <a:r>
              <a:rPr lang="en-US" sz="2800" dirty="0" smtClean="0">
                <a:solidFill>
                  <a:schemeClr val="tx1"/>
                </a:solidFill>
              </a:rPr>
              <a:t>The Challenge</a:t>
            </a:r>
          </a:p>
          <a:p>
            <a:pPr>
              <a:buFont typeface="Wingdings" pitchFamily="2" charset="2"/>
              <a:buChar char="§"/>
            </a:pPr>
            <a:r>
              <a:rPr lang="en-US" sz="2800" dirty="0" smtClean="0">
                <a:solidFill>
                  <a:schemeClr val="tx1"/>
                </a:solidFill>
              </a:rPr>
              <a:t>Study</a:t>
            </a:r>
          </a:p>
          <a:p>
            <a:pPr>
              <a:buFont typeface="Wingdings" pitchFamily="2" charset="2"/>
              <a:buChar char="§"/>
            </a:pPr>
            <a:r>
              <a:rPr lang="en-US" sz="2800" dirty="0" smtClean="0">
                <a:solidFill>
                  <a:schemeClr val="tx1"/>
                </a:solidFill>
              </a:rPr>
              <a:t>System</a:t>
            </a:r>
          </a:p>
          <a:p>
            <a:pPr>
              <a:buFont typeface="Wingdings" pitchFamily="2" charset="2"/>
              <a:buChar char="§"/>
            </a:pPr>
            <a:r>
              <a:rPr lang="en-US" sz="2800" dirty="0" smtClean="0">
                <a:solidFill>
                  <a:schemeClr val="tx1"/>
                </a:solidFill>
              </a:rPr>
              <a:t>Results</a:t>
            </a:r>
          </a:p>
          <a:p>
            <a:pPr>
              <a:buFont typeface="Wingdings" pitchFamily="2" charset="2"/>
              <a:buChar char="§"/>
            </a:pPr>
            <a:r>
              <a:rPr lang="en-US" sz="2800" dirty="0" smtClean="0">
                <a:solidFill>
                  <a:schemeClr val="tx1"/>
                </a:solidFill>
              </a:rPr>
              <a:t>Conclusion</a:t>
            </a:r>
          </a:p>
          <a:p>
            <a:endParaRPr lang="en-US" sz="2800" dirty="0">
              <a:solidFill>
                <a:schemeClr val="tx1"/>
              </a:solidFill>
            </a:endParaRPr>
          </a:p>
        </p:txBody>
      </p:sp>
    </p:spTree>
    <p:extLst>
      <p:ext uri="{BB962C8B-B14F-4D97-AF65-F5344CB8AC3E}">
        <p14:creationId xmlns:p14="http://schemas.microsoft.com/office/powerpoint/2010/main" val="22641618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20</a:t>
            </a:fld>
            <a:endParaRPr lang="en-US" dirty="0"/>
          </a:p>
        </p:txBody>
      </p:sp>
      <p:pic>
        <p:nvPicPr>
          <p:cNvPr id="4" name="Content Placeholder 3"/>
          <p:cNvPicPr>
            <a:picLocks noGrp="1"/>
          </p:cNvPicPr>
          <p:nvPr>
            <p:ph idx="4294967295"/>
          </p:nvPr>
        </p:nvPicPr>
        <p:blipFill>
          <a:blip r:embed="rId2" cstate="print"/>
          <a:stretch>
            <a:fillRect/>
          </a:stretch>
        </p:blipFill>
        <p:spPr>
          <a:xfrm>
            <a:off x="1647825" y="2209800"/>
            <a:ext cx="5972175" cy="1562100"/>
          </a:xfrm>
          <a:prstGeom prst="rect">
            <a:avLst/>
          </a:prstGeom>
          <a:ln>
            <a:noFill/>
          </a:ln>
        </p:spPr>
      </p:pic>
      <p:sp>
        <p:nvSpPr>
          <p:cNvPr id="2" name="Title 1"/>
          <p:cNvSpPr>
            <a:spLocks noGrp="1"/>
          </p:cNvSpPr>
          <p:nvPr>
            <p:ph type="title" idx="4294967295"/>
          </p:nvPr>
        </p:nvSpPr>
        <p:spPr>
          <a:xfrm>
            <a:off x="1052512" y="725488"/>
            <a:ext cx="7024688" cy="646112"/>
          </a:xfrm>
        </p:spPr>
        <p:txBody>
          <a:bodyPr>
            <a:noAutofit/>
          </a:bodyPr>
          <a:lstStyle/>
          <a:p>
            <a:pPr algn="ctr"/>
            <a:r>
              <a:rPr lang="en-US" sz="4000" b="1" dirty="0" smtClean="0">
                <a:solidFill>
                  <a:schemeClr val="tx1">
                    <a:lumMod val="75000"/>
                    <a:lumOff val="25000"/>
                  </a:schemeClr>
                </a:solidFill>
              </a:rPr>
              <a:t>e-CO Footprint Calculation</a:t>
            </a:r>
            <a:endParaRPr lang="en-US" sz="4000" b="1" dirty="0">
              <a:solidFill>
                <a:schemeClr val="tx1">
                  <a:lumMod val="75000"/>
                  <a:lumOff val="25000"/>
                </a:schemeClr>
              </a:solidFill>
            </a:endParaRPr>
          </a:p>
        </p:txBody>
      </p:sp>
      <p:sp>
        <p:nvSpPr>
          <p:cNvPr id="3" name="Rectangle 2"/>
          <p:cNvSpPr/>
          <p:nvPr/>
        </p:nvSpPr>
        <p:spPr>
          <a:xfrm>
            <a:off x="914400" y="4267200"/>
            <a:ext cx="7391400" cy="1200329"/>
          </a:xfrm>
          <a:prstGeom prst="rect">
            <a:avLst/>
          </a:prstGeom>
        </p:spPr>
        <p:txBody>
          <a:bodyPr wrap="square">
            <a:spAutoFit/>
          </a:bodyPr>
          <a:lstStyle/>
          <a:p>
            <a:r>
              <a:rPr lang="en-US" dirty="0"/>
              <a:t>This study suggests that, instead of knowing an accurate cost late in the </a:t>
            </a:r>
            <a:r>
              <a:rPr lang="en-US" dirty="0" smtClean="0"/>
              <a:t>process, </a:t>
            </a:r>
            <a:r>
              <a:rPr lang="en-US" dirty="0"/>
              <a:t>it is more useful for the user to </a:t>
            </a:r>
            <a:r>
              <a:rPr lang="en-US" dirty="0" smtClean="0"/>
              <a:t>know </a:t>
            </a:r>
            <a:r>
              <a:rPr lang="en-US" dirty="0"/>
              <a:t>the </a:t>
            </a:r>
            <a:r>
              <a:rPr lang="en-US" dirty="0" smtClean="0"/>
              <a:t>e-CO </a:t>
            </a:r>
            <a:r>
              <a:rPr lang="en-US" dirty="0"/>
              <a:t>Footprint of a component earlier in the process to understand the complexity and cost of the component being requested.</a:t>
            </a:r>
          </a:p>
        </p:txBody>
      </p:sp>
      <p:sp>
        <p:nvSpPr>
          <p:cNvPr id="7"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System</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18049093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21</a:t>
            </a:fld>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142205196"/>
              </p:ext>
            </p:extLst>
          </p:nvPr>
        </p:nvGraphicFramePr>
        <p:xfrm>
          <a:off x="1600200" y="2057400"/>
          <a:ext cx="6569242" cy="3962401"/>
        </p:xfrm>
        <a:graphic>
          <a:graphicData uri="http://schemas.openxmlformats.org/drawingml/2006/table">
            <a:tbl>
              <a:tblPr firstRow="1" bandRow="1">
                <a:tableStyleId>{BC89EF96-8CEA-46FF-86C4-4CE0E7609802}</a:tableStyleId>
              </a:tblPr>
              <a:tblGrid>
                <a:gridCol w="1995719"/>
                <a:gridCol w="4573523"/>
              </a:tblGrid>
              <a:tr h="364482">
                <a:tc>
                  <a:txBody>
                    <a:bodyPr/>
                    <a:lstStyle/>
                    <a:p>
                      <a:pPr marL="0" marR="0">
                        <a:lnSpc>
                          <a:spcPct val="115000"/>
                        </a:lnSpc>
                        <a:spcBef>
                          <a:spcPts val="0"/>
                        </a:spcBef>
                        <a:spcAft>
                          <a:spcPts val="0"/>
                        </a:spcAft>
                      </a:pPr>
                      <a:r>
                        <a:rPr lang="en-US" sz="1400" dirty="0">
                          <a:effectLst/>
                        </a:rPr>
                        <a:t>Terminology</a:t>
                      </a:r>
                      <a:endParaRPr lang="en-US" sz="1400" dirty="0">
                        <a:effectLst/>
                        <a:latin typeface="Calibri"/>
                        <a:ea typeface="Calibri"/>
                        <a:cs typeface="Times New Roman"/>
                      </a:endParaRPr>
                    </a:p>
                  </a:txBody>
                  <a:tcPr marL="84587" marR="84587" marT="42294" marB="42294"/>
                </a:tc>
                <a:tc>
                  <a:txBody>
                    <a:bodyPr/>
                    <a:lstStyle/>
                    <a:p>
                      <a:pPr marL="0" marR="0">
                        <a:lnSpc>
                          <a:spcPct val="115000"/>
                        </a:lnSpc>
                        <a:spcBef>
                          <a:spcPts val="0"/>
                        </a:spcBef>
                        <a:spcAft>
                          <a:spcPts val="0"/>
                        </a:spcAft>
                      </a:pPr>
                      <a:r>
                        <a:rPr lang="en-US" sz="1400" dirty="0">
                          <a:effectLst/>
                        </a:rPr>
                        <a:t>Explanation</a:t>
                      </a:r>
                      <a:endParaRPr lang="en-US" sz="1400" dirty="0">
                        <a:effectLst/>
                        <a:latin typeface="Calibri"/>
                        <a:ea typeface="Calibri"/>
                        <a:cs typeface="Times New Roman"/>
                      </a:endParaRPr>
                    </a:p>
                  </a:txBody>
                  <a:tcPr marL="84587" marR="84587" marT="42294" marB="42294"/>
                </a:tc>
              </a:tr>
              <a:tr h="404213">
                <a:tc>
                  <a:txBody>
                    <a:bodyPr/>
                    <a:lstStyle/>
                    <a:p>
                      <a:pPr marL="0" marR="0">
                        <a:lnSpc>
                          <a:spcPct val="115000"/>
                        </a:lnSpc>
                        <a:spcBef>
                          <a:spcPts val="0"/>
                        </a:spcBef>
                        <a:spcAft>
                          <a:spcPts val="0"/>
                        </a:spcAft>
                      </a:pPr>
                      <a:r>
                        <a:rPr lang="en-US" sz="1400" b="1" kern="1200" dirty="0">
                          <a:effectLst/>
                        </a:rPr>
                        <a:t>e-CO Proposals</a:t>
                      </a:r>
                      <a:endParaRPr lang="en-US" sz="1400" b="1" dirty="0">
                        <a:effectLst/>
                        <a:latin typeface="Calibri"/>
                        <a:ea typeface="Calibri"/>
                        <a:cs typeface="Times New Roman"/>
                      </a:endParaRPr>
                    </a:p>
                  </a:txBody>
                  <a:tcPr marL="84587" marR="84587" marT="42294" marB="42294"/>
                </a:tc>
                <a:tc>
                  <a:txBody>
                    <a:bodyPr/>
                    <a:lstStyle/>
                    <a:p>
                      <a:pPr marL="0" marR="0">
                        <a:lnSpc>
                          <a:spcPct val="115000"/>
                        </a:lnSpc>
                        <a:spcBef>
                          <a:spcPts val="0"/>
                        </a:spcBef>
                        <a:spcAft>
                          <a:spcPts val="0"/>
                        </a:spcAft>
                      </a:pPr>
                      <a:r>
                        <a:rPr lang="en-US" sz="1400" kern="1200" dirty="0">
                          <a:effectLst/>
                        </a:rPr>
                        <a:t>Requests to create e-Collaboration Components.</a:t>
                      </a:r>
                      <a:endParaRPr lang="en-US" sz="1400" dirty="0">
                        <a:effectLst/>
                        <a:latin typeface="Calibri"/>
                        <a:ea typeface="Calibri"/>
                        <a:cs typeface="Times New Roman"/>
                      </a:endParaRPr>
                    </a:p>
                  </a:txBody>
                  <a:tcPr marL="84587" marR="84587" marT="42294" marB="42294"/>
                </a:tc>
              </a:tr>
              <a:tr h="1127159">
                <a:tc>
                  <a:txBody>
                    <a:bodyPr/>
                    <a:lstStyle/>
                    <a:p>
                      <a:pPr marL="0" marR="0">
                        <a:lnSpc>
                          <a:spcPct val="115000"/>
                        </a:lnSpc>
                        <a:spcBef>
                          <a:spcPts val="0"/>
                        </a:spcBef>
                        <a:spcAft>
                          <a:spcPts val="0"/>
                        </a:spcAft>
                      </a:pPr>
                      <a:r>
                        <a:rPr lang="en-US" sz="1400" b="1" kern="1200" dirty="0">
                          <a:effectLst/>
                        </a:rPr>
                        <a:t>e-CO Footprint</a:t>
                      </a:r>
                      <a:endParaRPr lang="en-US" sz="1400" b="1" dirty="0">
                        <a:effectLst/>
                        <a:latin typeface="Calibri"/>
                        <a:ea typeface="Calibri"/>
                        <a:cs typeface="Times New Roman"/>
                      </a:endParaRPr>
                    </a:p>
                  </a:txBody>
                  <a:tcPr marL="84587" marR="84587" marT="42294" marB="42294"/>
                </a:tc>
                <a:tc>
                  <a:txBody>
                    <a:bodyPr/>
                    <a:lstStyle/>
                    <a:p>
                      <a:pPr marL="0" marR="0">
                        <a:lnSpc>
                          <a:spcPct val="115000"/>
                        </a:lnSpc>
                        <a:spcBef>
                          <a:spcPts val="0"/>
                        </a:spcBef>
                        <a:spcAft>
                          <a:spcPts val="0"/>
                        </a:spcAft>
                      </a:pPr>
                      <a:r>
                        <a:rPr lang="en-US" sz="1400" kern="1200" dirty="0">
                          <a:effectLst/>
                        </a:rPr>
                        <a:t> A Unit of Measure (UOM) assigned to each e-CO Proposal; this is derived by the </a:t>
                      </a:r>
                      <a:r>
                        <a:rPr lang="en-US" sz="1400" kern="1200" dirty="0" smtClean="0">
                          <a:effectLst/>
                        </a:rPr>
                        <a:t>Category </a:t>
                      </a:r>
                      <a:r>
                        <a:rPr lang="en-US" sz="1400" kern="1200" dirty="0">
                          <a:effectLst/>
                        </a:rPr>
                        <a:t>of the components, </a:t>
                      </a:r>
                      <a:r>
                        <a:rPr lang="en-US" sz="1400" kern="1200" dirty="0" smtClean="0">
                          <a:effectLst/>
                        </a:rPr>
                        <a:t>domain and data sources of the component, software</a:t>
                      </a:r>
                      <a:r>
                        <a:rPr lang="en-US" sz="1400" kern="1200" baseline="0" dirty="0" smtClean="0">
                          <a:effectLst/>
                        </a:rPr>
                        <a:t> </a:t>
                      </a:r>
                      <a:r>
                        <a:rPr lang="en-US" sz="1400" kern="1200" dirty="0" smtClean="0">
                          <a:effectLst/>
                        </a:rPr>
                        <a:t>and </a:t>
                      </a:r>
                      <a:r>
                        <a:rPr lang="en-US" sz="1400" kern="1200" dirty="0">
                          <a:effectLst/>
                        </a:rPr>
                        <a:t>Platform on which they are </a:t>
                      </a:r>
                      <a:r>
                        <a:rPr lang="en-US" sz="1400" kern="1200" dirty="0" smtClean="0">
                          <a:effectLst/>
                        </a:rPr>
                        <a:t>developed .</a:t>
                      </a:r>
                      <a:endParaRPr lang="en-US" sz="1400" dirty="0">
                        <a:effectLst/>
                        <a:latin typeface="Calibri"/>
                        <a:ea typeface="Calibri"/>
                        <a:cs typeface="Times New Roman"/>
                      </a:endParaRPr>
                    </a:p>
                  </a:txBody>
                  <a:tcPr marL="84587" marR="84587" marT="42294" marB="42294"/>
                </a:tc>
              </a:tr>
              <a:tr h="601187">
                <a:tc>
                  <a:txBody>
                    <a:bodyPr/>
                    <a:lstStyle/>
                    <a:p>
                      <a:pPr marL="0" marR="0">
                        <a:lnSpc>
                          <a:spcPct val="115000"/>
                        </a:lnSpc>
                        <a:spcBef>
                          <a:spcPts val="0"/>
                        </a:spcBef>
                        <a:spcAft>
                          <a:spcPts val="0"/>
                        </a:spcAft>
                      </a:pPr>
                      <a:r>
                        <a:rPr lang="en-US" sz="1400" b="1" kern="1200" dirty="0">
                          <a:effectLst/>
                        </a:rPr>
                        <a:t>e-CO Period</a:t>
                      </a:r>
                      <a:endParaRPr lang="en-US" sz="1400" b="1" dirty="0">
                        <a:effectLst/>
                        <a:latin typeface="Calibri"/>
                        <a:ea typeface="Calibri"/>
                        <a:cs typeface="Times New Roman"/>
                      </a:endParaRPr>
                    </a:p>
                  </a:txBody>
                  <a:tcPr marL="84587" marR="84587" marT="42294" marB="42294"/>
                </a:tc>
                <a:tc>
                  <a:txBody>
                    <a:bodyPr/>
                    <a:lstStyle/>
                    <a:p>
                      <a:pPr marL="0" marR="0">
                        <a:lnSpc>
                          <a:spcPct val="115000"/>
                        </a:lnSpc>
                        <a:spcBef>
                          <a:spcPts val="0"/>
                        </a:spcBef>
                        <a:spcAft>
                          <a:spcPts val="0"/>
                        </a:spcAft>
                      </a:pPr>
                      <a:r>
                        <a:rPr lang="en-US" sz="1400" kern="1200" dirty="0">
                          <a:effectLst/>
                        </a:rPr>
                        <a:t>A time period setup in the e-CO Footprint Tracker  that is similar to a </a:t>
                      </a:r>
                      <a:r>
                        <a:rPr lang="en-US" sz="1400" kern="1200" dirty="0" smtClean="0">
                          <a:effectLst/>
                        </a:rPr>
                        <a:t>software build </a:t>
                      </a:r>
                      <a:r>
                        <a:rPr lang="en-US" sz="1400" kern="1200" dirty="0">
                          <a:effectLst/>
                        </a:rPr>
                        <a:t>period</a:t>
                      </a:r>
                      <a:endParaRPr lang="en-US" sz="1400" dirty="0">
                        <a:effectLst/>
                        <a:latin typeface="Calibri"/>
                        <a:ea typeface="Calibri"/>
                        <a:cs typeface="Times New Roman"/>
                      </a:endParaRPr>
                    </a:p>
                  </a:txBody>
                  <a:tcPr marL="84587" marR="84587" marT="42294" marB="42294"/>
                </a:tc>
              </a:tr>
              <a:tr h="601187">
                <a:tc>
                  <a:txBody>
                    <a:bodyPr/>
                    <a:lstStyle/>
                    <a:p>
                      <a:pPr marL="0" marR="0">
                        <a:lnSpc>
                          <a:spcPct val="115000"/>
                        </a:lnSpc>
                        <a:spcBef>
                          <a:spcPts val="0"/>
                        </a:spcBef>
                        <a:spcAft>
                          <a:spcPts val="0"/>
                        </a:spcAft>
                      </a:pPr>
                      <a:r>
                        <a:rPr lang="en-US" sz="1400" b="1" kern="1200" dirty="0">
                          <a:effectLst/>
                        </a:rPr>
                        <a:t>e-CO Allowance</a:t>
                      </a:r>
                      <a:endParaRPr lang="en-US" sz="1400" b="1" dirty="0">
                        <a:effectLst/>
                        <a:latin typeface="Calibri"/>
                        <a:ea typeface="Calibri"/>
                        <a:cs typeface="Times New Roman"/>
                      </a:endParaRPr>
                    </a:p>
                  </a:txBody>
                  <a:tcPr marL="84587" marR="84587" marT="42294" marB="42294"/>
                </a:tc>
                <a:tc>
                  <a:txBody>
                    <a:bodyPr/>
                    <a:lstStyle/>
                    <a:p>
                      <a:pPr marL="0" marR="0">
                        <a:lnSpc>
                          <a:spcPct val="115000"/>
                        </a:lnSpc>
                        <a:spcBef>
                          <a:spcPts val="0"/>
                        </a:spcBef>
                        <a:spcAft>
                          <a:spcPts val="0"/>
                        </a:spcAft>
                      </a:pPr>
                      <a:r>
                        <a:rPr lang="en-US" sz="1400" kern="1200" dirty="0">
                          <a:effectLst/>
                        </a:rPr>
                        <a:t>Number of e-CO Footprints assigned to each </a:t>
                      </a:r>
                      <a:r>
                        <a:rPr lang="en-US" sz="1400" kern="1200" dirty="0" smtClean="0">
                          <a:effectLst/>
                        </a:rPr>
                        <a:t>Business </a:t>
                      </a:r>
                      <a:r>
                        <a:rPr lang="en-US" sz="1400" kern="1200" dirty="0">
                          <a:effectLst/>
                        </a:rPr>
                        <a:t>Area for an e-CO Period.</a:t>
                      </a:r>
                      <a:endParaRPr lang="en-US" sz="1400" dirty="0">
                        <a:effectLst/>
                        <a:latin typeface="Calibri"/>
                        <a:ea typeface="Calibri"/>
                        <a:cs typeface="Times New Roman"/>
                      </a:endParaRPr>
                    </a:p>
                  </a:txBody>
                  <a:tcPr marL="84587" marR="84587" marT="42294" marB="42294"/>
                </a:tc>
              </a:tr>
              <a:tr h="864173">
                <a:tc>
                  <a:txBody>
                    <a:bodyPr/>
                    <a:lstStyle/>
                    <a:p>
                      <a:pPr marL="0" marR="0">
                        <a:lnSpc>
                          <a:spcPct val="115000"/>
                        </a:lnSpc>
                        <a:spcBef>
                          <a:spcPts val="0"/>
                        </a:spcBef>
                        <a:spcAft>
                          <a:spcPts val="0"/>
                        </a:spcAft>
                      </a:pPr>
                      <a:r>
                        <a:rPr lang="en-US" sz="1400" b="1" dirty="0">
                          <a:effectLst/>
                        </a:rPr>
                        <a:t>e-Xchange Center</a:t>
                      </a:r>
                      <a:endParaRPr lang="en-US" sz="1400" b="1" dirty="0">
                        <a:effectLst/>
                        <a:latin typeface="Calibri"/>
                        <a:ea typeface="Calibri"/>
                        <a:cs typeface="Times New Roman"/>
                      </a:endParaRPr>
                    </a:p>
                  </a:txBody>
                  <a:tcPr marL="84587" marR="84587" marT="42294" marB="42294"/>
                </a:tc>
                <a:tc>
                  <a:txBody>
                    <a:bodyPr/>
                    <a:lstStyle/>
                    <a:p>
                      <a:pPr marL="0" marR="0">
                        <a:lnSpc>
                          <a:spcPct val="115000"/>
                        </a:lnSpc>
                        <a:spcBef>
                          <a:spcPts val="0"/>
                        </a:spcBef>
                        <a:spcAft>
                          <a:spcPts val="0"/>
                        </a:spcAft>
                      </a:pPr>
                      <a:r>
                        <a:rPr lang="en-US" sz="1400" dirty="0">
                          <a:effectLst/>
                        </a:rPr>
                        <a:t>This is an interface setup in the </a:t>
                      </a:r>
                      <a:r>
                        <a:rPr lang="en-US" sz="1400" kern="1200" dirty="0">
                          <a:effectLst/>
                        </a:rPr>
                        <a:t>e-CO Footprint Tracker for the various users to exchange e-CO Allowance as credits and debits.</a:t>
                      </a:r>
                      <a:endParaRPr lang="en-US" sz="1400" dirty="0">
                        <a:effectLst/>
                        <a:latin typeface="Calibri"/>
                        <a:ea typeface="Calibri"/>
                        <a:cs typeface="Times New Roman"/>
                      </a:endParaRPr>
                    </a:p>
                  </a:txBody>
                  <a:tcPr marL="84587" marR="84587" marT="42294" marB="42294"/>
                </a:tc>
              </a:tr>
            </a:tbl>
          </a:graphicData>
        </a:graphic>
      </p:graphicFrame>
      <p:sp>
        <p:nvSpPr>
          <p:cNvPr id="2" name="Title 1"/>
          <p:cNvSpPr>
            <a:spLocks noGrp="1"/>
          </p:cNvSpPr>
          <p:nvPr>
            <p:ph type="title" idx="4294967295"/>
          </p:nvPr>
        </p:nvSpPr>
        <p:spPr>
          <a:xfrm>
            <a:off x="976312" y="649288"/>
            <a:ext cx="7024688" cy="646112"/>
          </a:xfrm>
        </p:spPr>
        <p:txBody>
          <a:bodyPr>
            <a:noAutofit/>
          </a:bodyPr>
          <a:lstStyle/>
          <a:p>
            <a:pPr algn="ctr"/>
            <a:r>
              <a:rPr lang="en-US" sz="4000" b="1" dirty="0" smtClean="0">
                <a:solidFill>
                  <a:schemeClr val="tx1">
                    <a:lumMod val="75000"/>
                    <a:lumOff val="25000"/>
                  </a:schemeClr>
                </a:solidFill>
              </a:rPr>
              <a:t>System Terminology</a:t>
            </a:r>
            <a:endParaRPr lang="en-US" sz="4000" b="1" dirty="0">
              <a:solidFill>
                <a:schemeClr val="tx1">
                  <a:lumMod val="75000"/>
                  <a:lumOff val="25000"/>
                </a:schemeClr>
              </a:solidFill>
            </a:endParaRPr>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System</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7491018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22</a:t>
            </a:fld>
            <a:endParaRPr lang="en-US" dirty="0"/>
          </a:p>
        </p:txBody>
      </p:sp>
      <p:sp>
        <p:nvSpPr>
          <p:cNvPr id="2" name="Content Placeholder 1"/>
          <p:cNvSpPr>
            <a:spLocks noGrp="1"/>
          </p:cNvSpPr>
          <p:nvPr>
            <p:ph idx="4294967295"/>
          </p:nvPr>
        </p:nvSpPr>
        <p:spPr>
          <a:xfrm>
            <a:off x="0" y="1219200"/>
            <a:ext cx="6829425" cy="4613275"/>
          </a:xfrm>
        </p:spPr>
        <p:txBody>
          <a:bodyPr/>
          <a:lstStyle/>
          <a:p>
            <a:pPr marL="68580" indent="0">
              <a:buNone/>
            </a:pPr>
            <a:endParaRPr lang="en-US" dirty="0" smtClean="0"/>
          </a:p>
          <a:p>
            <a:pPr marL="68580" indent="0">
              <a:buNone/>
            </a:pPr>
            <a:endParaRPr lang="en-US" dirty="0"/>
          </a:p>
        </p:txBody>
      </p:sp>
      <p:pic>
        <p:nvPicPr>
          <p:cNvPr id="6" name="Picture 5"/>
          <p:cNvPicPr/>
          <p:nvPr/>
        </p:nvPicPr>
        <p:blipFill>
          <a:blip r:embed="rId2" cstate="print"/>
          <a:stretch>
            <a:fillRect/>
          </a:stretch>
        </p:blipFill>
        <p:spPr>
          <a:xfrm>
            <a:off x="1066800" y="1447800"/>
            <a:ext cx="7086600" cy="4876800"/>
          </a:xfrm>
          <a:prstGeom prst="rect">
            <a:avLst/>
          </a:prstGeom>
          <a:ln>
            <a:solidFill>
              <a:schemeClr val="accent1"/>
            </a:solidFill>
          </a:ln>
        </p:spPr>
      </p:pic>
      <p:sp>
        <p:nvSpPr>
          <p:cNvPr id="3" name="Rectangle 2"/>
          <p:cNvSpPr/>
          <p:nvPr/>
        </p:nvSpPr>
        <p:spPr>
          <a:xfrm>
            <a:off x="3276600" y="572869"/>
            <a:ext cx="3062057" cy="707886"/>
          </a:xfrm>
          <a:prstGeom prst="rect">
            <a:avLst/>
          </a:prstGeom>
        </p:spPr>
        <p:txBody>
          <a:bodyPr wrap="none">
            <a:spAutoFit/>
          </a:bodyPr>
          <a:lstStyle/>
          <a:p>
            <a:r>
              <a:rPr lang="en-US" sz="4000" b="1" dirty="0" smtClean="0">
                <a:solidFill>
                  <a:schemeClr val="tx1">
                    <a:lumMod val="75000"/>
                    <a:lumOff val="25000"/>
                  </a:schemeClr>
                </a:solidFill>
                <a:latin typeface="+mj-lt"/>
              </a:rPr>
              <a:t>Process Flow</a:t>
            </a:r>
            <a:endParaRPr lang="en-US" sz="4000" dirty="0">
              <a:solidFill>
                <a:schemeClr val="tx1">
                  <a:lumMod val="75000"/>
                  <a:lumOff val="25000"/>
                </a:schemeClr>
              </a:solidFill>
              <a:latin typeface="+mj-lt"/>
            </a:endParaRPr>
          </a:p>
        </p:txBody>
      </p:sp>
      <p:sp>
        <p:nvSpPr>
          <p:cNvPr id="7"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System</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22635139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23</a:t>
            </a:fld>
            <a:endParaRPr lang="en-US" dirty="0"/>
          </a:p>
        </p:txBody>
      </p:sp>
      <p:sp>
        <p:nvSpPr>
          <p:cNvPr id="3" name="Content Placeholder 2"/>
          <p:cNvSpPr>
            <a:spLocks noGrp="1"/>
          </p:cNvSpPr>
          <p:nvPr>
            <p:ph idx="4294967295"/>
          </p:nvPr>
        </p:nvSpPr>
        <p:spPr>
          <a:xfrm>
            <a:off x="1300163" y="1600200"/>
            <a:ext cx="6853237" cy="4572000"/>
          </a:xfrm>
        </p:spPr>
        <p:txBody>
          <a:bodyPr>
            <a:normAutofit fontScale="62500" lnSpcReduction="20000"/>
          </a:bodyPr>
          <a:lstStyle/>
          <a:p>
            <a:pPr>
              <a:buFont typeface="Wingdings" pitchFamily="2" charset="2"/>
              <a:buChar char="§"/>
            </a:pPr>
            <a:r>
              <a:rPr lang="en-US" sz="2600" dirty="0" smtClean="0">
                <a:solidFill>
                  <a:schemeClr val="tx1"/>
                </a:solidFill>
              </a:rPr>
              <a:t>To </a:t>
            </a:r>
            <a:r>
              <a:rPr lang="en-US" sz="2600" dirty="0">
                <a:solidFill>
                  <a:schemeClr val="tx1"/>
                </a:solidFill>
              </a:rPr>
              <a:t>create a flexible data model for the </a:t>
            </a:r>
            <a:r>
              <a:rPr lang="en-US" sz="2600" dirty="0" smtClean="0">
                <a:solidFill>
                  <a:schemeClr val="tx1"/>
                </a:solidFill>
              </a:rPr>
              <a:t>tool, </a:t>
            </a:r>
            <a:r>
              <a:rPr lang="en-US" sz="2600" dirty="0">
                <a:solidFill>
                  <a:schemeClr val="tx1"/>
                </a:solidFill>
              </a:rPr>
              <a:t>especially to set up the attributes and the related factors of the </a:t>
            </a:r>
            <a:r>
              <a:rPr lang="en-US" sz="2600" dirty="0" smtClean="0">
                <a:solidFill>
                  <a:schemeClr val="tx1"/>
                </a:solidFill>
              </a:rPr>
              <a:t> e-CO </a:t>
            </a:r>
            <a:r>
              <a:rPr lang="en-US" sz="2600" dirty="0">
                <a:solidFill>
                  <a:schemeClr val="tx1"/>
                </a:solidFill>
              </a:rPr>
              <a:t>Component as per the Organization’s </a:t>
            </a:r>
            <a:r>
              <a:rPr lang="en-US" sz="2600" dirty="0" smtClean="0">
                <a:solidFill>
                  <a:schemeClr val="tx1"/>
                </a:solidFill>
              </a:rPr>
              <a:t>needs, </a:t>
            </a:r>
            <a:r>
              <a:rPr lang="en-US" sz="2600" dirty="0">
                <a:solidFill>
                  <a:schemeClr val="tx1"/>
                </a:solidFill>
              </a:rPr>
              <a:t>the following entities and </a:t>
            </a:r>
            <a:r>
              <a:rPr lang="en-US" sz="2600" dirty="0" smtClean="0">
                <a:solidFill>
                  <a:schemeClr val="tx1"/>
                </a:solidFill>
              </a:rPr>
              <a:t>relationships </a:t>
            </a:r>
            <a:r>
              <a:rPr lang="en-US" sz="2600" dirty="0">
                <a:solidFill>
                  <a:schemeClr val="tx1"/>
                </a:solidFill>
              </a:rPr>
              <a:t>are designed</a:t>
            </a:r>
            <a:r>
              <a:rPr lang="en-US" sz="2600" dirty="0" smtClean="0">
                <a:solidFill>
                  <a:schemeClr val="tx1"/>
                </a:solidFill>
              </a:rPr>
              <a:t>.</a:t>
            </a:r>
          </a:p>
          <a:p>
            <a:pPr marL="525780" indent="-457200">
              <a:buFont typeface="Wingdings" pitchFamily="2" charset="2"/>
              <a:buChar char="§"/>
            </a:pPr>
            <a:endParaRPr lang="en-US" sz="2600" dirty="0">
              <a:solidFill>
                <a:schemeClr val="tx1"/>
              </a:solidFill>
            </a:endParaRPr>
          </a:p>
          <a:p>
            <a:pPr>
              <a:buFont typeface="Wingdings" pitchFamily="2" charset="2"/>
              <a:buChar char="§"/>
            </a:pPr>
            <a:r>
              <a:rPr lang="en-US" sz="2600" dirty="0">
                <a:solidFill>
                  <a:schemeClr val="tx1"/>
                </a:solidFill>
              </a:rPr>
              <a:t>A set of generic data entities called Element Categories and Elements is designed. </a:t>
            </a:r>
            <a:endParaRPr lang="en-US" sz="2600" dirty="0" smtClean="0">
              <a:solidFill>
                <a:schemeClr val="tx1"/>
              </a:solidFill>
            </a:endParaRPr>
          </a:p>
          <a:p>
            <a:pPr>
              <a:buFont typeface="Wingdings" pitchFamily="2" charset="2"/>
              <a:buChar char="§"/>
            </a:pPr>
            <a:endParaRPr lang="en-US" sz="2600" dirty="0">
              <a:solidFill>
                <a:schemeClr val="tx1"/>
              </a:solidFill>
            </a:endParaRPr>
          </a:p>
          <a:p>
            <a:pPr>
              <a:buFont typeface="Wingdings" pitchFamily="2" charset="2"/>
              <a:buChar char="§"/>
            </a:pPr>
            <a:r>
              <a:rPr lang="en-US" sz="2600" dirty="0" smtClean="0">
                <a:solidFill>
                  <a:schemeClr val="tx1"/>
                </a:solidFill>
              </a:rPr>
              <a:t>Element </a:t>
            </a:r>
            <a:r>
              <a:rPr lang="en-US" sz="2600" dirty="0">
                <a:solidFill>
                  <a:schemeClr val="tx1"/>
                </a:solidFill>
              </a:rPr>
              <a:t>Categories can hold the main data elements such as Business Units, Business Functions, Element Type, Element Source, Allowance Type, Approval Type, User Role, Benefit Type etc. </a:t>
            </a:r>
            <a:endParaRPr lang="en-US" sz="2600" dirty="0" smtClean="0">
              <a:solidFill>
                <a:schemeClr val="tx1"/>
              </a:solidFill>
            </a:endParaRPr>
          </a:p>
          <a:p>
            <a:pPr>
              <a:buFont typeface="Wingdings" pitchFamily="2" charset="2"/>
              <a:buChar char="§"/>
            </a:pPr>
            <a:endParaRPr lang="en-US" sz="2600" dirty="0">
              <a:solidFill>
                <a:schemeClr val="tx1"/>
              </a:solidFill>
            </a:endParaRPr>
          </a:p>
          <a:p>
            <a:pPr>
              <a:buFont typeface="Wingdings" pitchFamily="2" charset="2"/>
              <a:buChar char="§"/>
            </a:pPr>
            <a:r>
              <a:rPr lang="en-US" sz="2600" dirty="0" smtClean="0">
                <a:solidFill>
                  <a:schemeClr val="tx1"/>
                </a:solidFill>
              </a:rPr>
              <a:t>Elements </a:t>
            </a:r>
            <a:r>
              <a:rPr lang="en-US" sz="2600" dirty="0">
                <a:solidFill>
                  <a:schemeClr val="tx1"/>
                </a:solidFill>
              </a:rPr>
              <a:t>entity holds the data values for each category. All of the attributes related to e-CO Components can be captured in this </a:t>
            </a:r>
            <a:r>
              <a:rPr lang="en-US" sz="2600" dirty="0" smtClean="0">
                <a:solidFill>
                  <a:schemeClr val="tx1"/>
                </a:solidFill>
              </a:rPr>
              <a:t>model.</a:t>
            </a:r>
          </a:p>
          <a:p>
            <a:pPr>
              <a:buFont typeface="Wingdings" pitchFamily="2" charset="2"/>
              <a:buChar char="§"/>
            </a:pPr>
            <a:endParaRPr lang="en-US" sz="2600" dirty="0" smtClean="0">
              <a:solidFill>
                <a:schemeClr val="tx1"/>
              </a:solidFill>
            </a:endParaRPr>
          </a:p>
          <a:p>
            <a:pPr>
              <a:buFont typeface="Wingdings" pitchFamily="2" charset="2"/>
              <a:buChar char="§"/>
            </a:pPr>
            <a:r>
              <a:rPr lang="en-US" sz="2600" dirty="0" smtClean="0">
                <a:solidFill>
                  <a:schemeClr val="tx1"/>
                </a:solidFill>
              </a:rPr>
              <a:t>These </a:t>
            </a:r>
            <a:r>
              <a:rPr lang="en-US" sz="2600" dirty="0">
                <a:solidFill>
                  <a:schemeClr val="tx1"/>
                </a:solidFill>
              </a:rPr>
              <a:t>two data elements together give </a:t>
            </a:r>
            <a:r>
              <a:rPr lang="en-US" sz="2600" dirty="0" smtClean="0">
                <a:solidFill>
                  <a:schemeClr val="tx1"/>
                </a:solidFill>
              </a:rPr>
              <a:t>flexibility </a:t>
            </a:r>
            <a:r>
              <a:rPr lang="en-US" sz="2600" dirty="0">
                <a:solidFill>
                  <a:schemeClr val="tx1"/>
                </a:solidFill>
              </a:rPr>
              <a:t>to set up the main cost attributes and their corresponding values as per the context of organizations. </a:t>
            </a:r>
          </a:p>
          <a:p>
            <a:pPr>
              <a:buFont typeface="Wingdings" pitchFamily="2" charset="2"/>
              <a:buChar char="§"/>
            </a:pPr>
            <a:endParaRPr lang="en-US" dirty="0">
              <a:solidFill>
                <a:schemeClr val="tx1"/>
              </a:solidFill>
            </a:endParaRPr>
          </a:p>
        </p:txBody>
      </p:sp>
      <p:sp>
        <p:nvSpPr>
          <p:cNvPr id="2" name="Title 1"/>
          <p:cNvSpPr>
            <a:spLocks noGrp="1"/>
          </p:cNvSpPr>
          <p:nvPr>
            <p:ph type="title" idx="4294967295"/>
          </p:nvPr>
        </p:nvSpPr>
        <p:spPr>
          <a:xfrm>
            <a:off x="976312" y="685800"/>
            <a:ext cx="7024688" cy="457200"/>
          </a:xfrm>
        </p:spPr>
        <p:txBody>
          <a:bodyPr>
            <a:noAutofit/>
          </a:bodyPr>
          <a:lstStyle/>
          <a:p>
            <a:pPr algn="ctr"/>
            <a:r>
              <a:rPr lang="en-US" sz="4000" b="1" dirty="0" smtClean="0">
                <a:solidFill>
                  <a:schemeClr val="tx1">
                    <a:lumMod val="75000"/>
                    <a:lumOff val="25000"/>
                  </a:schemeClr>
                </a:solidFill>
              </a:rPr>
              <a:t>Data Model</a:t>
            </a:r>
            <a:endParaRPr lang="en-US" sz="4000" b="1" dirty="0">
              <a:solidFill>
                <a:schemeClr val="tx1">
                  <a:lumMod val="75000"/>
                  <a:lumOff val="25000"/>
                </a:schemeClr>
              </a:solidFill>
            </a:endParaRPr>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System</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8724845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3000" y="609600"/>
            <a:ext cx="7024744"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tx1">
                    <a:lumMod val="75000"/>
                    <a:lumOff val="25000"/>
                  </a:schemeClr>
                </a:solidFill>
              </a:rPr>
              <a:t>Roles and Responsibilities</a:t>
            </a:r>
            <a:endParaRPr lang="en-US" b="1" dirty="0">
              <a:solidFill>
                <a:schemeClr val="tx1">
                  <a:lumMod val="75000"/>
                  <a:lumOff val="25000"/>
                </a:schemeClr>
              </a:solidFill>
            </a:endParaRPr>
          </a:p>
        </p:txBody>
      </p:sp>
      <p:cxnSp>
        <p:nvCxnSpPr>
          <p:cNvPr id="7" name="Straight Connector 6"/>
          <p:cNvCxnSpPr/>
          <p:nvPr/>
        </p:nvCxnSpPr>
        <p:spPr>
          <a:xfrm>
            <a:off x="457200" y="2438400"/>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57200" y="1600200"/>
            <a:ext cx="8229600"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p:cNvSpPr/>
          <p:nvPr/>
        </p:nvSpPr>
        <p:spPr>
          <a:xfrm>
            <a:off x="533400" y="2045494"/>
            <a:ext cx="1447800" cy="27860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75000"/>
                    <a:lumOff val="25000"/>
                  </a:schemeClr>
                </a:solidFill>
              </a:rPr>
              <a:t>Super User</a:t>
            </a:r>
            <a:endParaRPr lang="en-US" sz="1200" dirty="0">
              <a:solidFill>
                <a:schemeClr val="tx1">
                  <a:lumMod val="75000"/>
                  <a:lumOff val="25000"/>
                </a:schemeClr>
              </a:solidFill>
            </a:endParaRPr>
          </a:p>
        </p:txBody>
      </p:sp>
      <p:cxnSp>
        <p:nvCxnSpPr>
          <p:cNvPr id="10" name="Straight Connector 9"/>
          <p:cNvCxnSpPr/>
          <p:nvPr/>
        </p:nvCxnSpPr>
        <p:spPr>
          <a:xfrm>
            <a:off x="457200" y="3505199"/>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57200" y="4724400"/>
            <a:ext cx="82296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533400" y="2712243"/>
            <a:ext cx="1447800" cy="27860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75000"/>
                    <a:lumOff val="25000"/>
                  </a:schemeClr>
                </a:solidFill>
              </a:rPr>
              <a:t>Requester</a:t>
            </a:r>
            <a:endParaRPr lang="en-US" sz="1200" dirty="0">
              <a:solidFill>
                <a:schemeClr val="tx1">
                  <a:lumMod val="75000"/>
                  <a:lumOff val="25000"/>
                </a:schemeClr>
              </a:solidFill>
            </a:endParaRPr>
          </a:p>
        </p:txBody>
      </p:sp>
      <p:sp>
        <p:nvSpPr>
          <p:cNvPr id="14" name="Rectangle 13"/>
          <p:cNvSpPr/>
          <p:nvPr/>
        </p:nvSpPr>
        <p:spPr>
          <a:xfrm>
            <a:off x="533400" y="3641826"/>
            <a:ext cx="14478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75000"/>
                    <a:lumOff val="25000"/>
                  </a:schemeClr>
                </a:solidFill>
              </a:rPr>
              <a:t>Reviewer</a:t>
            </a:r>
            <a:endParaRPr lang="en-US" sz="1200" dirty="0">
              <a:solidFill>
                <a:schemeClr val="tx1">
                  <a:lumMod val="75000"/>
                  <a:lumOff val="25000"/>
                </a:schemeClr>
              </a:solidFill>
            </a:endParaRPr>
          </a:p>
        </p:txBody>
      </p:sp>
      <p:sp>
        <p:nvSpPr>
          <p:cNvPr id="15" name="Rectangle 14"/>
          <p:cNvSpPr/>
          <p:nvPr/>
        </p:nvSpPr>
        <p:spPr>
          <a:xfrm>
            <a:off x="542925" y="5105400"/>
            <a:ext cx="1447800" cy="27860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75000"/>
                    <a:lumOff val="25000"/>
                  </a:schemeClr>
                </a:solidFill>
              </a:rPr>
              <a:t>Approver</a:t>
            </a:r>
            <a:endParaRPr lang="en-US" sz="1200" dirty="0">
              <a:solidFill>
                <a:schemeClr val="tx1">
                  <a:lumMod val="75000"/>
                  <a:lumOff val="25000"/>
                </a:schemeClr>
              </a:solidFill>
            </a:endParaRPr>
          </a:p>
        </p:txBody>
      </p:sp>
      <p:sp>
        <p:nvSpPr>
          <p:cNvPr id="2" name="Footer Placeholder 1"/>
          <p:cNvSpPr>
            <a:spLocks noGrp="1"/>
          </p:cNvSpPr>
          <p:nvPr>
            <p:ph type="ftr" sz="quarter" idx="11"/>
          </p:nvPr>
        </p:nvSpPr>
        <p:spPr/>
        <p:txBody>
          <a:bodyPr/>
          <a:lstStyle/>
          <a:p>
            <a:r>
              <a:rPr lang="en-US" dirty="0" smtClean="0"/>
              <a:t>EEWC 2014, Funchal, Portugal</a:t>
            </a:r>
            <a:endParaRPr lang="en-US" dirty="0"/>
          </a:p>
        </p:txBody>
      </p:sp>
      <p:sp>
        <p:nvSpPr>
          <p:cNvPr id="3" name="Slide Number Placeholder 2"/>
          <p:cNvSpPr>
            <a:spLocks noGrp="1"/>
          </p:cNvSpPr>
          <p:nvPr>
            <p:ph type="sldNum" sz="quarter" idx="12"/>
          </p:nvPr>
        </p:nvSpPr>
        <p:spPr/>
        <p:txBody>
          <a:bodyPr/>
          <a:lstStyle/>
          <a:p>
            <a:fld id="{0B1D989F-6174-4719-85DA-A6CFB43614ED}" type="slidenum">
              <a:rPr lang="en-US" smtClean="0"/>
              <a:t>24</a:t>
            </a:fld>
            <a:endParaRPr lang="en-US" dirty="0"/>
          </a:p>
        </p:txBody>
      </p:sp>
      <p:sp>
        <p:nvSpPr>
          <p:cNvPr id="18" name="Text Placeholder 17"/>
          <p:cNvSpPr>
            <a:spLocks noGrp="1"/>
          </p:cNvSpPr>
          <p:nvPr>
            <p:ph type="body" idx="4294967295"/>
          </p:nvPr>
        </p:nvSpPr>
        <p:spPr>
          <a:xfrm>
            <a:off x="2819400" y="1600200"/>
            <a:ext cx="6324600" cy="838200"/>
          </a:xfrm>
        </p:spPr>
        <p:txBody>
          <a:bodyPr>
            <a:normAutofit/>
          </a:bodyPr>
          <a:lstStyle/>
          <a:p>
            <a:pPr algn="l"/>
            <a:r>
              <a:rPr lang="en-US" sz="1500" dirty="0" smtClean="0">
                <a:solidFill>
                  <a:schemeClr val="tx1"/>
                </a:solidFill>
              </a:rPr>
              <a:t>This role is assigned to  a resource that is responsible to configure the e-CO footprint Tracker setups that are specific to the organization. These resources typically can be IT Business analysts.</a:t>
            </a:r>
            <a:endParaRPr lang="en-US" sz="1500" dirty="0">
              <a:solidFill>
                <a:schemeClr val="tx1"/>
              </a:solidFill>
            </a:endParaRPr>
          </a:p>
        </p:txBody>
      </p:sp>
      <p:sp>
        <p:nvSpPr>
          <p:cNvPr id="19" name="Text Placeholder 17"/>
          <p:cNvSpPr txBox="1">
            <a:spLocks/>
          </p:cNvSpPr>
          <p:nvPr/>
        </p:nvSpPr>
        <p:spPr>
          <a:xfrm>
            <a:off x="2257426" y="2514600"/>
            <a:ext cx="6324600" cy="990599"/>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500" dirty="0" smtClean="0">
                <a:solidFill>
                  <a:schemeClr val="tx1"/>
                </a:solidFill>
              </a:rPr>
              <a:t>This role is assigned to resources that are responsible to enter e-CO Proposals that can help the Organization utilize the e-Business tools efficiently. </a:t>
            </a:r>
            <a:r>
              <a:rPr lang="en-US" sz="1500" dirty="0">
                <a:solidFill>
                  <a:schemeClr val="tx1"/>
                </a:solidFill>
              </a:rPr>
              <a:t> </a:t>
            </a:r>
            <a:r>
              <a:rPr lang="en-US" sz="1500" dirty="0" smtClean="0">
                <a:solidFill>
                  <a:schemeClr val="tx1"/>
                </a:solidFill>
              </a:rPr>
              <a:t>Business users such as SMEs can be assigned this role.</a:t>
            </a:r>
            <a:endParaRPr lang="en-US" sz="1500" dirty="0">
              <a:solidFill>
                <a:schemeClr val="tx1"/>
              </a:solidFill>
            </a:endParaRPr>
          </a:p>
        </p:txBody>
      </p:sp>
      <p:sp>
        <p:nvSpPr>
          <p:cNvPr id="20" name="Text Placeholder 17"/>
          <p:cNvSpPr txBox="1">
            <a:spLocks/>
          </p:cNvSpPr>
          <p:nvPr/>
        </p:nvSpPr>
        <p:spPr>
          <a:xfrm>
            <a:off x="2228851" y="3641826"/>
            <a:ext cx="6324600" cy="1169937"/>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500" dirty="0" smtClean="0">
                <a:solidFill>
                  <a:schemeClr val="tx1"/>
                </a:solidFill>
              </a:rPr>
              <a:t>This role is assigned to resources that are responsible to review and prioritize e-CO Proposals. These resources can set the priority and status of e-CO Proposals. They also have privilege to borrow e-CO Budget. Business users such as  Business process leads can be assigned this role.</a:t>
            </a:r>
            <a:endParaRPr lang="en-US" sz="1500" dirty="0">
              <a:solidFill>
                <a:schemeClr val="tx1"/>
              </a:solidFill>
            </a:endParaRPr>
          </a:p>
        </p:txBody>
      </p:sp>
      <p:sp>
        <p:nvSpPr>
          <p:cNvPr id="21" name="Text Placeholder 17"/>
          <p:cNvSpPr txBox="1">
            <a:spLocks/>
          </p:cNvSpPr>
          <p:nvPr/>
        </p:nvSpPr>
        <p:spPr>
          <a:xfrm>
            <a:off x="2200276" y="4912966"/>
            <a:ext cx="6324600" cy="141163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500" dirty="0" smtClean="0">
                <a:solidFill>
                  <a:schemeClr val="tx1"/>
                </a:solidFill>
              </a:rPr>
              <a:t>This role is assigned to resources that are responsible to review and ‘Approve’ e-CO Proposals to be moved to operational mode. These resources can review the over all proposals that are in the system and decide on what to approve for the  budget period. Business users such as  Governance Board member can be assigned this role.</a:t>
            </a:r>
            <a:endParaRPr lang="en-US" sz="1500" dirty="0">
              <a:solidFill>
                <a:schemeClr val="tx1"/>
              </a:solidFill>
            </a:endParaRPr>
          </a:p>
        </p:txBody>
      </p:sp>
      <p:sp>
        <p:nvSpPr>
          <p:cNvPr id="17"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a:t>
            </a:r>
            <a:r>
              <a:rPr lang="en-US" sz="4000" dirty="0" smtClean="0">
                <a:solidFill>
                  <a:schemeClr val="tx1">
                    <a:lumMod val="75000"/>
                    <a:lumOff val="25000"/>
                  </a:schemeClr>
                </a:solidFill>
              </a:rPr>
              <a:t>System</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726784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2025" y="3102504"/>
            <a:ext cx="3508375" cy="3450696"/>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lvl="0">
              <a:buFont typeface="Wingdings" panose="05000000000000000000" pitchFamily="2" charset="2"/>
              <a:buChar char="§"/>
            </a:pPr>
            <a:r>
              <a:rPr lang="en-US" dirty="0" smtClean="0">
                <a:solidFill>
                  <a:schemeClr val="tx1"/>
                </a:solidFill>
              </a:rPr>
              <a:t>The prototype system </a:t>
            </a:r>
            <a:r>
              <a:rPr lang="en-US" dirty="0">
                <a:solidFill>
                  <a:schemeClr val="tx1"/>
                </a:solidFill>
              </a:rPr>
              <a:t>i</a:t>
            </a:r>
            <a:r>
              <a:rPr lang="en-US" dirty="0" smtClean="0">
                <a:solidFill>
                  <a:schemeClr val="tx1"/>
                </a:solidFill>
              </a:rPr>
              <a:t>s designed.</a:t>
            </a:r>
          </a:p>
          <a:p>
            <a:pPr marL="411480" lvl="0" indent="-342900">
              <a:buFont typeface="Wingdings" panose="05000000000000000000" pitchFamily="2" charset="2"/>
              <a:buChar char="§"/>
            </a:pPr>
            <a:endParaRPr lang="en-US" sz="1900" dirty="0">
              <a:solidFill>
                <a:schemeClr val="tx1"/>
              </a:solidFill>
            </a:endParaRPr>
          </a:p>
          <a:p>
            <a:pPr lvl="0">
              <a:buFont typeface="Wingdings" panose="05000000000000000000" pitchFamily="2" charset="2"/>
              <a:buChar char="§"/>
            </a:pPr>
            <a:r>
              <a:rPr lang="en-US" dirty="0" smtClean="0">
                <a:solidFill>
                  <a:schemeClr val="tx1"/>
                </a:solidFill>
              </a:rPr>
              <a:t>The Tool is also </a:t>
            </a:r>
            <a:r>
              <a:rPr lang="en-US" dirty="0">
                <a:solidFill>
                  <a:schemeClr val="tx1"/>
                </a:solidFill>
              </a:rPr>
              <a:t>envisioned to be used as a </a:t>
            </a:r>
            <a:r>
              <a:rPr lang="en-US" dirty="0" smtClean="0">
                <a:solidFill>
                  <a:schemeClr val="tx1"/>
                </a:solidFill>
              </a:rPr>
              <a:t>service; hence it is build it in </a:t>
            </a:r>
            <a:r>
              <a:rPr lang="en-US" dirty="0">
                <a:solidFill>
                  <a:schemeClr val="tx1"/>
                </a:solidFill>
              </a:rPr>
              <a:t>the </a:t>
            </a:r>
            <a:r>
              <a:rPr lang="en-US" dirty="0" smtClean="0">
                <a:solidFill>
                  <a:schemeClr val="tx1"/>
                </a:solidFill>
              </a:rPr>
              <a:t>cloud</a:t>
            </a:r>
            <a:r>
              <a:rPr lang="en-US" dirty="0">
                <a:solidFill>
                  <a:schemeClr val="tx1"/>
                </a:solidFill>
              </a:rPr>
              <a:t>.</a:t>
            </a:r>
            <a:endParaRPr lang="en-US" dirty="0" smtClean="0">
              <a:solidFill>
                <a:schemeClr val="tx1"/>
              </a:solidFill>
            </a:endParaRPr>
          </a:p>
          <a:p>
            <a:pPr marL="411480" lvl="0" indent="-342900">
              <a:buFont typeface="Wingdings" panose="05000000000000000000" pitchFamily="2" charset="2"/>
              <a:buChar char="§"/>
            </a:pPr>
            <a:endParaRPr lang="en-US" dirty="0">
              <a:solidFill>
                <a:schemeClr val="tx1"/>
              </a:solidFill>
            </a:endParaRPr>
          </a:p>
          <a:p>
            <a:pPr lvl="0">
              <a:buFont typeface="Wingdings" panose="05000000000000000000" pitchFamily="2" charset="2"/>
              <a:buChar char="§"/>
            </a:pPr>
            <a:r>
              <a:rPr lang="en-US" dirty="0">
                <a:solidFill>
                  <a:schemeClr val="tx1"/>
                </a:solidFill>
              </a:rPr>
              <a:t>Upon research, the tool Oracle APEX is picked to build </a:t>
            </a:r>
            <a:r>
              <a:rPr lang="en-US" dirty="0" smtClean="0">
                <a:solidFill>
                  <a:schemeClr val="tx1"/>
                </a:solidFill>
              </a:rPr>
              <a:t>the tool, and it resides </a:t>
            </a:r>
            <a:r>
              <a:rPr lang="en-US" dirty="0">
                <a:solidFill>
                  <a:schemeClr val="tx1"/>
                </a:solidFill>
              </a:rPr>
              <a:t>in the Oracle cloud.</a:t>
            </a:r>
          </a:p>
          <a:p>
            <a:pPr>
              <a:buFont typeface="Wingdings" panose="05000000000000000000" pitchFamily="2" charset="2"/>
              <a:buChar char="§"/>
            </a:pPr>
            <a:endParaRPr lang="en-US" dirty="0">
              <a:solidFill>
                <a:schemeClr val="tx1"/>
              </a:solidFill>
            </a:endParaRPr>
          </a:p>
        </p:txBody>
      </p:sp>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25</a:t>
            </a:fld>
            <a:endParaRPr lang="en-US" dirty="0"/>
          </a:p>
        </p:txBody>
      </p:sp>
      <p:sp>
        <p:nvSpPr>
          <p:cNvPr id="2" name="Title 1"/>
          <p:cNvSpPr>
            <a:spLocks noGrp="1"/>
          </p:cNvSpPr>
          <p:nvPr>
            <p:ph type="title"/>
          </p:nvPr>
        </p:nvSpPr>
        <p:spPr/>
        <p:txBody>
          <a:bodyPr>
            <a:noAutofit/>
          </a:bodyPr>
          <a:lstStyle/>
          <a:p>
            <a:pPr algn="ctr"/>
            <a:r>
              <a:rPr lang="en-US" sz="3600" dirty="0" smtClean="0">
                <a:solidFill>
                  <a:schemeClr val="tx1">
                    <a:lumMod val="75000"/>
                    <a:lumOff val="25000"/>
                  </a:schemeClr>
                </a:solidFill>
              </a:rPr>
              <a:t/>
            </a:r>
            <a:br>
              <a:rPr lang="en-US" sz="3600" dirty="0" smtClean="0">
                <a:solidFill>
                  <a:schemeClr val="tx1">
                    <a:lumMod val="75000"/>
                    <a:lumOff val="25000"/>
                  </a:schemeClr>
                </a:solidFill>
              </a:rPr>
            </a:br>
            <a:r>
              <a:rPr lang="en-US" sz="3600" b="1" dirty="0" smtClean="0">
                <a:solidFill>
                  <a:schemeClr val="tx1">
                    <a:lumMod val="75000"/>
                    <a:lumOff val="25000"/>
                  </a:schemeClr>
                </a:solidFill>
              </a:rPr>
              <a:t>System Software </a:t>
            </a:r>
            <a:br>
              <a:rPr lang="en-US" sz="3600" b="1" dirty="0" smtClean="0">
                <a:solidFill>
                  <a:schemeClr val="tx1">
                    <a:lumMod val="75000"/>
                    <a:lumOff val="25000"/>
                  </a:schemeClr>
                </a:solidFill>
              </a:rPr>
            </a:br>
            <a:endParaRPr lang="en-US" sz="3600" b="1" dirty="0">
              <a:solidFill>
                <a:schemeClr val="tx1">
                  <a:lumMod val="75000"/>
                  <a:lumOff val="2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25717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700337"/>
            <a:ext cx="277177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72375" y="2600980"/>
            <a:ext cx="1219200" cy="523220"/>
          </a:xfrm>
          <a:prstGeom prst="rect">
            <a:avLst/>
          </a:prstGeom>
        </p:spPr>
        <p:txBody>
          <a:bodyPr wrap="square">
            <a:spAutoFit/>
          </a:bodyPr>
          <a:lstStyle/>
          <a:p>
            <a:r>
              <a:rPr lang="en-US" sz="2800" b="1" dirty="0">
                <a:solidFill>
                  <a:schemeClr val="tx1">
                    <a:lumMod val="65000"/>
                    <a:lumOff val="35000"/>
                  </a:schemeClr>
                </a:solidFill>
              </a:rPr>
              <a:t>APEX</a:t>
            </a:r>
            <a:endParaRPr lang="en-US" sz="2800" dirty="0">
              <a:solidFill>
                <a:schemeClr val="tx1">
                  <a:lumMod val="65000"/>
                  <a:lumOff val="35000"/>
                </a:schemeClr>
              </a:solidFill>
            </a:endParaRPr>
          </a:p>
        </p:txBody>
      </p:sp>
      <p:sp>
        <p:nvSpPr>
          <p:cNvPr id="7" name="Rectangle 6"/>
          <p:cNvSpPr/>
          <p:nvPr/>
        </p:nvSpPr>
        <p:spPr>
          <a:xfrm>
            <a:off x="7543800" y="381000"/>
            <a:ext cx="1308058" cy="369332"/>
          </a:xfrm>
          <a:prstGeom prst="rect">
            <a:avLst/>
          </a:prstGeom>
        </p:spPr>
        <p:txBody>
          <a:bodyPr wrap="none">
            <a:spAutoFit/>
          </a:bodyPr>
          <a:lstStyle/>
          <a:p>
            <a:r>
              <a:rPr lang="en-US" dirty="0">
                <a:solidFill>
                  <a:schemeClr val="tx1">
                    <a:lumMod val="75000"/>
                    <a:lumOff val="25000"/>
                  </a:schemeClr>
                </a:solidFill>
              </a:rPr>
              <a:t>The System</a:t>
            </a:r>
            <a:endParaRPr lang="en-US" dirty="0">
              <a:solidFill>
                <a:schemeClr val="tx1">
                  <a:lumMod val="75000"/>
                  <a:lumOff val="25000"/>
                </a:schemeClr>
              </a:solidFill>
            </a:endParaRPr>
          </a:p>
        </p:txBody>
      </p:sp>
    </p:spTree>
    <p:extLst>
      <p:ext uri="{BB962C8B-B14F-4D97-AF65-F5344CB8AC3E}">
        <p14:creationId xmlns:p14="http://schemas.microsoft.com/office/powerpoint/2010/main" val="16914435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26</a:t>
            </a:fld>
            <a:endParaRPr lang="en-US" dirty="0"/>
          </a:p>
        </p:txBody>
      </p:sp>
      <p:sp>
        <p:nvSpPr>
          <p:cNvPr id="3" name="Content Placeholder 2"/>
          <p:cNvSpPr>
            <a:spLocks noGrp="1"/>
          </p:cNvSpPr>
          <p:nvPr>
            <p:ph idx="4294967295"/>
          </p:nvPr>
        </p:nvSpPr>
        <p:spPr>
          <a:xfrm>
            <a:off x="1300162" y="1905000"/>
            <a:ext cx="6777038" cy="3962400"/>
          </a:xfrm>
        </p:spPr>
        <p:txBody>
          <a:bodyPr>
            <a:normAutofit fontScale="92500" lnSpcReduction="20000"/>
          </a:bodyPr>
          <a:lstStyle/>
          <a:p>
            <a:pPr>
              <a:buFont typeface="Wingdings" pitchFamily="2" charset="2"/>
              <a:buChar char="§"/>
            </a:pPr>
            <a:endParaRPr lang="en-US" dirty="0" smtClean="0">
              <a:solidFill>
                <a:schemeClr val="tx1"/>
              </a:solidFill>
            </a:endParaRPr>
          </a:p>
          <a:p>
            <a:pPr>
              <a:buFont typeface="Wingdings" pitchFamily="2" charset="2"/>
              <a:buChar char="§"/>
            </a:pPr>
            <a:r>
              <a:rPr lang="en-US" dirty="0" smtClean="0">
                <a:solidFill>
                  <a:schemeClr val="tx1"/>
                </a:solidFill>
              </a:rPr>
              <a:t>The </a:t>
            </a:r>
            <a:r>
              <a:rPr lang="en-US" dirty="0">
                <a:solidFill>
                  <a:schemeClr val="tx1"/>
                </a:solidFill>
              </a:rPr>
              <a:t>database objects namely, tables, sequences, functions and procedures etc. reside in the database schema set up in the Oracle Cloud. </a:t>
            </a:r>
            <a:endParaRPr lang="en-US" dirty="0" smtClean="0">
              <a:solidFill>
                <a:schemeClr val="tx1"/>
              </a:solidFill>
            </a:endParaRPr>
          </a:p>
          <a:p>
            <a:pPr>
              <a:buFont typeface="Wingdings" pitchFamily="2" charset="2"/>
              <a:buChar char="§"/>
            </a:pPr>
            <a:endParaRPr lang="en-US" dirty="0">
              <a:solidFill>
                <a:schemeClr val="tx1"/>
              </a:solidFill>
            </a:endParaRPr>
          </a:p>
          <a:p>
            <a:pPr>
              <a:buFont typeface="Wingdings" pitchFamily="2" charset="2"/>
              <a:buChar char="§"/>
            </a:pPr>
            <a:r>
              <a:rPr lang="en-US" dirty="0" smtClean="0">
                <a:solidFill>
                  <a:schemeClr val="tx1"/>
                </a:solidFill>
              </a:rPr>
              <a:t>Oracle’s </a:t>
            </a:r>
            <a:r>
              <a:rPr lang="en-US" dirty="0">
                <a:solidFill>
                  <a:schemeClr val="tx1"/>
                </a:solidFill>
              </a:rPr>
              <a:t>native </a:t>
            </a:r>
            <a:r>
              <a:rPr lang="en-US" dirty="0" smtClean="0">
                <a:solidFill>
                  <a:schemeClr val="tx1"/>
                </a:solidFill>
              </a:rPr>
              <a:t>PL/SQL </a:t>
            </a:r>
            <a:r>
              <a:rPr lang="en-US" dirty="0">
                <a:solidFill>
                  <a:schemeClr val="tx1"/>
                </a:solidFill>
              </a:rPr>
              <a:t>scripting language </a:t>
            </a:r>
            <a:r>
              <a:rPr lang="en-US" dirty="0" smtClean="0">
                <a:solidFill>
                  <a:schemeClr val="tx1"/>
                </a:solidFill>
              </a:rPr>
              <a:t>and SQL are </a:t>
            </a:r>
            <a:r>
              <a:rPr lang="en-US" dirty="0">
                <a:solidFill>
                  <a:schemeClr val="tx1"/>
                </a:solidFill>
              </a:rPr>
              <a:t>used to develop the database objects. </a:t>
            </a:r>
            <a:endParaRPr lang="en-US" dirty="0" smtClean="0">
              <a:solidFill>
                <a:schemeClr val="tx1"/>
              </a:solidFill>
            </a:endParaRPr>
          </a:p>
          <a:p>
            <a:pPr>
              <a:buFont typeface="Wingdings" pitchFamily="2" charset="2"/>
              <a:buChar char="§"/>
            </a:pPr>
            <a:endParaRPr lang="en-US" dirty="0">
              <a:solidFill>
                <a:schemeClr val="tx1"/>
              </a:solidFill>
            </a:endParaRPr>
          </a:p>
          <a:p>
            <a:pPr>
              <a:buFont typeface="Wingdings" pitchFamily="2" charset="2"/>
              <a:buChar char="§"/>
            </a:pPr>
            <a:r>
              <a:rPr lang="en-US" dirty="0" smtClean="0">
                <a:solidFill>
                  <a:schemeClr val="tx1"/>
                </a:solidFill>
              </a:rPr>
              <a:t>User Interfaces </a:t>
            </a:r>
            <a:r>
              <a:rPr lang="en-US" dirty="0">
                <a:solidFill>
                  <a:schemeClr val="tx1"/>
                </a:solidFill>
              </a:rPr>
              <a:t>are designed by using the development platform </a:t>
            </a:r>
            <a:r>
              <a:rPr lang="en-US" dirty="0" smtClean="0">
                <a:solidFill>
                  <a:schemeClr val="tx1"/>
                </a:solidFill>
              </a:rPr>
              <a:t>and framework provided </a:t>
            </a:r>
            <a:r>
              <a:rPr lang="en-US" dirty="0">
                <a:solidFill>
                  <a:schemeClr val="tx1"/>
                </a:solidFill>
              </a:rPr>
              <a:t>by APEX;  </a:t>
            </a:r>
            <a:r>
              <a:rPr lang="en-US" dirty="0" smtClean="0">
                <a:solidFill>
                  <a:schemeClr val="tx1"/>
                </a:solidFill>
              </a:rPr>
              <a:t>HTML </a:t>
            </a:r>
            <a:r>
              <a:rPr lang="en-US" dirty="0">
                <a:solidFill>
                  <a:schemeClr val="tx1"/>
                </a:solidFill>
              </a:rPr>
              <a:t>and XML are used as part of the coding necessary for developing the screen.</a:t>
            </a:r>
          </a:p>
          <a:p>
            <a:pPr marL="411480" indent="-342900">
              <a:buFont typeface="Wingdings" pitchFamily="2" charset="2"/>
              <a:buChar char="§"/>
            </a:pPr>
            <a:endParaRPr lang="en-US" dirty="0">
              <a:solidFill>
                <a:schemeClr val="tx1"/>
              </a:solidFill>
            </a:endParaRPr>
          </a:p>
        </p:txBody>
      </p:sp>
      <p:sp>
        <p:nvSpPr>
          <p:cNvPr id="2" name="Title 1"/>
          <p:cNvSpPr>
            <a:spLocks noGrp="1"/>
          </p:cNvSpPr>
          <p:nvPr>
            <p:ph type="title" idx="4294967295"/>
          </p:nvPr>
        </p:nvSpPr>
        <p:spPr>
          <a:xfrm>
            <a:off x="1204912" y="722312"/>
            <a:ext cx="7024688" cy="496888"/>
          </a:xfrm>
        </p:spPr>
        <p:txBody>
          <a:bodyPr>
            <a:noAutofit/>
          </a:bodyPr>
          <a:lstStyle/>
          <a:p>
            <a:pPr algn="ctr"/>
            <a:r>
              <a:rPr lang="en-US" sz="3600" b="1" dirty="0" smtClean="0">
                <a:solidFill>
                  <a:schemeClr val="tx1">
                    <a:lumMod val="75000"/>
                    <a:lumOff val="25000"/>
                  </a:schemeClr>
                </a:solidFill>
              </a:rPr>
              <a:t>System Details</a:t>
            </a:r>
            <a:endParaRPr lang="en-US" sz="3600" b="1" dirty="0">
              <a:solidFill>
                <a:schemeClr val="tx1">
                  <a:lumMod val="75000"/>
                  <a:lumOff val="25000"/>
                </a:schemeClr>
              </a:solidFill>
            </a:endParaRPr>
          </a:p>
        </p:txBody>
      </p:sp>
      <p:sp>
        <p:nvSpPr>
          <p:cNvPr id="6" name="Rectangle 5"/>
          <p:cNvSpPr/>
          <p:nvPr/>
        </p:nvSpPr>
        <p:spPr>
          <a:xfrm>
            <a:off x="7543800" y="304800"/>
            <a:ext cx="1308058" cy="369332"/>
          </a:xfrm>
          <a:prstGeom prst="rect">
            <a:avLst/>
          </a:prstGeom>
        </p:spPr>
        <p:txBody>
          <a:bodyPr wrap="none">
            <a:spAutoFit/>
          </a:bodyPr>
          <a:lstStyle/>
          <a:p>
            <a:r>
              <a:rPr lang="en-US" dirty="0">
                <a:solidFill>
                  <a:schemeClr val="tx1">
                    <a:lumMod val="75000"/>
                    <a:lumOff val="25000"/>
                  </a:schemeClr>
                </a:solidFill>
              </a:rPr>
              <a:t>The System</a:t>
            </a:r>
            <a:endParaRPr lang="en-US" dirty="0">
              <a:solidFill>
                <a:schemeClr val="tx1">
                  <a:lumMod val="75000"/>
                  <a:lumOff val="25000"/>
                </a:schemeClr>
              </a:solidFill>
            </a:endParaRPr>
          </a:p>
        </p:txBody>
      </p:sp>
    </p:spTree>
    <p:extLst>
      <p:ext uri="{BB962C8B-B14F-4D97-AF65-F5344CB8AC3E}">
        <p14:creationId xmlns:p14="http://schemas.microsoft.com/office/powerpoint/2010/main" val="10236400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27</a:t>
            </a:fld>
            <a:endParaRPr lang="en-US" dirty="0"/>
          </a:p>
        </p:txBody>
      </p:sp>
      <p:sp>
        <p:nvSpPr>
          <p:cNvPr id="3" name="Content Placeholder 2"/>
          <p:cNvSpPr>
            <a:spLocks noGrp="1"/>
          </p:cNvSpPr>
          <p:nvPr>
            <p:ph idx="4294967295"/>
          </p:nvPr>
        </p:nvSpPr>
        <p:spPr>
          <a:xfrm>
            <a:off x="1119188" y="2133600"/>
            <a:ext cx="7186612" cy="4038600"/>
          </a:xfrm>
        </p:spPr>
        <p:txBody>
          <a:bodyPr>
            <a:noAutofit/>
          </a:bodyPr>
          <a:lstStyle/>
          <a:p>
            <a:pPr>
              <a:buFont typeface="Wingdings" pitchFamily="2" charset="2"/>
              <a:buChar char="§"/>
            </a:pPr>
            <a:r>
              <a:rPr lang="en-US" sz="2000" dirty="0" smtClean="0">
                <a:solidFill>
                  <a:schemeClr val="tx1"/>
                </a:solidFill>
              </a:rPr>
              <a:t>The </a:t>
            </a:r>
            <a:r>
              <a:rPr lang="en-US" sz="2000" dirty="0">
                <a:solidFill>
                  <a:schemeClr val="tx1"/>
                </a:solidFill>
              </a:rPr>
              <a:t>interface design is based on the information </a:t>
            </a:r>
            <a:r>
              <a:rPr lang="en-US" sz="2000" dirty="0" smtClean="0">
                <a:solidFill>
                  <a:schemeClr val="tx1"/>
                </a:solidFill>
              </a:rPr>
              <a:t>that, </a:t>
            </a:r>
            <a:r>
              <a:rPr lang="en-US" sz="2000" dirty="0">
                <a:solidFill>
                  <a:schemeClr val="tx1"/>
                </a:solidFill>
              </a:rPr>
              <a:t>the main issues surrounding this process are due to the lack of knowledge regarding the </a:t>
            </a:r>
            <a:r>
              <a:rPr lang="en-US" sz="2000" dirty="0" smtClean="0">
                <a:solidFill>
                  <a:schemeClr val="tx1"/>
                </a:solidFill>
              </a:rPr>
              <a:t>e-CO </a:t>
            </a:r>
            <a:r>
              <a:rPr lang="en-US" sz="2000" dirty="0">
                <a:solidFill>
                  <a:schemeClr val="tx1"/>
                </a:solidFill>
              </a:rPr>
              <a:t>Component costs and </a:t>
            </a:r>
            <a:r>
              <a:rPr lang="en-US" sz="2000" dirty="0" smtClean="0">
                <a:solidFill>
                  <a:schemeClr val="tx1"/>
                </a:solidFill>
              </a:rPr>
              <a:t>benefits.</a:t>
            </a:r>
          </a:p>
          <a:p>
            <a:pPr>
              <a:buFont typeface="Wingdings" pitchFamily="2" charset="2"/>
              <a:buChar char="§"/>
            </a:pPr>
            <a:endParaRPr lang="en-US" sz="2000" dirty="0">
              <a:solidFill>
                <a:schemeClr val="tx1"/>
              </a:solidFill>
            </a:endParaRPr>
          </a:p>
          <a:p>
            <a:pPr>
              <a:buFont typeface="Wingdings" pitchFamily="2" charset="2"/>
              <a:buChar char="§"/>
            </a:pPr>
            <a:r>
              <a:rPr lang="en-US" sz="2000" dirty="0" smtClean="0">
                <a:solidFill>
                  <a:schemeClr val="tx1"/>
                </a:solidFill>
              </a:rPr>
              <a:t>This </a:t>
            </a:r>
            <a:r>
              <a:rPr lang="en-US" sz="2000" dirty="0">
                <a:solidFill>
                  <a:schemeClr val="tx1"/>
                </a:solidFill>
              </a:rPr>
              <a:t>hinders the reviewers from making a strategic decision on </a:t>
            </a:r>
            <a:r>
              <a:rPr lang="en-US" sz="2000" dirty="0" smtClean="0">
                <a:solidFill>
                  <a:schemeClr val="tx1"/>
                </a:solidFill>
              </a:rPr>
              <a:t>implementing the </a:t>
            </a:r>
            <a:r>
              <a:rPr lang="en-US" sz="2000" dirty="0">
                <a:solidFill>
                  <a:schemeClr val="tx1"/>
                </a:solidFill>
              </a:rPr>
              <a:t>e-CO Components that are most effective for the enterprise. </a:t>
            </a:r>
            <a:endParaRPr lang="en-US" sz="2000" dirty="0" smtClean="0">
              <a:solidFill>
                <a:schemeClr val="tx1"/>
              </a:solidFill>
            </a:endParaRPr>
          </a:p>
          <a:p>
            <a:pPr>
              <a:buFont typeface="Wingdings" pitchFamily="2" charset="2"/>
              <a:buChar char="§"/>
            </a:pPr>
            <a:endParaRPr lang="en-US" sz="2000" dirty="0">
              <a:solidFill>
                <a:schemeClr val="tx1"/>
              </a:solidFill>
            </a:endParaRPr>
          </a:p>
          <a:p>
            <a:pPr>
              <a:buFont typeface="Wingdings" pitchFamily="2" charset="2"/>
              <a:buChar char="§"/>
            </a:pPr>
            <a:r>
              <a:rPr lang="en-US" sz="2000" dirty="0" smtClean="0">
                <a:solidFill>
                  <a:schemeClr val="tx1"/>
                </a:solidFill>
              </a:rPr>
              <a:t>Keeping </a:t>
            </a:r>
            <a:r>
              <a:rPr lang="en-US" sz="2000" dirty="0">
                <a:solidFill>
                  <a:schemeClr val="tx1"/>
                </a:solidFill>
              </a:rPr>
              <a:t>knowledge distribution as the key aspect, this tool helps in creation, development, and reuse of knowledge as a formal organizational resource. [Dennis &amp; Vessey, 2005</a:t>
            </a:r>
            <a:r>
              <a:rPr lang="en-US" sz="2000" dirty="0" smtClean="0">
                <a:solidFill>
                  <a:schemeClr val="tx1"/>
                </a:solidFill>
              </a:rPr>
              <a:t>].</a:t>
            </a:r>
          </a:p>
          <a:p>
            <a:pPr>
              <a:buFont typeface="Wingdings" pitchFamily="2" charset="2"/>
              <a:buChar char="§"/>
            </a:pPr>
            <a:endParaRPr lang="en-US" sz="2000" dirty="0">
              <a:solidFill>
                <a:schemeClr val="tx1"/>
              </a:solidFill>
            </a:endParaRPr>
          </a:p>
          <a:p>
            <a:pPr marL="0" indent="0">
              <a:buNone/>
            </a:pPr>
            <a:endParaRPr lang="en-US" sz="2000" dirty="0">
              <a:solidFill>
                <a:schemeClr val="tx1"/>
              </a:solidFill>
            </a:endParaRPr>
          </a:p>
        </p:txBody>
      </p:sp>
      <p:sp>
        <p:nvSpPr>
          <p:cNvPr id="2" name="Title 1"/>
          <p:cNvSpPr>
            <a:spLocks noGrp="1"/>
          </p:cNvSpPr>
          <p:nvPr>
            <p:ph type="title" idx="4294967295"/>
          </p:nvPr>
        </p:nvSpPr>
        <p:spPr>
          <a:xfrm>
            <a:off x="1128712" y="649288"/>
            <a:ext cx="7024688" cy="722312"/>
          </a:xfrm>
        </p:spPr>
        <p:txBody>
          <a:bodyPr>
            <a:normAutofit/>
          </a:bodyPr>
          <a:lstStyle/>
          <a:p>
            <a:pPr algn="ctr"/>
            <a:r>
              <a:rPr lang="en-US" sz="4000" b="1" dirty="0">
                <a:solidFill>
                  <a:schemeClr val="tx1">
                    <a:lumMod val="75000"/>
                    <a:lumOff val="25000"/>
                  </a:schemeClr>
                </a:solidFill>
              </a:rPr>
              <a:t>Interface </a:t>
            </a:r>
            <a:r>
              <a:rPr lang="en-US" sz="4000" b="1" dirty="0" smtClean="0">
                <a:solidFill>
                  <a:schemeClr val="tx1">
                    <a:lumMod val="75000"/>
                    <a:lumOff val="25000"/>
                  </a:schemeClr>
                </a:solidFill>
              </a:rPr>
              <a:t>Design</a:t>
            </a:r>
            <a:endParaRPr lang="en-US" sz="4000" dirty="0">
              <a:solidFill>
                <a:schemeClr val="tx1">
                  <a:lumMod val="75000"/>
                  <a:lumOff val="25000"/>
                </a:schemeClr>
              </a:solidFill>
            </a:endParaRPr>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System</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37125131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4" name="Slide Number Placeholder 3"/>
          <p:cNvSpPr>
            <a:spLocks noGrp="1"/>
          </p:cNvSpPr>
          <p:nvPr>
            <p:ph type="sldNum" sz="quarter" idx="12"/>
          </p:nvPr>
        </p:nvSpPr>
        <p:spPr/>
        <p:txBody>
          <a:bodyPr/>
          <a:lstStyle/>
          <a:p>
            <a:fld id="{0B1D989F-6174-4719-85DA-A6CFB43614ED}" type="slidenum">
              <a:rPr lang="en-US" smtClean="0"/>
              <a:t>28</a:t>
            </a:fld>
            <a:endParaRPr lang="en-US" dirty="0"/>
          </a:p>
        </p:txBody>
      </p:sp>
      <p:sp>
        <p:nvSpPr>
          <p:cNvPr id="2" name="Content Placeholder 1"/>
          <p:cNvSpPr>
            <a:spLocks noGrp="1"/>
          </p:cNvSpPr>
          <p:nvPr>
            <p:ph idx="4294967295"/>
          </p:nvPr>
        </p:nvSpPr>
        <p:spPr>
          <a:xfrm>
            <a:off x="896938" y="2286000"/>
            <a:ext cx="7408862" cy="3451225"/>
          </a:xfrm>
        </p:spPr>
        <p:txBody>
          <a:bodyPr>
            <a:normAutofit fontScale="92500" lnSpcReduction="10000"/>
          </a:bodyPr>
          <a:lstStyle/>
          <a:p>
            <a:pPr>
              <a:buFont typeface="Wingdings" pitchFamily="2" charset="2"/>
              <a:buChar char="§"/>
            </a:pPr>
            <a:r>
              <a:rPr lang="en-US" dirty="0">
                <a:solidFill>
                  <a:schemeClr val="tx1"/>
                </a:solidFill>
              </a:rPr>
              <a:t> Information is presented in the form of reports for each Role in a manner that is relevant to their function. </a:t>
            </a:r>
          </a:p>
          <a:p>
            <a:pPr>
              <a:buFont typeface="Wingdings" pitchFamily="2" charset="2"/>
              <a:buChar char="§"/>
            </a:pPr>
            <a:endParaRPr lang="en-US" dirty="0">
              <a:solidFill>
                <a:schemeClr val="tx1"/>
              </a:solidFill>
            </a:endParaRPr>
          </a:p>
          <a:p>
            <a:pPr>
              <a:buFont typeface="Wingdings" pitchFamily="2" charset="2"/>
              <a:buChar char="§"/>
            </a:pPr>
            <a:r>
              <a:rPr lang="en-US" dirty="0">
                <a:solidFill>
                  <a:schemeClr val="tx1"/>
                </a:solidFill>
              </a:rPr>
              <a:t>Users also have access to e-CO Component information in the form of dash boards to get accurate </a:t>
            </a:r>
            <a:r>
              <a:rPr lang="en-US" dirty="0" smtClean="0">
                <a:solidFill>
                  <a:schemeClr val="tx1"/>
                </a:solidFill>
              </a:rPr>
              <a:t>information          </a:t>
            </a:r>
            <a:r>
              <a:rPr lang="en-US" dirty="0">
                <a:solidFill>
                  <a:schemeClr val="tx1"/>
                </a:solidFill>
              </a:rPr>
              <a:t>at a glance. </a:t>
            </a:r>
          </a:p>
          <a:p>
            <a:pPr>
              <a:buFont typeface="Wingdings" pitchFamily="2" charset="2"/>
              <a:buChar char="§"/>
            </a:pPr>
            <a:endParaRPr lang="en-US" dirty="0">
              <a:solidFill>
                <a:schemeClr val="tx1"/>
              </a:solidFill>
            </a:endParaRPr>
          </a:p>
          <a:p>
            <a:pPr>
              <a:buFont typeface="Wingdings" pitchFamily="2" charset="2"/>
              <a:buChar char="§"/>
            </a:pPr>
            <a:r>
              <a:rPr lang="en-US" dirty="0">
                <a:solidFill>
                  <a:schemeClr val="tx1"/>
                </a:solidFill>
              </a:rPr>
              <a:t>Creating this knowledge hierarchy and helping the users make strategic decisions is one of the key aspects of this system.</a:t>
            </a:r>
          </a:p>
          <a:p>
            <a:pPr marL="0" indent="0">
              <a:buNone/>
            </a:pPr>
            <a:endParaRPr lang="en-US" dirty="0"/>
          </a:p>
        </p:txBody>
      </p:sp>
      <p:sp>
        <p:nvSpPr>
          <p:cNvPr id="5" name="Title 4"/>
          <p:cNvSpPr>
            <a:spLocks noGrp="1"/>
          </p:cNvSpPr>
          <p:nvPr>
            <p:ph type="title" idx="4294967295"/>
          </p:nvPr>
        </p:nvSpPr>
        <p:spPr>
          <a:xfrm>
            <a:off x="0" y="338138"/>
            <a:ext cx="8229600" cy="1252537"/>
          </a:xfrm>
        </p:spPr>
        <p:txBody>
          <a:bodyPr>
            <a:normAutofit/>
          </a:bodyPr>
          <a:lstStyle/>
          <a:p>
            <a:r>
              <a:rPr lang="en-US" sz="4000" b="1" dirty="0">
                <a:solidFill>
                  <a:schemeClr val="tx1">
                    <a:lumMod val="75000"/>
                    <a:lumOff val="25000"/>
                  </a:schemeClr>
                </a:solidFill>
              </a:rPr>
              <a:t>Interface Design</a:t>
            </a:r>
            <a:endParaRPr lang="en-US" sz="4000" dirty="0">
              <a:solidFill>
                <a:schemeClr val="tx1">
                  <a:lumMod val="75000"/>
                  <a:lumOff val="25000"/>
                </a:schemeClr>
              </a:solidFill>
            </a:endParaRPr>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System</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18179568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29</a:t>
            </a:fld>
            <a:endParaRPr lang="en-US" dirty="0"/>
          </a:p>
        </p:txBody>
      </p:sp>
      <p:sp>
        <p:nvSpPr>
          <p:cNvPr id="3" name="Content Placeholder 2"/>
          <p:cNvSpPr>
            <a:spLocks noGrp="1"/>
          </p:cNvSpPr>
          <p:nvPr>
            <p:ph idx="4294967295"/>
          </p:nvPr>
        </p:nvSpPr>
        <p:spPr>
          <a:xfrm>
            <a:off x="1219200" y="1752600"/>
            <a:ext cx="6934200" cy="4267200"/>
          </a:xfrm>
        </p:spPr>
        <p:txBody>
          <a:bodyPr>
            <a:noAutofit/>
          </a:bodyPr>
          <a:lstStyle/>
          <a:p>
            <a:pPr>
              <a:buFont typeface="Wingdings" pitchFamily="2" charset="2"/>
              <a:buChar char="§"/>
            </a:pPr>
            <a:r>
              <a:rPr lang="en-US" sz="1800" b="1" dirty="0" smtClean="0">
                <a:solidFill>
                  <a:schemeClr val="tx1"/>
                </a:solidFill>
              </a:rPr>
              <a:t>Powell </a:t>
            </a:r>
            <a:r>
              <a:rPr lang="en-US" sz="1800" b="1" dirty="0">
                <a:solidFill>
                  <a:schemeClr val="tx1"/>
                </a:solidFill>
              </a:rPr>
              <a:t>Industries, Inc</a:t>
            </a:r>
            <a:r>
              <a:rPr lang="en-US" sz="1800" dirty="0">
                <a:solidFill>
                  <a:schemeClr val="tx1"/>
                </a:solidFill>
              </a:rPr>
              <a:t>. </a:t>
            </a:r>
            <a:r>
              <a:rPr lang="en-US" sz="1800" dirty="0" smtClean="0">
                <a:solidFill>
                  <a:schemeClr val="tx1"/>
                </a:solidFill>
              </a:rPr>
              <a:t>participated in the pilot study testing. This company designs</a:t>
            </a:r>
            <a:r>
              <a:rPr lang="en-US" sz="1800" dirty="0">
                <a:solidFill>
                  <a:schemeClr val="tx1"/>
                </a:solidFill>
              </a:rPr>
              <a:t>, manufactures and packages equipment and systems for the distribution, control, generation, and management of electrical energy and other dynamic processes. </a:t>
            </a:r>
            <a:endParaRPr lang="en-US" sz="1800" dirty="0" smtClean="0">
              <a:solidFill>
                <a:schemeClr val="tx1"/>
              </a:solidFill>
            </a:endParaRPr>
          </a:p>
          <a:p>
            <a:pPr>
              <a:buFont typeface="Wingdings" pitchFamily="2" charset="2"/>
              <a:buChar char="§"/>
            </a:pPr>
            <a:endParaRPr lang="en-US" sz="1800" dirty="0">
              <a:solidFill>
                <a:schemeClr val="tx1"/>
              </a:solidFill>
            </a:endParaRPr>
          </a:p>
          <a:p>
            <a:pPr>
              <a:buFont typeface="Wingdings" pitchFamily="2" charset="2"/>
              <a:buChar char="§"/>
            </a:pPr>
            <a:r>
              <a:rPr lang="en-US" sz="1800" dirty="0" smtClean="0">
                <a:solidFill>
                  <a:schemeClr val="tx1"/>
                </a:solidFill>
              </a:rPr>
              <a:t>Eighteen users were involved in this study; they include  two super users served by IT director and Business Process Lead for HR, one approver by IT director, five reviewers from different business departments.</a:t>
            </a:r>
          </a:p>
          <a:p>
            <a:pPr>
              <a:buFont typeface="Wingdings" pitchFamily="2" charset="2"/>
              <a:buChar char="§"/>
            </a:pPr>
            <a:endParaRPr lang="en-US" sz="1800" dirty="0" smtClean="0">
              <a:solidFill>
                <a:schemeClr val="tx1"/>
              </a:solidFill>
            </a:endParaRPr>
          </a:p>
          <a:p>
            <a:pPr>
              <a:buFont typeface="Wingdings" pitchFamily="2" charset="2"/>
              <a:buChar char="§"/>
            </a:pPr>
            <a:r>
              <a:rPr lang="en-US" sz="1800" dirty="0" smtClean="0">
                <a:solidFill>
                  <a:srgbClr val="000000"/>
                </a:solidFill>
              </a:rPr>
              <a:t>Requester </a:t>
            </a:r>
            <a:r>
              <a:rPr lang="en-US" sz="1800" dirty="0">
                <a:solidFill>
                  <a:srgbClr val="000000"/>
                </a:solidFill>
              </a:rPr>
              <a:t>role is assigned to a mixed group of people, some are the subject matter experts in the business and some of them are technical and functional experts in the EBS system. </a:t>
            </a:r>
          </a:p>
          <a:p>
            <a:pPr>
              <a:buFont typeface="Wingdings" pitchFamily="2" charset="2"/>
              <a:buChar char="§"/>
            </a:pPr>
            <a:endParaRPr lang="en-US" sz="1000" dirty="0"/>
          </a:p>
          <a:p>
            <a:pPr lvl="1">
              <a:buFont typeface="Wingdings" pitchFamily="2" charset="2"/>
              <a:buChar char="§"/>
            </a:pPr>
            <a:endParaRPr lang="en-US" sz="1400" dirty="0" smtClean="0">
              <a:solidFill>
                <a:schemeClr val="tx1"/>
              </a:solidFill>
            </a:endParaRPr>
          </a:p>
          <a:p>
            <a:pPr>
              <a:buFont typeface="Wingdings" pitchFamily="2" charset="2"/>
              <a:buChar char="§"/>
            </a:pPr>
            <a:endParaRPr lang="en-US" sz="1600" dirty="0" smtClean="0">
              <a:solidFill>
                <a:schemeClr val="tx1"/>
              </a:solidFill>
            </a:endParaRPr>
          </a:p>
          <a:p>
            <a:pPr>
              <a:buFont typeface="Wingdings" pitchFamily="2" charset="2"/>
              <a:buChar char="§"/>
            </a:pPr>
            <a:endParaRPr lang="en-US" sz="1600" dirty="0">
              <a:solidFill>
                <a:schemeClr val="tx1"/>
              </a:solidFill>
            </a:endParaRPr>
          </a:p>
          <a:p>
            <a:endParaRPr lang="en-US" sz="1600" dirty="0">
              <a:solidFill>
                <a:schemeClr val="tx1"/>
              </a:solidFill>
            </a:endParaRPr>
          </a:p>
        </p:txBody>
      </p:sp>
      <p:sp>
        <p:nvSpPr>
          <p:cNvPr id="2" name="Title 1"/>
          <p:cNvSpPr>
            <a:spLocks noGrp="1"/>
          </p:cNvSpPr>
          <p:nvPr>
            <p:ph type="title" idx="4294967295"/>
          </p:nvPr>
        </p:nvSpPr>
        <p:spPr>
          <a:xfrm>
            <a:off x="1066800" y="533400"/>
            <a:ext cx="7024687" cy="990600"/>
          </a:xfrm>
        </p:spPr>
        <p:txBody>
          <a:bodyPr>
            <a:normAutofit fontScale="90000"/>
          </a:bodyPr>
          <a:lstStyle/>
          <a:p>
            <a:r>
              <a:rPr lang="en-US" b="1" dirty="0" smtClean="0">
                <a:solidFill>
                  <a:schemeClr val="tx1">
                    <a:lumMod val="75000"/>
                    <a:lumOff val="25000"/>
                  </a:schemeClr>
                </a:solidFill>
              </a:rPr>
              <a:t>The </a:t>
            </a:r>
            <a:r>
              <a:rPr lang="en-US" sz="4000" b="1" dirty="0" smtClean="0">
                <a:solidFill>
                  <a:schemeClr val="tx1">
                    <a:lumMod val="75000"/>
                    <a:lumOff val="25000"/>
                  </a:schemeClr>
                </a:solidFill>
              </a:rPr>
              <a:t>Experiment</a:t>
            </a:r>
            <a:br>
              <a:rPr lang="en-US" sz="4000" b="1" dirty="0" smtClean="0">
                <a:solidFill>
                  <a:schemeClr val="tx1">
                    <a:lumMod val="75000"/>
                    <a:lumOff val="25000"/>
                  </a:schemeClr>
                </a:solidFill>
              </a:rPr>
            </a:br>
            <a:endParaRPr lang="en-US" sz="2700" b="1" dirty="0">
              <a:solidFill>
                <a:schemeClr val="tx1">
                  <a:lumMod val="75000"/>
                  <a:lumOff val="25000"/>
                </a:schemeClr>
              </a:solidFill>
            </a:endParaRPr>
          </a:p>
        </p:txBody>
      </p:sp>
    </p:spTree>
    <p:extLst>
      <p:ext uri="{BB962C8B-B14F-4D97-AF65-F5344CB8AC3E}">
        <p14:creationId xmlns:p14="http://schemas.microsoft.com/office/powerpoint/2010/main" val="24313615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94264"/>
            <a:ext cx="7024744" cy="572536"/>
          </a:xfrm>
        </p:spPr>
        <p:txBody>
          <a:bodyPr>
            <a:normAutofit fontScale="90000"/>
          </a:bodyPr>
          <a:lstStyle/>
          <a:p>
            <a:pPr algn="ctr"/>
            <a:r>
              <a:rPr lang="en-US" b="1" dirty="0" smtClean="0">
                <a:solidFill>
                  <a:schemeClr val="tx1">
                    <a:lumMod val="65000"/>
                    <a:lumOff val="35000"/>
                  </a:schemeClr>
                </a:solidFill>
              </a:rPr>
              <a:t/>
            </a:r>
            <a:br>
              <a:rPr lang="en-US" b="1" dirty="0" smtClean="0">
                <a:solidFill>
                  <a:schemeClr val="tx1">
                    <a:lumMod val="65000"/>
                    <a:lumOff val="35000"/>
                  </a:schemeClr>
                </a:solidFill>
              </a:rPr>
            </a:br>
            <a:r>
              <a:rPr lang="en-US" b="1" dirty="0" smtClean="0">
                <a:solidFill>
                  <a:schemeClr val="tx1">
                    <a:lumMod val="75000"/>
                    <a:lumOff val="25000"/>
                  </a:schemeClr>
                </a:solidFill>
              </a:rPr>
              <a:t>Background</a:t>
            </a:r>
            <a:endParaRPr lang="en-US" b="1" dirty="0">
              <a:solidFill>
                <a:schemeClr val="tx1">
                  <a:lumMod val="75000"/>
                  <a:lumOff val="25000"/>
                </a:schemeClr>
              </a:solidFill>
            </a:endParaRPr>
          </a:p>
        </p:txBody>
      </p:sp>
      <p:sp>
        <p:nvSpPr>
          <p:cNvPr id="4" name="Content Placeholder 3"/>
          <p:cNvSpPr>
            <a:spLocks noGrp="1"/>
          </p:cNvSpPr>
          <p:nvPr>
            <p:ph idx="1"/>
          </p:nvPr>
        </p:nvSpPr>
        <p:spPr>
          <a:xfrm>
            <a:off x="838200" y="2590800"/>
            <a:ext cx="7408333" cy="3450696"/>
          </a:xfrm>
        </p:spPr>
        <p:txBody>
          <a:bodyPr>
            <a:normAutofit/>
          </a:bodyPr>
          <a:lstStyle/>
          <a:p>
            <a:pPr marL="40957" indent="-342900">
              <a:buFont typeface="Wingdings" panose="05000000000000000000" pitchFamily="2" charset="2"/>
              <a:buChar char="§"/>
            </a:pPr>
            <a:r>
              <a:rPr lang="en-US" dirty="0">
                <a:solidFill>
                  <a:schemeClr val="tx1"/>
                </a:solidFill>
              </a:rPr>
              <a:t>Enterprises build software components such as integrations, interfaces, services and reports to enable and augment </a:t>
            </a:r>
            <a:r>
              <a:rPr lang="en-US" dirty="0" smtClean="0">
                <a:solidFill>
                  <a:schemeClr val="tx1"/>
                </a:solidFill>
              </a:rPr>
              <a:t>e-business (EBS</a:t>
            </a:r>
            <a:r>
              <a:rPr lang="en-US" smtClean="0">
                <a:solidFill>
                  <a:schemeClr val="tx1"/>
                </a:solidFill>
              </a:rPr>
              <a:t>) collaboration; </a:t>
            </a:r>
            <a:r>
              <a:rPr lang="en-US" dirty="0">
                <a:solidFill>
                  <a:schemeClr val="tx1"/>
                </a:solidFill>
              </a:rPr>
              <a:t>these are software objects are called </a:t>
            </a:r>
            <a:r>
              <a:rPr lang="en-US" dirty="0" smtClean="0">
                <a:solidFill>
                  <a:schemeClr val="tx1"/>
                </a:solidFill>
              </a:rPr>
              <a:t> customization. </a:t>
            </a:r>
          </a:p>
          <a:p>
            <a:pPr marL="0" indent="-301943"/>
            <a:endParaRPr lang="en-US" dirty="0" smtClean="0">
              <a:solidFill>
                <a:schemeClr val="tx1"/>
              </a:solidFill>
            </a:endParaRPr>
          </a:p>
          <a:p>
            <a:pPr>
              <a:buFont typeface="Wingdings" panose="05000000000000000000" pitchFamily="2" charset="2"/>
              <a:buChar char="§"/>
            </a:pPr>
            <a:r>
              <a:rPr lang="en-US" dirty="0" smtClean="0">
                <a:solidFill>
                  <a:schemeClr val="tx1"/>
                </a:solidFill>
              </a:rPr>
              <a:t>We  called them “e</a:t>
            </a:r>
            <a:r>
              <a:rPr lang="en-US" dirty="0">
                <a:solidFill>
                  <a:schemeClr val="tx1"/>
                </a:solidFill>
              </a:rPr>
              <a:t>-Collaboration </a:t>
            </a:r>
            <a:r>
              <a:rPr lang="en-US" dirty="0" smtClean="0">
                <a:solidFill>
                  <a:schemeClr val="tx1"/>
                </a:solidFill>
              </a:rPr>
              <a:t>components” </a:t>
            </a:r>
            <a:r>
              <a:rPr lang="en-US" dirty="0">
                <a:solidFill>
                  <a:schemeClr val="tx1"/>
                </a:solidFill>
              </a:rPr>
              <a:t>or in short,</a:t>
            </a:r>
            <a:r>
              <a:rPr lang="en-US" b="1" dirty="0">
                <a:solidFill>
                  <a:schemeClr val="tx1"/>
                </a:solidFill>
              </a:rPr>
              <a:t>    e-CO Components. </a:t>
            </a:r>
          </a:p>
          <a:p>
            <a:endParaRPr lang="en-US" dirty="0"/>
          </a:p>
        </p:txBody>
      </p:sp>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3</a:t>
            </a:fld>
            <a:endParaRPr lang="en-US" dirty="0"/>
          </a:p>
        </p:txBody>
      </p:sp>
    </p:spTree>
    <p:extLst>
      <p:ext uri="{BB962C8B-B14F-4D97-AF65-F5344CB8AC3E}">
        <p14:creationId xmlns:p14="http://schemas.microsoft.com/office/powerpoint/2010/main" val="18060573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62200"/>
            <a:ext cx="6777317" cy="3889977"/>
          </a:xfrm>
        </p:spPr>
        <p:txBody>
          <a:bodyPr>
            <a:normAutofit/>
          </a:bodyPr>
          <a:lstStyle/>
          <a:p>
            <a:pPr>
              <a:buFont typeface="Wingdings" pitchFamily="2" charset="2"/>
              <a:buChar char="§"/>
            </a:pPr>
            <a:r>
              <a:rPr lang="en-US" sz="1800" dirty="0">
                <a:solidFill>
                  <a:schemeClr val="tx1"/>
                </a:solidFill>
              </a:rPr>
              <a:t>The data from the survey is tested for internal consistency and it is found that the Cronbach's Alpha for usefulness is 0.927, an indication of high consistency, which means the system is useful from user perspective. </a:t>
            </a:r>
            <a:endParaRPr lang="en-US" sz="1800" dirty="0" smtClean="0">
              <a:solidFill>
                <a:schemeClr val="tx1"/>
              </a:solidFill>
            </a:endParaRPr>
          </a:p>
          <a:p>
            <a:pPr marL="354330" indent="-285750">
              <a:buFont typeface="Wingdings" pitchFamily="2" charset="2"/>
              <a:buChar char="§"/>
            </a:pPr>
            <a:endParaRPr lang="en-US" sz="1800" dirty="0" smtClean="0">
              <a:solidFill>
                <a:schemeClr val="tx1"/>
              </a:solidFill>
            </a:endParaRPr>
          </a:p>
          <a:p>
            <a:pPr>
              <a:buFont typeface="Wingdings" pitchFamily="2" charset="2"/>
              <a:buChar char="§"/>
            </a:pPr>
            <a:r>
              <a:rPr lang="en-US" sz="1800" dirty="0" smtClean="0">
                <a:solidFill>
                  <a:schemeClr val="tx1"/>
                </a:solidFill>
              </a:rPr>
              <a:t>However</a:t>
            </a:r>
            <a:r>
              <a:rPr lang="en-US" sz="1800" dirty="0">
                <a:solidFill>
                  <a:schemeClr val="tx1"/>
                </a:solidFill>
              </a:rPr>
              <a:t>, the same test for ease of use resulted in a score of 0.362, which means there were inconsistent perspectives on how easy this system is to use</a:t>
            </a:r>
            <a:r>
              <a:rPr lang="en-US" sz="1800" dirty="0" smtClean="0">
                <a:solidFill>
                  <a:schemeClr val="tx1"/>
                </a:solidFill>
              </a:rPr>
              <a:t>.</a:t>
            </a:r>
          </a:p>
          <a:p>
            <a:pPr>
              <a:buFont typeface="Wingdings" pitchFamily="2" charset="2"/>
              <a:buChar char="§"/>
            </a:pPr>
            <a:endParaRPr lang="en-US" sz="1800" dirty="0">
              <a:solidFill>
                <a:schemeClr val="tx1"/>
              </a:solidFill>
            </a:endParaRPr>
          </a:p>
          <a:p>
            <a:pPr>
              <a:buFont typeface="Wingdings" pitchFamily="2" charset="2"/>
              <a:buChar char="§"/>
            </a:pPr>
            <a:r>
              <a:rPr lang="en-US" sz="1800" dirty="0" smtClean="0">
                <a:solidFill>
                  <a:schemeClr val="tx1"/>
                </a:solidFill>
              </a:rPr>
              <a:t> </a:t>
            </a:r>
            <a:r>
              <a:rPr lang="en-US" sz="1800" dirty="0">
                <a:solidFill>
                  <a:schemeClr val="tx1"/>
                </a:solidFill>
              </a:rPr>
              <a:t>This could be due to the fact that the users did not get training on the system and they have been using it for only a few times. When proper training is provided and the user interface is further improved, we expect the ease of use will increase. </a:t>
            </a:r>
          </a:p>
          <a:p>
            <a:pPr>
              <a:buFont typeface="Wingdings" pitchFamily="2" charset="2"/>
              <a:buChar char="§"/>
            </a:pPr>
            <a:endParaRPr lang="en-US" sz="1800" dirty="0">
              <a:solidFill>
                <a:schemeClr val="tx1"/>
              </a:solidFill>
            </a:endParaRPr>
          </a:p>
        </p:txBody>
      </p:sp>
      <p:sp>
        <p:nvSpPr>
          <p:cNvPr id="2" name="Title 1"/>
          <p:cNvSpPr>
            <a:spLocks noGrp="1"/>
          </p:cNvSpPr>
          <p:nvPr>
            <p:ph type="title"/>
          </p:nvPr>
        </p:nvSpPr>
        <p:spPr>
          <a:xfrm>
            <a:off x="1043490" y="533400"/>
            <a:ext cx="7024744" cy="722864"/>
          </a:xfrm>
        </p:spPr>
        <p:txBody>
          <a:bodyPr>
            <a:normAutofit/>
          </a:bodyPr>
          <a:lstStyle/>
          <a:p>
            <a:pPr algn="ctr"/>
            <a:r>
              <a:rPr lang="en-US" sz="3600" b="1" dirty="0" smtClean="0">
                <a:solidFill>
                  <a:schemeClr val="tx1">
                    <a:lumMod val="75000"/>
                    <a:lumOff val="25000"/>
                  </a:schemeClr>
                </a:solidFill>
              </a:rPr>
              <a:t>Survey Results</a:t>
            </a:r>
            <a:endParaRPr lang="en-US" sz="3600" b="1" dirty="0">
              <a:solidFill>
                <a:schemeClr val="tx1">
                  <a:lumMod val="75000"/>
                  <a:lumOff val="25000"/>
                </a:schemeClr>
              </a:solidFill>
            </a:endParaRPr>
          </a:p>
        </p:txBody>
      </p:sp>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30</a:t>
            </a:fld>
            <a:endParaRPr lang="en-US" dirty="0"/>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Results</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22664567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4" name="Slide Number Placeholder 3"/>
          <p:cNvSpPr>
            <a:spLocks noGrp="1"/>
          </p:cNvSpPr>
          <p:nvPr>
            <p:ph type="sldNum" sz="quarter" idx="12"/>
          </p:nvPr>
        </p:nvSpPr>
        <p:spPr/>
        <p:txBody>
          <a:bodyPr/>
          <a:lstStyle/>
          <a:p>
            <a:fld id="{0B1D989F-6174-4719-85DA-A6CFB43614ED}" type="slidenum">
              <a:rPr lang="en-US" smtClean="0"/>
              <a:t>31</a:t>
            </a:fld>
            <a:endParaRPr lang="en-US" dirty="0"/>
          </a:p>
        </p:txBody>
      </p:sp>
      <p:sp>
        <p:nvSpPr>
          <p:cNvPr id="2" name="Title 1"/>
          <p:cNvSpPr>
            <a:spLocks noGrp="1"/>
          </p:cNvSpPr>
          <p:nvPr>
            <p:ph type="title" idx="4294967295"/>
          </p:nvPr>
        </p:nvSpPr>
        <p:spPr>
          <a:xfrm>
            <a:off x="1423987" y="609600"/>
            <a:ext cx="6119813" cy="685800"/>
          </a:xfrm>
        </p:spPr>
        <p:txBody>
          <a:bodyPr>
            <a:normAutofit fontScale="90000"/>
          </a:bodyPr>
          <a:lstStyle/>
          <a:p>
            <a:pPr algn="ctr"/>
            <a:r>
              <a:rPr lang="en-US" b="1" dirty="0" smtClean="0">
                <a:solidFill>
                  <a:schemeClr val="tx1">
                    <a:lumMod val="75000"/>
                    <a:lumOff val="25000"/>
                  </a:schemeClr>
                </a:solidFill>
              </a:rPr>
              <a:t>Survey Results</a:t>
            </a:r>
            <a:endParaRPr lang="en-US" b="1" dirty="0">
              <a:solidFill>
                <a:schemeClr val="tx1">
                  <a:lumMod val="75000"/>
                  <a:lumOff val="2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1676400"/>
            <a:ext cx="523398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Results</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11416292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286000"/>
            <a:ext cx="7408333" cy="3505200"/>
          </a:xfrm>
        </p:spPr>
        <p:txBody>
          <a:bodyPr>
            <a:noAutofit/>
          </a:bodyPr>
          <a:lstStyle/>
          <a:p>
            <a:pPr marL="0" indent="0">
              <a:buNone/>
            </a:pPr>
            <a:endParaRPr lang="en-US" sz="1200" b="1" i="1" dirty="0" smtClean="0">
              <a:solidFill>
                <a:schemeClr val="tx1"/>
              </a:solidFill>
            </a:endParaRPr>
          </a:p>
          <a:p>
            <a:pPr marL="0" indent="0">
              <a:buNone/>
            </a:pPr>
            <a:r>
              <a:rPr lang="en-US" sz="1800" dirty="0" smtClean="0">
                <a:solidFill>
                  <a:schemeClr val="tx1"/>
                </a:solidFill>
              </a:rPr>
              <a:t>Overall </a:t>
            </a:r>
            <a:r>
              <a:rPr lang="en-US" sz="1800" dirty="0">
                <a:solidFill>
                  <a:schemeClr val="tx1"/>
                </a:solidFill>
              </a:rPr>
              <a:t>it was actually </a:t>
            </a:r>
            <a:r>
              <a:rPr lang="en-US" sz="1800" dirty="0" smtClean="0">
                <a:solidFill>
                  <a:schemeClr val="tx1"/>
                </a:solidFill>
              </a:rPr>
              <a:t>a </a:t>
            </a:r>
            <a:r>
              <a:rPr lang="en-US" sz="1800" dirty="0">
                <a:solidFill>
                  <a:schemeClr val="tx1"/>
                </a:solidFill>
              </a:rPr>
              <a:t>very interesting concept.  Today I think we have several ways we’re trying to manage the pieces of information that you had in there and it doesn't even capture everything like the e-CO footprint part of it.  Today it's all the changes to the system lumped in together. </a:t>
            </a:r>
            <a:endParaRPr lang="en-US" sz="1800" dirty="0" smtClean="0">
              <a:solidFill>
                <a:schemeClr val="tx1"/>
              </a:solidFill>
            </a:endParaRPr>
          </a:p>
          <a:p>
            <a:pPr marL="0" indent="0">
              <a:buNone/>
            </a:pPr>
            <a:r>
              <a:rPr lang="en-US" sz="1800" dirty="0" smtClean="0">
                <a:solidFill>
                  <a:schemeClr val="tx1"/>
                </a:solidFill>
              </a:rPr>
              <a:t>I </a:t>
            </a:r>
            <a:r>
              <a:rPr lang="en-US" sz="1800" dirty="0">
                <a:solidFill>
                  <a:schemeClr val="tx1"/>
                </a:solidFill>
              </a:rPr>
              <a:t>really like the idea of having a budget. </a:t>
            </a:r>
            <a:endParaRPr lang="en-US" sz="1800" dirty="0" smtClean="0">
              <a:solidFill>
                <a:schemeClr val="tx1"/>
              </a:solidFill>
            </a:endParaRPr>
          </a:p>
          <a:p>
            <a:pPr marL="0" indent="0">
              <a:buNone/>
            </a:pPr>
            <a:endParaRPr lang="en-US" sz="1800" dirty="0" smtClean="0">
              <a:solidFill>
                <a:schemeClr val="tx1"/>
              </a:solidFill>
            </a:endParaRPr>
          </a:p>
          <a:p>
            <a:pPr marL="0" indent="0">
              <a:buNone/>
            </a:pPr>
            <a:r>
              <a:rPr lang="en-US" sz="1800" dirty="0" smtClean="0">
                <a:solidFill>
                  <a:schemeClr val="tx1"/>
                </a:solidFill>
              </a:rPr>
              <a:t>I </a:t>
            </a:r>
            <a:r>
              <a:rPr lang="en-US" sz="1800" dirty="0">
                <a:solidFill>
                  <a:schemeClr val="tx1"/>
                </a:solidFill>
              </a:rPr>
              <a:t>really like the idea of being held accountable to true value added changes and not getting buried </a:t>
            </a:r>
            <a:r>
              <a:rPr lang="en-US" sz="1800" dirty="0" smtClean="0">
                <a:solidFill>
                  <a:schemeClr val="tx1"/>
                </a:solidFill>
              </a:rPr>
              <a:t>in lots </a:t>
            </a:r>
            <a:r>
              <a:rPr lang="en-US" sz="1800" dirty="0">
                <a:solidFill>
                  <a:schemeClr val="tx1"/>
                </a:solidFill>
              </a:rPr>
              <a:t>of changes.  Important changes seem to get lost in the mix so I really </a:t>
            </a:r>
            <a:r>
              <a:rPr lang="en-US" sz="1800" dirty="0" smtClean="0">
                <a:solidFill>
                  <a:schemeClr val="tx1"/>
                </a:solidFill>
              </a:rPr>
              <a:t>like being </a:t>
            </a:r>
            <a:r>
              <a:rPr lang="en-US" sz="1800" dirty="0">
                <a:solidFill>
                  <a:schemeClr val="tx1"/>
                </a:solidFill>
              </a:rPr>
              <a:t>able to prioritize based on the </a:t>
            </a:r>
            <a:r>
              <a:rPr lang="en-US" sz="1800" dirty="0" smtClean="0">
                <a:solidFill>
                  <a:schemeClr val="tx1"/>
                </a:solidFill>
              </a:rPr>
              <a:t>                  e-CO </a:t>
            </a:r>
            <a:r>
              <a:rPr lang="en-US" sz="1800" dirty="0">
                <a:solidFill>
                  <a:schemeClr val="tx1"/>
                </a:solidFill>
              </a:rPr>
              <a:t>priority, the e-CO footprint and my available budget</a:t>
            </a:r>
            <a:r>
              <a:rPr lang="en-US" sz="1800" dirty="0" smtClean="0">
                <a:solidFill>
                  <a:schemeClr val="tx1"/>
                </a:solidFill>
              </a:rPr>
              <a:t>. -</a:t>
            </a:r>
            <a:r>
              <a:rPr lang="en-US" sz="1800" dirty="0"/>
              <a:t> </a:t>
            </a:r>
            <a:r>
              <a:rPr lang="en-US" sz="1800" b="1" i="1" dirty="0" smtClean="0">
                <a:solidFill>
                  <a:schemeClr val="tx1"/>
                </a:solidFill>
              </a:rPr>
              <a:t>Commodities Manager, Purchasing, Powell Industries</a:t>
            </a:r>
            <a:endParaRPr lang="en-US" sz="1800" b="1" dirty="0" smtClean="0">
              <a:solidFill>
                <a:schemeClr val="tx1"/>
              </a:solidFill>
            </a:endParaRPr>
          </a:p>
          <a:p>
            <a:pPr marL="0" indent="0">
              <a:buNone/>
            </a:pPr>
            <a:endParaRPr lang="en-US" sz="1200" dirty="0" smtClean="0">
              <a:solidFill>
                <a:schemeClr val="tx1"/>
              </a:solidFill>
            </a:endParaRPr>
          </a:p>
          <a:p>
            <a:pPr>
              <a:buFont typeface="Wingdings" pitchFamily="2" charset="2"/>
              <a:buChar char="Ø"/>
            </a:pPr>
            <a:endParaRPr lang="en-US" sz="1200" b="1" dirty="0">
              <a:solidFill>
                <a:schemeClr val="tx1"/>
              </a:solidFill>
            </a:endParaRPr>
          </a:p>
        </p:txBody>
      </p:sp>
      <p:sp>
        <p:nvSpPr>
          <p:cNvPr id="3" name="Title 2"/>
          <p:cNvSpPr>
            <a:spLocks noGrp="1"/>
          </p:cNvSpPr>
          <p:nvPr>
            <p:ph type="title"/>
          </p:nvPr>
        </p:nvSpPr>
        <p:spPr/>
        <p:txBody>
          <a:bodyPr>
            <a:normAutofit/>
          </a:bodyPr>
          <a:lstStyle/>
          <a:p>
            <a:r>
              <a:rPr lang="en-US" sz="3600" b="1" dirty="0" smtClean="0">
                <a:solidFill>
                  <a:schemeClr val="tx1">
                    <a:lumMod val="75000"/>
                    <a:lumOff val="25000"/>
                  </a:schemeClr>
                </a:solidFill>
              </a:rPr>
              <a:t>Participant Feedbacks</a:t>
            </a:r>
            <a:endParaRPr lang="en-US" sz="2000" b="1" dirty="0">
              <a:solidFill>
                <a:schemeClr val="tx1">
                  <a:lumMod val="75000"/>
                  <a:lumOff val="25000"/>
                </a:schemeClr>
              </a:solidFill>
            </a:endParaRPr>
          </a:p>
        </p:txBody>
      </p:sp>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32</a:t>
            </a:fld>
            <a:endParaRPr lang="en-US" dirty="0"/>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Results</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25251180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33</a:t>
            </a:fld>
            <a:endParaRPr lang="en-US" dirty="0"/>
          </a:p>
        </p:txBody>
      </p:sp>
      <p:sp>
        <p:nvSpPr>
          <p:cNvPr id="2" name="Content Placeholder 1"/>
          <p:cNvSpPr>
            <a:spLocks noGrp="1"/>
          </p:cNvSpPr>
          <p:nvPr>
            <p:ph idx="4294967295"/>
          </p:nvPr>
        </p:nvSpPr>
        <p:spPr>
          <a:xfrm>
            <a:off x="914400" y="1752600"/>
            <a:ext cx="7510462" cy="4419600"/>
          </a:xfrm>
        </p:spPr>
        <p:txBody>
          <a:bodyPr>
            <a:noAutofit/>
          </a:bodyPr>
          <a:lstStyle/>
          <a:p>
            <a:pPr marL="0" indent="0">
              <a:buNone/>
            </a:pPr>
            <a:r>
              <a:rPr lang="en-US" sz="1800" dirty="0" smtClean="0">
                <a:solidFill>
                  <a:schemeClr val="tx1"/>
                </a:solidFill>
              </a:rPr>
              <a:t>Participating </a:t>
            </a:r>
            <a:r>
              <a:rPr lang="en-US" sz="1800" dirty="0">
                <a:solidFill>
                  <a:schemeClr val="tx1"/>
                </a:solidFill>
              </a:rPr>
              <a:t>in the study has really opened my mind to a possibility of using a structured to approach to streamlining the process of determining which enhancements would better the company. I've always felt this required a significant amount of subjective input that would be difficult to program, but by combining the concept of carbon footprint with a cost-benefit analysis it provides the necessary information to effectively assign the resources to the highest priority efforts. </a:t>
            </a:r>
            <a:endParaRPr lang="en-US" sz="1800" dirty="0" smtClean="0">
              <a:solidFill>
                <a:schemeClr val="tx1"/>
              </a:solidFill>
            </a:endParaRPr>
          </a:p>
          <a:p>
            <a:pPr marL="0" indent="0">
              <a:buNone/>
            </a:pPr>
            <a:endParaRPr lang="en-US" sz="1800" b="1" dirty="0">
              <a:solidFill>
                <a:schemeClr val="tx1"/>
              </a:solidFill>
            </a:endParaRPr>
          </a:p>
          <a:p>
            <a:pPr marL="0" indent="0">
              <a:buNone/>
            </a:pPr>
            <a:r>
              <a:rPr lang="en-US" sz="1800" dirty="0">
                <a:solidFill>
                  <a:schemeClr val="tx1"/>
                </a:solidFill>
              </a:rPr>
              <a:t>The primary issue that we would face, as would any company with a tool like this, is determining upfront what your priorities are and what factors to consider in order to rank and weight the requests. This would be a project in itself to identify what those priorities should be and how to weight them to come up with something meaningful at a glance.</a:t>
            </a:r>
          </a:p>
          <a:p>
            <a:pPr marL="0" indent="0">
              <a:buNone/>
            </a:pPr>
            <a:r>
              <a:rPr lang="en-US" sz="1800" b="1" dirty="0" smtClean="0">
                <a:solidFill>
                  <a:schemeClr val="tx1"/>
                </a:solidFill>
              </a:rPr>
              <a:t>Applications </a:t>
            </a:r>
            <a:r>
              <a:rPr lang="en-US" sz="1800" b="1" dirty="0">
                <a:solidFill>
                  <a:schemeClr val="tx1"/>
                </a:solidFill>
              </a:rPr>
              <a:t>Director , ERP Systems, Powell Industries</a:t>
            </a:r>
          </a:p>
          <a:p>
            <a:pPr marL="0" indent="0">
              <a:buNone/>
            </a:pPr>
            <a:endParaRPr lang="en-US" sz="1800" dirty="0">
              <a:solidFill>
                <a:schemeClr val="tx1"/>
              </a:solidFill>
            </a:endParaRPr>
          </a:p>
          <a:p>
            <a:pPr marL="0" indent="0">
              <a:buNone/>
            </a:pPr>
            <a:endParaRPr lang="en-US" sz="1800" b="1" dirty="0">
              <a:solidFill>
                <a:schemeClr val="tx1"/>
              </a:solidFill>
            </a:endParaRPr>
          </a:p>
          <a:p>
            <a:pPr marL="0" indent="0">
              <a:buNone/>
            </a:pPr>
            <a:endParaRPr lang="en-US" sz="1300" b="1" dirty="0" smtClean="0">
              <a:solidFill>
                <a:schemeClr val="tx1"/>
              </a:solidFill>
            </a:endParaRPr>
          </a:p>
        </p:txBody>
      </p:sp>
      <p:sp>
        <p:nvSpPr>
          <p:cNvPr id="3" name="Title 2"/>
          <p:cNvSpPr>
            <a:spLocks noGrp="1"/>
          </p:cNvSpPr>
          <p:nvPr>
            <p:ph type="title" idx="4294967295"/>
          </p:nvPr>
        </p:nvSpPr>
        <p:spPr>
          <a:xfrm>
            <a:off x="0" y="338138"/>
            <a:ext cx="8229600" cy="1252537"/>
          </a:xfrm>
        </p:spPr>
        <p:txBody>
          <a:bodyPr>
            <a:normAutofit/>
          </a:bodyPr>
          <a:lstStyle/>
          <a:p>
            <a:r>
              <a:rPr lang="en-US" sz="3600" b="1" dirty="0" smtClean="0">
                <a:solidFill>
                  <a:schemeClr val="tx1">
                    <a:lumMod val="75000"/>
                    <a:lumOff val="25000"/>
                  </a:schemeClr>
                </a:solidFill>
              </a:rPr>
              <a:t>Participant Feedback</a:t>
            </a:r>
            <a:r>
              <a:rPr lang="en-US" sz="3600" b="1" dirty="0">
                <a:solidFill>
                  <a:schemeClr val="tx1">
                    <a:lumMod val="75000"/>
                    <a:lumOff val="25000"/>
                  </a:schemeClr>
                </a:solidFill>
              </a:rPr>
              <a:t>s</a:t>
            </a:r>
            <a:endParaRPr lang="en-US" sz="2000" b="1" dirty="0">
              <a:solidFill>
                <a:schemeClr val="tx1">
                  <a:lumMod val="75000"/>
                  <a:lumOff val="25000"/>
                </a:schemeClr>
              </a:solidFill>
            </a:endParaRPr>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Results</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23661067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905000"/>
            <a:ext cx="6777317" cy="3962400"/>
          </a:xfrm>
        </p:spPr>
        <p:txBody>
          <a:bodyPr>
            <a:noAutofit/>
          </a:bodyPr>
          <a:lstStyle/>
          <a:p>
            <a:pPr>
              <a:buFont typeface="Wingdings" pitchFamily="2" charset="2"/>
              <a:buChar char="§"/>
            </a:pPr>
            <a:endParaRPr lang="en-US" sz="1600" dirty="0" smtClean="0">
              <a:solidFill>
                <a:schemeClr val="tx1"/>
              </a:solidFill>
            </a:endParaRPr>
          </a:p>
          <a:p>
            <a:pPr>
              <a:buFont typeface="Wingdings" pitchFamily="2" charset="2"/>
              <a:buChar char="§"/>
            </a:pPr>
            <a:r>
              <a:rPr lang="en-US" sz="2000" dirty="0" smtClean="0">
                <a:solidFill>
                  <a:schemeClr val="tx1"/>
                </a:solidFill>
              </a:rPr>
              <a:t>e</a:t>
            </a:r>
            <a:r>
              <a:rPr lang="en-US" sz="2000" dirty="0">
                <a:solidFill>
                  <a:schemeClr val="tx1"/>
                </a:solidFill>
              </a:rPr>
              <a:t>-CO Footprint </a:t>
            </a:r>
            <a:r>
              <a:rPr lang="en-US" sz="2000" dirty="0" smtClean="0">
                <a:solidFill>
                  <a:schemeClr val="tx1"/>
                </a:solidFill>
              </a:rPr>
              <a:t> </a:t>
            </a:r>
            <a:r>
              <a:rPr lang="en-US" sz="2000" dirty="0">
                <a:solidFill>
                  <a:schemeClr val="tx1"/>
                </a:solidFill>
              </a:rPr>
              <a:t>is innovative Software as Service (</a:t>
            </a:r>
            <a:r>
              <a:rPr lang="en-US" sz="2000" dirty="0" smtClean="0">
                <a:solidFill>
                  <a:schemeClr val="tx1"/>
                </a:solidFill>
              </a:rPr>
              <a:t>SaaS</a:t>
            </a:r>
            <a:r>
              <a:rPr lang="en-US" sz="2000" dirty="0">
                <a:solidFill>
                  <a:schemeClr val="tx1"/>
                </a:solidFill>
              </a:rPr>
              <a:t>) tool</a:t>
            </a:r>
            <a:r>
              <a:rPr lang="en-US" sz="2000" dirty="0" smtClean="0">
                <a:solidFill>
                  <a:schemeClr val="tx1"/>
                </a:solidFill>
              </a:rPr>
              <a:t>;   it </a:t>
            </a:r>
            <a:r>
              <a:rPr lang="en-US" sz="2000" dirty="0">
                <a:solidFill>
                  <a:schemeClr val="tx1"/>
                </a:solidFill>
              </a:rPr>
              <a:t>has ability to determine the complexity of </a:t>
            </a:r>
            <a:r>
              <a:rPr lang="en-US" sz="2000" dirty="0" smtClean="0">
                <a:solidFill>
                  <a:schemeClr val="tx1"/>
                </a:solidFill>
              </a:rPr>
              <a:t>                e-CO </a:t>
            </a:r>
            <a:r>
              <a:rPr lang="en-US" sz="2000" dirty="0">
                <a:solidFill>
                  <a:schemeClr val="tx1"/>
                </a:solidFill>
              </a:rPr>
              <a:t>components in the form of a new Unit of Measure called  e-CO Footprint, and provide visibility to the benefits of the component. </a:t>
            </a:r>
            <a:endParaRPr lang="en-US" sz="2000" dirty="0" smtClean="0">
              <a:solidFill>
                <a:schemeClr val="tx1"/>
              </a:solidFill>
            </a:endParaRPr>
          </a:p>
          <a:p>
            <a:pPr>
              <a:buFont typeface="Wingdings" pitchFamily="2" charset="2"/>
              <a:buChar char="§"/>
            </a:pPr>
            <a:endParaRPr lang="en-US" sz="2000" dirty="0">
              <a:solidFill>
                <a:schemeClr val="tx1"/>
              </a:solidFill>
            </a:endParaRPr>
          </a:p>
          <a:p>
            <a:pPr>
              <a:buFont typeface="Wingdings" pitchFamily="2" charset="2"/>
              <a:buChar char="§"/>
            </a:pPr>
            <a:r>
              <a:rPr lang="en-US" sz="2000" dirty="0" smtClean="0">
                <a:solidFill>
                  <a:schemeClr val="tx1"/>
                </a:solidFill>
              </a:rPr>
              <a:t>This </a:t>
            </a:r>
            <a:r>
              <a:rPr lang="en-US" sz="2000" dirty="0">
                <a:solidFill>
                  <a:schemeClr val="tx1"/>
                </a:solidFill>
              </a:rPr>
              <a:t>enables the organization to choose the most cost effective components to be </a:t>
            </a:r>
            <a:r>
              <a:rPr lang="en-US" sz="2000" dirty="0" smtClean="0">
                <a:solidFill>
                  <a:schemeClr val="tx1"/>
                </a:solidFill>
              </a:rPr>
              <a:t>built in a self-regulated manner. </a:t>
            </a:r>
            <a:r>
              <a:rPr lang="en-US" sz="2000" dirty="0">
                <a:solidFill>
                  <a:schemeClr val="tx1"/>
                </a:solidFill>
              </a:rPr>
              <a:t>The tool also has features that assist enterprises flexibly manage and regulate e-Collaboration component requests. </a:t>
            </a:r>
            <a:endParaRPr lang="en-US" sz="2000" dirty="0" smtClean="0">
              <a:solidFill>
                <a:schemeClr val="tx1"/>
              </a:solidFill>
            </a:endParaRPr>
          </a:p>
          <a:p>
            <a:pPr>
              <a:buFont typeface="Wingdings" pitchFamily="2" charset="2"/>
              <a:buChar char="§"/>
            </a:pPr>
            <a:endParaRPr lang="en-US" sz="1600" dirty="0">
              <a:solidFill>
                <a:schemeClr val="tx1"/>
              </a:solidFill>
            </a:endParaRPr>
          </a:p>
          <a:p>
            <a:pPr>
              <a:buFont typeface="Wingdings" pitchFamily="2" charset="2"/>
              <a:buChar char="§"/>
            </a:pPr>
            <a:endParaRPr lang="en-US" sz="1600" dirty="0">
              <a:solidFill>
                <a:schemeClr val="tx1"/>
              </a:solidFill>
            </a:endParaRPr>
          </a:p>
        </p:txBody>
      </p:sp>
      <p:sp>
        <p:nvSpPr>
          <p:cNvPr id="2" name="Title 1"/>
          <p:cNvSpPr>
            <a:spLocks noGrp="1"/>
          </p:cNvSpPr>
          <p:nvPr>
            <p:ph type="title"/>
          </p:nvPr>
        </p:nvSpPr>
        <p:spPr>
          <a:xfrm>
            <a:off x="1043490" y="609600"/>
            <a:ext cx="7024744" cy="609600"/>
          </a:xfrm>
        </p:spPr>
        <p:txBody>
          <a:bodyPr>
            <a:normAutofit fontScale="90000"/>
          </a:bodyPr>
          <a:lstStyle/>
          <a:p>
            <a:pPr algn="ctr"/>
            <a:r>
              <a:rPr lang="en-US" b="1" dirty="0" smtClean="0">
                <a:solidFill>
                  <a:schemeClr val="tx1">
                    <a:lumMod val="75000"/>
                    <a:lumOff val="25000"/>
                  </a:schemeClr>
                </a:solidFill>
              </a:rPr>
              <a:t>Conclusion</a:t>
            </a:r>
            <a:endParaRPr lang="en-US" b="1" dirty="0">
              <a:solidFill>
                <a:schemeClr val="tx1">
                  <a:lumMod val="75000"/>
                  <a:lumOff val="25000"/>
                </a:schemeClr>
              </a:solidFill>
            </a:endParaRPr>
          </a:p>
        </p:txBody>
      </p:sp>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34</a:t>
            </a:fld>
            <a:endParaRPr lang="en-US" dirty="0"/>
          </a:p>
        </p:txBody>
      </p:sp>
    </p:spTree>
    <p:extLst>
      <p:ext uri="{BB962C8B-B14F-4D97-AF65-F5344CB8AC3E}">
        <p14:creationId xmlns:p14="http://schemas.microsoft.com/office/powerpoint/2010/main" val="5585439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057400"/>
            <a:ext cx="6777317" cy="3581400"/>
          </a:xfrm>
        </p:spPr>
        <p:txBody>
          <a:bodyPr>
            <a:noAutofit/>
          </a:bodyPr>
          <a:lstStyle/>
          <a:p>
            <a:pPr marL="68580" indent="0">
              <a:buNone/>
            </a:pPr>
            <a:endParaRPr lang="en-US" sz="2000" dirty="0">
              <a:solidFill>
                <a:schemeClr val="tx1"/>
              </a:solidFill>
            </a:endParaRPr>
          </a:p>
          <a:p>
            <a:pPr>
              <a:buFont typeface="Wingdings" pitchFamily="2" charset="2"/>
              <a:buChar char="§"/>
            </a:pPr>
            <a:r>
              <a:rPr lang="en-US" sz="2000" dirty="0">
                <a:solidFill>
                  <a:schemeClr val="tx1"/>
                </a:solidFill>
              </a:rPr>
              <a:t>By objectively looking at ROI of e-CO </a:t>
            </a:r>
            <a:r>
              <a:rPr lang="en-US" sz="2000" dirty="0" smtClean="0">
                <a:solidFill>
                  <a:schemeClr val="tx1"/>
                </a:solidFill>
              </a:rPr>
              <a:t>Components, mandating </a:t>
            </a:r>
            <a:r>
              <a:rPr lang="en-US" sz="2000" dirty="0">
                <a:solidFill>
                  <a:schemeClr val="tx1"/>
                </a:solidFill>
              </a:rPr>
              <a:t>prioritization as part of the process and setting up flexible regulation, enterprises can save valuable resources and bring the much needed efficiency to the process</a:t>
            </a:r>
            <a:r>
              <a:rPr lang="en-US" sz="2000" dirty="0" smtClean="0">
                <a:solidFill>
                  <a:schemeClr val="tx1"/>
                </a:solidFill>
              </a:rPr>
              <a:t>.</a:t>
            </a:r>
          </a:p>
          <a:p>
            <a:pPr marL="354330" indent="-285750">
              <a:buFont typeface="Wingdings" pitchFamily="2" charset="2"/>
              <a:buChar char="§"/>
            </a:pPr>
            <a:endParaRPr lang="en-US" sz="2000" dirty="0">
              <a:solidFill>
                <a:schemeClr val="tx1"/>
              </a:solidFill>
            </a:endParaRPr>
          </a:p>
          <a:p>
            <a:pPr>
              <a:buFont typeface="Wingdings" pitchFamily="2" charset="2"/>
              <a:buChar char="§"/>
            </a:pPr>
            <a:r>
              <a:rPr lang="en-US" sz="2000" dirty="0" smtClean="0">
                <a:solidFill>
                  <a:schemeClr val="tx1"/>
                </a:solidFill>
              </a:rPr>
              <a:t>Such process </a:t>
            </a:r>
            <a:r>
              <a:rPr lang="en-US" sz="2000" dirty="0">
                <a:solidFill>
                  <a:schemeClr val="tx1"/>
                </a:solidFill>
              </a:rPr>
              <a:t>can help develop system solutions that are effective </a:t>
            </a:r>
            <a:r>
              <a:rPr lang="en-US" sz="2000" dirty="0" smtClean="0">
                <a:solidFill>
                  <a:schemeClr val="tx1"/>
                </a:solidFill>
              </a:rPr>
              <a:t>and </a:t>
            </a:r>
            <a:r>
              <a:rPr lang="en-US" sz="2000" dirty="0">
                <a:solidFill>
                  <a:schemeClr val="tx1"/>
                </a:solidFill>
              </a:rPr>
              <a:t>sustainable. This can translate in to business value and eventually to customer value thus enabling the organization attain Green IT. </a:t>
            </a:r>
          </a:p>
          <a:p>
            <a:pPr>
              <a:buFont typeface="Wingdings" pitchFamily="2" charset="2"/>
              <a:buChar char="§"/>
            </a:pPr>
            <a:endParaRPr lang="en-US" sz="1600" dirty="0">
              <a:solidFill>
                <a:schemeClr val="tx1"/>
              </a:solidFill>
            </a:endParaRPr>
          </a:p>
        </p:txBody>
      </p:sp>
      <p:sp>
        <p:nvSpPr>
          <p:cNvPr id="2" name="Title 1"/>
          <p:cNvSpPr>
            <a:spLocks noGrp="1"/>
          </p:cNvSpPr>
          <p:nvPr>
            <p:ph type="title"/>
          </p:nvPr>
        </p:nvSpPr>
        <p:spPr>
          <a:xfrm>
            <a:off x="1043490" y="609600"/>
            <a:ext cx="7024744" cy="572536"/>
          </a:xfrm>
        </p:spPr>
        <p:txBody>
          <a:bodyPr>
            <a:noAutofit/>
          </a:bodyPr>
          <a:lstStyle/>
          <a:p>
            <a:r>
              <a:rPr lang="en-US" sz="4000" b="1" dirty="0">
                <a:solidFill>
                  <a:schemeClr val="tx1">
                    <a:lumMod val="75000"/>
                    <a:lumOff val="25000"/>
                  </a:schemeClr>
                </a:solidFill>
              </a:rPr>
              <a:t>Conclusion</a:t>
            </a:r>
            <a:endParaRPr lang="en-US" sz="4000" dirty="0">
              <a:solidFill>
                <a:schemeClr val="tx1">
                  <a:lumMod val="75000"/>
                  <a:lumOff val="25000"/>
                </a:schemeClr>
              </a:solidFill>
            </a:endParaRPr>
          </a:p>
        </p:txBody>
      </p:sp>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35</a:t>
            </a:fld>
            <a:endParaRPr lang="en-US" dirty="0"/>
          </a:p>
        </p:txBody>
      </p:sp>
    </p:spTree>
    <p:extLst>
      <p:ext uri="{BB962C8B-B14F-4D97-AF65-F5344CB8AC3E}">
        <p14:creationId xmlns:p14="http://schemas.microsoft.com/office/powerpoint/2010/main" val="39956162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38400"/>
            <a:ext cx="7408333" cy="3450696"/>
          </a:xfrm>
        </p:spPr>
        <p:txBody>
          <a:bodyPr/>
          <a:lstStyle/>
          <a:p>
            <a:pPr marL="0" indent="0">
              <a:buNone/>
            </a:pPr>
            <a:r>
              <a:rPr lang="en-US" dirty="0" smtClean="0"/>
              <a:t>Questions?</a:t>
            </a:r>
          </a:p>
          <a:p>
            <a:pPr marL="0" indent="0">
              <a:buNone/>
            </a:pPr>
            <a:endParaRPr lang="en-US" dirty="0" smtClean="0"/>
          </a:p>
          <a:p>
            <a:pPr marL="0" indent="0">
              <a:buNone/>
            </a:pPr>
            <a:r>
              <a:rPr lang="en-US" dirty="0" smtClean="0"/>
              <a:t>Welcome your comments to us:</a:t>
            </a:r>
          </a:p>
          <a:p>
            <a:endParaRPr lang="en-US" dirty="0"/>
          </a:p>
          <a:p>
            <a:pPr marL="301943" lvl="1" indent="0">
              <a:buNone/>
            </a:pPr>
            <a:r>
              <a:rPr lang="en-US" dirty="0"/>
              <a:t>Vishnupriya </a:t>
            </a:r>
            <a:r>
              <a:rPr lang="en-US" dirty="0" smtClean="0"/>
              <a:t>Kalidindi – kvpriyas@gmail.com</a:t>
            </a:r>
            <a:endParaRPr lang="en-US" dirty="0"/>
          </a:p>
          <a:p>
            <a:pPr marL="301943" lvl="1" indent="0">
              <a:buNone/>
            </a:pPr>
            <a:r>
              <a:rPr lang="en-US" dirty="0" smtClean="0"/>
              <a:t>Yun Wan  - </a:t>
            </a:r>
            <a:r>
              <a:rPr lang="en-US" dirty="0" smtClean="0">
                <a:hlinkClick r:id="rId2"/>
              </a:rPr>
              <a:t>yunwan@gmail.com</a:t>
            </a:r>
            <a:endParaRPr lang="en-US" dirty="0" smtClean="0"/>
          </a:p>
        </p:txBody>
      </p:sp>
      <p:sp>
        <p:nvSpPr>
          <p:cNvPr id="3" name="Title 2"/>
          <p:cNvSpPr>
            <a:spLocks noGrp="1"/>
          </p:cNvSpPr>
          <p:nvPr>
            <p:ph type="title"/>
          </p:nvPr>
        </p:nvSpPr>
        <p:spPr/>
        <p:txBody>
          <a:bodyPr>
            <a:normAutofit/>
          </a:bodyPr>
          <a:lstStyle/>
          <a:p>
            <a:r>
              <a:rPr lang="en-US" sz="4000" b="1" dirty="0" smtClean="0">
                <a:solidFill>
                  <a:schemeClr val="tx1">
                    <a:lumMod val="75000"/>
                    <a:lumOff val="25000"/>
                  </a:schemeClr>
                </a:solidFill>
              </a:rPr>
              <a:t>Questions and Comments</a:t>
            </a:r>
            <a:endParaRPr lang="en-US" sz="4000" b="1" dirty="0">
              <a:solidFill>
                <a:schemeClr val="tx1">
                  <a:lumMod val="75000"/>
                  <a:lumOff val="25000"/>
                </a:schemeClr>
              </a:solidFill>
            </a:endParaRPr>
          </a:p>
        </p:txBody>
      </p:sp>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36</a:t>
            </a:fld>
            <a:endParaRPr lang="en-US" dirty="0"/>
          </a:p>
        </p:txBody>
      </p:sp>
    </p:spTree>
    <p:extLst>
      <p:ext uri="{BB962C8B-B14F-4D97-AF65-F5344CB8AC3E}">
        <p14:creationId xmlns:p14="http://schemas.microsoft.com/office/powerpoint/2010/main" val="978483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a:xfrm>
            <a:off x="871538" y="3139705"/>
            <a:ext cx="7408862" cy="2521690"/>
          </a:xfrm>
          <a:prstGeom prst="rect">
            <a:avLst/>
          </a:prstGeom>
        </p:spPr>
      </p:pic>
      <p:sp>
        <p:nvSpPr>
          <p:cNvPr id="2" name="Title 1"/>
          <p:cNvSpPr>
            <a:spLocks noGrp="1"/>
          </p:cNvSpPr>
          <p:nvPr>
            <p:ph type="title"/>
          </p:nvPr>
        </p:nvSpPr>
        <p:spPr>
          <a:xfrm>
            <a:off x="1043490" y="685800"/>
            <a:ext cx="7024744" cy="722864"/>
          </a:xfrm>
        </p:spPr>
        <p:txBody>
          <a:bodyPr>
            <a:normAutofit/>
          </a:bodyPr>
          <a:lstStyle/>
          <a:p>
            <a:r>
              <a:rPr lang="en-US" sz="3600" b="1" dirty="0">
                <a:solidFill>
                  <a:schemeClr val="tx1">
                    <a:lumMod val="75000"/>
                    <a:lumOff val="25000"/>
                  </a:schemeClr>
                </a:solidFill>
              </a:rPr>
              <a:t>The Tool</a:t>
            </a:r>
          </a:p>
        </p:txBody>
      </p:sp>
      <p:sp>
        <p:nvSpPr>
          <p:cNvPr id="3" name="Rectangle 2"/>
          <p:cNvSpPr/>
          <p:nvPr/>
        </p:nvSpPr>
        <p:spPr>
          <a:xfrm>
            <a:off x="457200" y="5867400"/>
            <a:ext cx="8229600" cy="369332"/>
          </a:xfrm>
          <a:prstGeom prst="rect">
            <a:avLst/>
          </a:prstGeom>
        </p:spPr>
        <p:txBody>
          <a:bodyPr wrap="square">
            <a:spAutoFit/>
          </a:bodyPr>
          <a:lstStyle/>
          <a:p>
            <a:r>
              <a:rPr lang="en-US" dirty="0">
                <a:hlinkClick r:id="rId3"/>
              </a:rPr>
              <a:t>http://apex.oracle.com/pls/apex/f?p=19546:LOGIN_DESKTOP:5496139680660:::::</a:t>
            </a:r>
            <a:endParaRPr lang="en-US" dirty="0"/>
          </a:p>
        </p:txBody>
      </p:sp>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37</a:t>
            </a:fld>
            <a:endParaRPr lang="en-US" dirty="0"/>
          </a:p>
        </p:txBody>
      </p:sp>
    </p:spTree>
    <p:extLst>
      <p:ext uri="{BB962C8B-B14F-4D97-AF65-F5344CB8AC3E}">
        <p14:creationId xmlns:p14="http://schemas.microsoft.com/office/powerpoint/2010/main" val="22356569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4" name="Slide Number Placeholder 3"/>
          <p:cNvSpPr>
            <a:spLocks noGrp="1"/>
          </p:cNvSpPr>
          <p:nvPr>
            <p:ph type="sldNum" sz="quarter" idx="12"/>
          </p:nvPr>
        </p:nvSpPr>
        <p:spPr/>
        <p:txBody>
          <a:bodyPr/>
          <a:lstStyle/>
          <a:p>
            <a:fld id="{0B1D989F-6174-4719-85DA-A6CFB43614ED}" type="slidenum">
              <a:rPr lang="en-US" smtClean="0"/>
              <a:t>38</a:t>
            </a:fld>
            <a:endParaRPr lang="en-US" dirty="0"/>
          </a:p>
        </p:txBody>
      </p:sp>
      <p:sp>
        <p:nvSpPr>
          <p:cNvPr id="6" name="Content Placeholder 5"/>
          <p:cNvSpPr>
            <a:spLocks noGrp="1"/>
          </p:cNvSpPr>
          <p:nvPr>
            <p:ph idx="4294967295"/>
          </p:nvPr>
        </p:nvSpPr>
        <p:spPr>
          <a:xfrm>
            <a:off x="0" y="1600200"/>
            <a:ext cx="6777038" cy="4232275"/>
          </a:xfrm>
        </p:spPr>
        <p:txBody>
          <a:bodyPr/>
          <a:lstStyle/>
          <a:p>
            <a:pPr marL="68580" indent="0">
              <a:buNone/>
            </a:pPr>
            <a:endParaRPr lang="en-US" dirty="0" smtClean="0"/>
          </a:p>
          <a:p>
            <a:pPr marL="68580" indent="0">
              <a:buNone/>
            </a:pPr>
            <a:endParaRPr lang="en-US" dirty="0"/>
          </a:p>
        </p:txBody>
      </p:sp>
      <p:sp>
        <p:nvSpPr>
          <p:cNvPr id="2" name="Title 1"/>
          <p:cNvSpPr>
            <a:spLocks noGrp="1"/>
          </p:cNvSpPr>
          <p:nvPr>
            <p:ph type="title" idx="4294967295"/>
          </p:nvPr>
        </p:nvSpPr>
        <p:spPr>
          <a:xfrm>
            <a:off x="1204912" y="609600"/>
            <a:ext cx="7024688" cy="646113"/>
          </a:xfrm>
        </p:spPr>
        <p:txBody>
          <a:bodyPr>
            <a:noAutofit/>
          </a:bodyPr>
          <a:lstStyle/>
          <a:p>
            <a:r>
              <a:rPr lang="en-US" sz="3600" b="1" dirty="0">
                <a:solidFill>
                  <a:schemeClr val="tx1">
                    <a:lumMod val="75000"/>
                    <a:lumOff val="25000"/>
                  </a:schemeClr>
                </a:solidFill>
              </a:rPr>
              <a:t>Participants Set up </a:t>
            </a:r>
          </a:p>
        </p:txBody>
      </p:sp>
      <p:pic>
        <p:nvPicPr>
          <p:cNvPr id="5" name="Picture 4"/>
          <p:cNvPicPr/>
          <p:nvPr/>
        </p:nvPicPr>
        <p:blipFill>
          <a:blip r:embed="rId2" cstate="print"/>
          <a:stretch>
            <a:fillRect/>
          </a:stretch>
        </p:blipFill>
        <p:spPr>
          <a:xfrm>
            <a:off x="1219200" y="1752600"/>
            <a:ext cx="6705600" cy="1981200"/>
          </a:xfrm>
          <a:prstGeom prst="rect">
            <a:avLst/>
          </a:prstGeom>
          <a:ln>
            <a:solidFill>
              <a:schemeClr val="tx1">
                <a:lumMod val="50000"/>
                <a:lumOff val="50000"/>
              </a:schemeClr>
            </a:solid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962400"/>
            <a:ext cx="6705600" cy="2028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4592337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39</a:t>
            </a:fld>
            <a:endParaRPr lang="en-US" dirty="0"/>
          </a:p>
        </p:txBody>
      </p:sp>
      <p:pic>
        <p:nvPicPr>
          <p:cNvPr id="4" name="Content Placeholder 3"/>
          <p:cNvPicPr>
            <a:picLocks noGrp="1"/>
          </p:cNvPicPr>
          <p:nvPr>
            <p:ph idx="4294967295"/>
          </p:nvPr>
        </p:nvPicPr>
        <p:blipFill>
          <a:blip r:embed="rId2" cstate="print"/>
          <a:stretch>
            <a:fillRect/>
          </a:stretch>
        </p:blipFill>
        <p:spPr>
          <a:xfrm>
            <a:off x="1447800" y="1905000"/>
            <a:ext cx="6477000" cy="4267200"/>
          </a:xfrm>
          <a:prstGeom prst="rect">
            <a:avLst/>
          </a:prstGeom>
          <a:ln>
            <a:solidFill>
              <a:schemeClr val="tx1">
                <a:lumMod val="50000"/>
                <a:lumOff val="50000"/>
              </a:schemeClr>
            </a:solidFill>
          </a:ln>
        </p:spPr>
      </p:pic>
      <p:sp>
        <p:nvSpPr>
          <p:cNvPr id="2" name="Title 1"/>
          <p:cNvSpPr>
            <a:spLocks noGrp="1"/>
          </p:cNvSpPr>
          <p:nvPr>
            <p:ph type="title" idx="4294967295"/>
          </p:nvPr>
        </p:nvSpPr>
        <p:spPr>
          <a:xfrm>
            <a:off x="1128712" y="609600"/>
            <a:ext cx="7024688" cy="685800"/>
          </a:xfrm>
        </p:spPr>
        <p:txBody>
          <a:bodyPr>
            <a:noAutofit/>
          </a:bodyPr>
          <a:lstStyle/>
          <a:p>
            <a:pPr algn="ctr"/>
            <a:r>
              <a:rPr lang="en-US" sz="4000" b="1" dirty="0" smtClean="0">
                <a:solidFill>
                  <a:schemeClr val="tx1">
                    <a:lumMod val="75000"/>
                    <a:lumOff val="25000"/>
                  </a:schemeClr>
                </a:solidFill>
              </a:rPr>
              <a:t>User Setup </a:t>
            </a:r>
            <a:endParaRPr lang="en-US" sz="4000" b="1" dirty="0">
              <a:solidFill>
                <a:schemeClr val="tx1">
                  <a:lumMod val="75000"/>
                  <a:lumOff val="25000"/>
                </a:schemeClr>
              </a:solidFill>
            </a:endParaRPr>
          </a:p>
        </p:txBody>
      </p:sp>
    </p:spTree>
    <p:extLst>
      <p:ext uri="{BB962C8B-B14F-4D97-AF65-F5344CB8AC3E}">
        <p14:creationId xmlns:p14="http://schemas.microsoft.com/office/powerpoint/2010/main" val="31384320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4</a:t>
            </a:fld>
            <a:endParaRPr lang="en-US" dirty="0"/>
          </a:p>
        </p:txBody>
      </p:sp>
      <p:sp>
        <p:nvSpPr>
          <p:cNvPr id="3" name="Content Placeholder 2"/>
          <p:cNvSpPr>
            <a:spLocks noGrp="1"/>
          </p:cNvSpPr>
          <p:nvPr>
            <p:ph idx="4294967295"/>
          </p:nvPr>
        </p:nvSpPr>
        <p:spPr>
          <a:xfrm>
            <a:off x="990600" y="1828800"/>
            <a:ext cx="7315200" cy="4419600"/>
          </a:xfrm>
          <a:noFill/>
        </p:spPr>
        <p:txBody>
          <a:bodyPr>
            <a:normAutofit/>
          </a:bodyPr>
          <a:lstStyle/>
          <a:p>
            <a:pPr>
              <a:buFont typeface="Wingdings" pitchFamily="2" charset="2"/>
              <a:buChar char="§"/>
            </a:pPr>
            <a:r>
              <a:rPr lang="en-US" sz="2000" dirty="0" smtClean="0">
                <a:solidFill>
                  <a:schemeClr val="tx1"/>
                </a:solidFill>
              </a:rPr>
              <a:t>When </a:t>
            </a:r>
            <a:r>
              <a:rPr lang="en-US" sz="2000" dirty="0">
                <a:solidFill>
                  <a:schemeClr val="tx1"/>
                </a:solidFill>
              </a:rPr>
              <a:t>choosing or implementing e-Business </a:t>
            </a:r>
            <a:r>
              <a:rPr lang="en-US" sz="2000" dirty="0" smtClean="0">
                <a:solidFill>
                  <a:schemeClr val="tx1"/>
                </a:solidFill>
              </a:rPr>
              <a:t>systems, </a:t>
            </a:r>
            <a:r>
              <a:rPr lang="en-US" sz="2000" dirty="0">
                <a:solidFill>
                  <a:schemeClr val="tx1"/>
                </a:solidFill>
              </a:rPr>
              <a:t>enterprises spend considerable amount of effort to conduct cost benefit analysis because of the large amounts of resources spent, namely human, time and monitory. </a:t>
            </a:r>
            <a:endParaRPr lang="en-US" sz="2000" dirty="0" smtClean="0">
              <a:solidFill>
                <a:schemeClr val="tx1"/>
              </a:solidFill>
            </a:endParaRPr>
          </a:p>
          <a:p>
            <a:pPr marL="411480" indent="-342900">
              <a:buFont typeface="Wingdings" pitchFamily="2" charset="2"/>
              <a:buChar char="§"/>
            </a:pPr>
            <a:endParaRPr lang="en-US" sz="2000" dirty="0" smtClean="0">
              <a:solidFill>
                <a:schemeClr val="tx1"/>
              </a:solidFill>
            </a:endParaRPr>
          </a:p>
          <a:p>
            <a:pPr>
              <a:buFont typeface="Wingdings" pitchFamily="2" charset="2"/>
              <a:buChar char="§"/>
            </a:pPr>
            <a:r>
              <a:rPr lang="en-US" sz="2000" dirty="0">
                <a:solidFill>
                  <a:schemeClr val="tx1"/>
                </a:solidFill>
              </a:rPr>
              <a:t>However, not much emphasis is placed to conduct similar analysis on the  e-CO Components </a:t>
            </a:r>
            <a:r>
              <a:rPr lang="en-US" sz="2000" dirty="0" smtClean="0">
                <a:solidFill>
                  <a:schemeClr val="tx1"/>
                </a:solidFill>
              </a:rPr>
              <a:t>because </a:t>
            </a:r>
            <a:r>
              <a:rPr lang="en-US" sz="2000" dirty="0">
                <a:solidFill>
                  <a:schemeClr val="tx1"/>
                </a:solidFill>
              </a:rPr>
              <a:t>they are considered necessary for operational efficiency of the Organization</a:t>
            </a:r>
            <a:r>
              <a:rPr lang="en-US" sz="2000" dirty="0" smtClean="0">
                <a:solidFill>
                  <a:schemeClr val="tx1"/>
                </a:solidFill>
              </a:rPr>
              <a:t>.</a:t>
            </a:r>
          </a:p>
          <a:p>
            <a:pPr marL="0" indent="0">
              <a:buNone/>
            </a:pPr>
            <a:endParaRPr lang="en-US" sz="2000" dirty="0">
              <a:solidFill>
                <a:schemeClr val="tx1"/>
              </a:solidFill>
            </a:endParaRPr>
          </a:p>
          <a:p>
            <a:pPr>
              <a:buFont typeface="Wingdings" pitchFamily="2" charset="2"/>
              <a:buChar char="§"/>
            </a:pPr>
            <a:r>
              <a:rPr lang="en-US" sz="2000" dirty="0" smtClean="0">
                <a:solidFill>
                  <a:schemeClr val="tx1"/>
                </a:solidFill>
              </a:rPr>
              <a:t>Nonetheless, e-CO </a:t>
            </a:r>
            <a:r>
              <a:rPr lang="en-US" sz="2000" dirty="0">
                <a:solidFill>
                  <a:schemeClr val="tx1"/>
                </a:solidFill>
              </a:rPr>
              <a:t>components are complex and costly to build and </a:t>
            </a:r>
            <a:r>
              <a:rPr lang="en-US" sz="2000" dirty="0" smtClean="0">
                <a:solidFill>
                  <a:schemeClr val="tx1"/>
                </a:solidFill>
              </a:rPr>
              <a:t>maintain and add a layer of risk to the EBS system. </a:t>
            </a:r>
            <a:endParaRPr lang="en-US" sz="2000" dirty="0">
              <a:solidFill>
                <a:schemeClr val="tx1"/>
              </a:solidFill>
            </a:endParaRPr>
          </a:p>
          <a:p>
            <a:pPr marL="411480" indent="-342900">
              <a:buFont typeface="Wingdings" pitchFamily="2" charset="2"/>
              <a:buChar char="§"/>
            </a:pPr>
            <a:endParaRPr lang="en-US" sz="2000" dirty="0">
              <a:solidFill>
                <a:schemeClr val="tx1"/>
              </a:solidFill>
            </a:endParaRPr>
          </a:p>
          <a:p>
            <a:pPr>
              <a:buFont typeface="Wingdings" pitchFamily="2" charset="2"/>
              <a:buChar char="§"/>
            </a:pPr>
            <a:endParaRPr lang="en-US" sz="2000" dirty="0">
              <a:solidFill>
                <a:schemeClr val="tx1"/>
              </a:solidFill>
            </a:endParaRPr>
          </a:p>
          <a:p>
            <a:pPr>
              <a:buFont typeface="Wingdings" pitchFamily="2" charset="2"/>
              <a:buChar char="§"/>
            </a:pPr>
            <a:endParaRPr lang="en-US" sz="2200" dirty="0" smtClean="0">
              <a:solidFill>
                <a:schemeClr val="tx1"/>
              </a:solidFill>
            </a:endParaRPr>
          </a:p>
          <a:p>
            <a:pPr>
              <a:buFont typeface="Wingdings" pitchFamily="2" charset="2"/>
              <a:buChar char="§"/>
            </a:pPr>
            <a:endParaRPr lang="en-US" sz="2200" dirty="0" smtClean="0">
              <a:solidFill>
                <a:schemeClr val="tx1"/>
              </a:solidFill>
            </a:endParaRPr>
          </a:p>
        </p:txBody>
      </p:sp>
      <p:sp>
        <p:nvSpPr>
          <p:cNvPr id="2" name="Title 1"/>
          <p:cNvSpPr>
            <a:spLocks noGrp="1"/>
          </p:cNvSpPr>
          <p:nvPr>
            <p:ph type="title" idx="4294967295"/>
          </p:nvPr>
        </p:nvSpPr>
        <p:spPr>
          <a:xfrm>
            <a:off x="1066800" y="417513"/>
            <a:ext cx="7024688" cy="1182687"/>
          </a:xfrm>
        </p:spPr>
        <p:txBody>
          <a:bodyPr>
            <a:normAutofit/>
          </a:bodyPr>
          <a:lstStyle/>
          <a:p>
            <a:pPr algn="ctr"/>
            <a:r>
              <a:rPr lang="en-US" sz="4000" b="1" dirty="0" smtClean="0">
                <a:solidFill>
                  <a:schemeClr val="tx1">
                    <a:lumMod val="75000"/>
                    <a:lumOff val="25000"/>
                  </a:schemeClr>
                </a:solidFill>
              </a:rPr>
              <a:t>Background</a:t>
            </a:r>
            <a:endParaRPr lang="en-US" sz="4000" b="1" dirty="0">
              <a:solidFill>
                <a:schemeClr val="tx1">
                  <a:lumMod val="75000"/>
                  <a:lumOff val="25000"/>
                </a:schemeClr>
              </a:solidFill>
            </a:endParaRPr>
          </a:p>
        </p:txBody>
      </p:sp>
    </p:spTree>
    <p:extLst>
      <p:ext uri="{BB962C8B-B14F-4D97-AF65-F5344CB8AC3E}">
        <p14:creationId xmlns:p14="http://schemas.microsoft.com/office/powerpoint/2010/main" val="10513632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40</a:t>
            </a:fld>
            <a:endParaRPr lang="en-US" dirty="0"/>
          </a:p>
        </p:txBody>
      </p:sp>
      <p:pic>
        <p:nvPicPr>
          <p:cNvPr id="4" name="Content Placeholder 3"/>
          <p:cNvPicPr>
            <a:picLocks noGrp="1"/>
          </p:cNvPicPr>
          <p:nvPr>
            <p:ph idx="4294967295"/>
          </p:nvPr>
        </p:nvPicPr>
        <p:blipFill>
          <a:blip r:embed="rId2" cstate="print"/>
          <a:stretch>
            <a:fillRect/>
          </a:stretch>
        </p:blipFill>
        <p:spPr>
          <a:xfrm>
            <a:off x="1147762" y="1676400"/>
            <a:ext cx="6777038" cy="1922462"/>
          </a:xfrm>
          <a:prstGeom prst="rect">
            <a:avLst/>
          </a:prstGeom>
          <a:ln>
            <a:solidFill>
              <a:schemeClr val="tx1">
                <a:lumMod val="50000"/>
                <a:lumOff val="50000"/>
              </a:schemeClr>
            </a:solidFill>
          </a:ln>
        </p:spPr>
      </p:pic>
      <p:sp>
        <p:nvSpPr>
          <p:cNvPr id="2" name="Title 1"/>
          <p:cNvSpPr>
            <a:spLocks noGrp="1"/>
          </p:cNvSpPr>
          <p:nvPr>
            <p:ph type="title" idx="4294967295"/>
          </p:nvPr>
        </p:nvSpPr>
        <p:spPr>
          <a:xfrm>
            <a:off x="1052512" y="533400"/>
            <a:ext cx="7024688" cy="609600"/>
          </a:xfrm>
        </p:spPr>
        <p:txBody>
          <a:bodyPr>
            <a:noAutofit/>
          </a:bodyPr>
          <a:lstStyle/>
          <a:p>
            <a:r>
              <a:rPr lang="en-US" sz="4000" b="1" dirty="0" smtClean="0">
                <a:solidFill>
                  <a:schemeClr val="tx1">
                    <a:lumMod val="75000"/>
                    <a:lumOff val="25000"/>
                  </a:schemeClr>
                </a:solidFill>
              </a:rPr>
              <a:t/>
            </a:r>
            <a:br>
              <a:rPr lang="en-US" sz="4000" b="1" dirty="0" smtClean="0">
                <a:solidFill>
                  <a:schemeClr val="tx1">
                    <a:lumMod val="75000"/>
                    <a:lumOff val="25000"/>
                  </a:schemeClr>
                </a:solidFill>
              </a:rPr>
            </a:br>
            <a:r>
              <a:rPr lang="en-US" sz="4000" b="1" dirty="0" smtClean="0">
                <a:solidFill>
                  <a:schemeClr val="tx1">
                    <a:lumMod val="75000"/>
                    <a:lumOff val="25000"/>
                  </a:schemeClr>
                </a:solidFill>
              </a:rPr>
              <a:t>e-CO </a:t>
            </a:r>
            <a:r>
              <a:rPr lang="en-US" sz="4000" b="1" dirty="0">
                <a:solidFill>
                  <a:schemeClr val="tx1">
                    <a:lumMod val="75000"/>
                    <a:lumOff val="25000"/>
                  </a:schemeClr>
                </a:solidFill>
              </a:rPr>
              <a:t>Period Set up </a:t>
            </a:r>
            <a:r>
              <a:rPr lang="en-US" sz="4000" b="1" dirty="0" smtClean="0">
                <a:solidFill>
                  <a:schemeClr val="tx1">
                    <a:lumMod val="75000"/>
                    <a:lumOff val="25000"/>
                  </a:schemeClr>
                </a:solidFill>
              </a:rPr>
              <a:t/>
            </a:r>
            <a:br>
              <a:rPr lang="en-US" sz="4000" b="1" dirty="0" smtClean="0">
                <a:solidFill>
                  <a:schemeClr val="tx1">
                    <a:lumMod val="75000"/>
                    <a:lumOff val="25000"/>
                  </a:schemeClr>
                </a:solidFill>
              </a:rPr>
            </a:br>
            <a:endParaRPr lang="en-US" sz="4000" b="1" dirty="0">
              <a:solidFill>
                <a:schemeClr val="tx1">
                  <a:lumMod val="75000"/>
                  <a:lumOff val="2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0"/>
            <a:ext cx="6781800" cy="25145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481663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41</a:t>
            </a:fld>
            <a:endParaRPr lang="en-US" dirty="0"/>
          </a:p>
        </p:txBody>
      </p:sp>
      <p:sp>
        <p:nvSpPr>
          <p:cNvPr id="2" name="Title 1"/>
          <p:cNvSpPr>
            <a:spLocks noGrp="1"/>
          </p:cNvSpPr>
          <p:nvPr>
            <p:ph type="title" idx="4294967295"/>
          </p:nvPr>
        </p:nvSpPr>
        <p:spPr>
          <a:xfrm>
            <a:off x="1066800" y="609600"/>
            <a:ext cx="7024688" cy="722313"/>
          </a:xfrm>
        </p:spPr>
        <p:txBody>
          <a:bodyPr>
            <a:normAutofit/>
          </a:bodyPr>
          <a:lstStyle/>
          <a:p>
            <a:r>
              <a:rPr lang="en-US" sz="4000" b="1" dirty="0">
                <a:solidFill>
                  <a:schemeClr val="tx1">
                    <a:lumMod val="75000"/>
                    <a:lumOff val="25000"/>
                  </a:schemeClr>
                </a:solidFill>
              </a:rPr>
              <a:t>e-CO Allowances Set up </a:t>
            </a:r>
            <a:endParaRPr lang="en-US" sz="4000" dirty="0">
              <a:solidFill>
                <a:schemeClr val="tx1">
                  <a:lumMod val="75000"/>
                  <a:lumOff val="25000"/>
                </a:schemeClr>
              </a:solidFill>
            </a:endParaRPr>
          </a:p>
        </p:txBody>
      </p:sp>
      <p:pic>
        <p:nvPicPr>
          <p:cNvPr id="4" name="Picture 3"/>
          <p:cNvPicPr/>
          <p:nvPr/>
        </p:nvPicPr>
        <p:blipFill>
          <a:blip r:embed="rId2" cstate="print"/>
          <a:stretch>
            <a:fillRect/>
          </a:stretch>
        </p:blipFill>
        <p:spPr>
          <a:xfrm>
            <a:off x="1371600" y="1981200"/>
            <a:ext cx="6477000" cy="4114800"/>
          </a:xfrm>
          <a:prstGeom prst="rect">
            <a:avLst/>
          </a:prstGeom>
          <a:ln>
            <a:solidFill>
              <a:schemeClr val="tx1">
                <a:lumMod val="50000"/>
                <a:lumOff val="50000"/>
              </a:schemeClr>
            </a:solidFill>
          </a:ln>
        </p:spPr>
      </p:pic>
    </p:spTree>
    <p:extLst>
      <p:ext uri="{BB962C8B-B14F-4D97-AF65-F5344CB8AC3E}">
        <p14:creationId xmlns:p14="http://schemas.microsoft.com/office/powerpoint/2010/main" val="4518535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42</a:t>
            </a:fld>
            <a:endParaRPr lang="en-US" dirty="0"/>
          </a:p>
        </p:txBody>
      </p:sp>
      <p:sp>
        <p:nvSpPr>
          <p:cNvPr id="2" name="Title 1"/>
          <p:cNvSpPr>
            <a:spLocks noGrp="1"/>
          </p:cNvSpPr>
          <p:nvPr>
            <p:ph type="title" idx="4294967295"/>
          </p:nvPr>
        </p:nvSpPr>
        <p:spPr>
          <a:xfrm>
            <a:off x="1204912" y="457200"/>
            <a:ext cx="7024688" cy="725488"/>
          </a:xfrm>
        </p:spPr>
        <p:txBody>
          <a:bodyPr>
            <a:normAutofit/>
          </a:bodyPr>
          <a:lstStyle/>
          <a:p>
            <a:pPr algn="ctr"/>
            <a:r>
              <a:rPr lang="en-US" sz="3200" b="1" dirty="0" smtClean="0">
                <a:solidFill>
                  <a:schemeClr val="tx1">
                    <a:lumMod val="75000"/>
                    <a:lumOff val="25000"/>
                  </a:schemeClr>
                </a:solidFill>
              </a:rPr>
              <a:t>Category Element Set up</a:t>
            </a:r>
            <a:endParaRPr lang="en-US" sz="3200" b="1" dirty="0">
              <a:solidFill>
                <a:schemeClr val="tx1">
                  <a:lumMod val="75000"/>
                  <a:lumOff val="25000"/>
                </a:schemeClr>
              </a:solidFill>
            </a:endParaRPr>
          </a:p>
        </p:txBody>
      </p:sp>
      <p:pic>
        <p:nvPicPr>
          <p:cNvPr id="4" name="Content Placeholder 3"/>
          <p:cNvPicPr>
            <a:picLocks/>
          </p:cNvPicPr>
          <p:nvPr/>
        </p:nvPicPr>
        <p:blipFill>
          <a:blip r:embed="rId2" cstate="print"/>
          <a:stretch>
            <a:fillRect/>
          </a:stretch>
        </p:blipFill>
        <p:spPr>
          <a:xfrm>
            <a:off x="1295400" y="1447801"/>
            <a:ext cx="6553200" cy="2590799"/>
          </a:xfrm>
          <a:prstGeom prst="rect">
            <a:avLst/>
          </a:prstGeom>
          <a:ln>
            <a:solidFill>
              <a:schemeClr val="tx1">
                <a:lumMod val="50000"/>
                <a:lumOff val="50000"/>
              </a:schemeClr>
            </a:solidFill>
          </a:ln>
        </p:spPr>
      </p:pic>
      <p:pic>
        <p:nvPicPr>
          <p:cNvPr id="5" name="Picture 4"/>
          <p:cNvPicPr/>
          <p:nvPr/>
        </p:nvPicPr>
        <p:blipFill>
          <a:blip r:embed="rId3" cstate="print"/>
          <a:stretch>
            <a:fillRect/>
          </a:stretch>
        </p:blipFill>
        <p:spPr>
          <a:xfrm>
            <a:off x="1295400" y="4038600"/>
            <a:ext cx="6553200" cy="2306320"/>
          </a:xfrm>
          <a:prstGeom prst="rect">
            <a:avLst/>
          </a:prstGeom>
          <a:ln>
            <a:solidFill>
              <a:schemeClr val="tx1">
                <a:lumMod val="50000"/>
                <a:lumOff val="50000"/>
              </a:schemeClr>
            </a:solidFill>
          </a:ln>
        </p:spPr>
      </p:pic>
    </p:spTree>
    <p:extLst>
      <p:ext uri="{BB962C8B-B14F-4D97-AF65-F5344CB8AC3E}">
        <p14:creationId xmlns:p14="http://schemas.microsoft.com/office/powerpoint/2010/main" val="23242800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43</a:t>
            </a:fld>
            <a:endParaRPr lang="en-US" dirty="0"/>
          </a:p>
        </p:txBody>
      </p:sp>
      <p:pic>
        <p:nvPicPr>
          <p:cNvPr id="4" name="Content Placeholder 3"/>
          <p:cNvPicPr>
            <a:picLocks noGrp="1"/>
          </p:cNvPicPr>
          <p:nvPr>
            <p:ph idx="4294967295"/>
          </p:nvPr>
        </p:nvPicPr>
        <p:blipFill>
          <a:blip r:embed="rId2" cstate="print"/>
          <a:stretch>
            <a:fillRect/>
          </a:stretch>
        </p:blipFill>
        <p:spPr>
          <a:xfrm>
            <a:off x="1143000" y="1676400"/>
            <a:ext cx="7010400" cy="4343400"/>
          </a:xfrm>
          <a:prstGeom prst="rect">
            <a:avLst/>
          </a:prstGeom>
          <a:ln>
            <a:solidFill>
              <a:schemeClr val="tx1">
                <a:lumMod val="50000"/>
                <a:lumOff val="50000"/>
              </a:schemeClr>
            </a:solidFill>
          </a:ln>
        </p:spPr>
      </p:pic>
      <p:sp>
        <p:nvSpPr>
          <p:cNvPr id="2" name="Title 1"/>
          <p:cNvSpPr>
            <a:spLocks noGrp="1"/>
          </p:cNvSpPr>
          <p:nvPr>
            <p:ph type="title" idx="4294967295"/>
          </p:nvPr>
        </p:nvSpPr>
        <p:spPr>
          <a:xfrm>
            <a:off x="1204912" y="533400"/>
            <a:ext cx="7024688" cy="646113"/>
          </a:xfrm>
        </p:spPr>
        <p:txBody>
          <a:bodyPr>
            <a:normAutofit/>
          </a:bodyPr>
          <a:lstStyle/>
          <a:p>
            <a:r>
              <a:rPr lang="en-US" sz="3600" b="1" dirty="0" smtClean="0">
                <a:solidFill>
                  <a:schemeClr val="tx1">
                    <a:lumMod val="75000"/>
                    <a:lumOff val="25000"/>
                  </a:schemeClr>
                </a:solidFill>
              </a:rPr>
              <a:t>Element </a:t>
            </a:r>
            <a:r>
              <a:rPr lang="en-US" sz="3600" b="1" dirty="0">
                <a:solidFill>
                  <a:schemeClr val="tx1">
                    <a:lumMod val="75000"/>
                    <a:lumOff val="25000"/>
                  </a:schemeClr>
                </a:solidFill>
              </a:rPr>
              <a:t>Mapping Set up </a:t>
            </a:r>
          </a:p>
        </p:txBody>
      </p:sp>
    </p:spTree>
    <p:extLst>
      <p:ext uri="{BB962C8B-B14F-4D97-AF65-F5344CB8AC3E}">
        <p14:creationId xmlns:p14="http://schemas.microsoft.com/office/powerpoint/2010/main" val="27155682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44</a:t>
            </a:fld>
            <a:endParaRPr lang="en-US" dirty="0"/>
          </a:p>
        </p:txBody>
      </p:sp>
      <p:sp>
        <p:nvSpPr>
          <p:cNvPr id="2" name="Title 1"/>
          <p:cNvSpPr>
            <a:spLocks noGrp="1"/>
          </p:cNvSpPr>
          <p:nvPr>
            <p:ph type="title" idx="4294967295"/>
          </p:nvPr>
        </p:nvSpPr>
        <p:spPr>
          <a:xfrm>
            <a:off x="1128712" y="609600"/>
            <a:ext cx="7024688" cy="646113"/>
          </a:xfrm>
        </p:spPr>
        <p:txBody>
          <a:bodyPr>
            <a:noAutofit/>
          </a:bodyPr>
          <a:lstStyle/>
          <a:p>
            <a:r>
              <a:rPr lang="en-US" sz="4000" b="1" dirty="0" smtClean="0">
                <a:solidFill>
                  <a:schemeClr val="tx1">
                    <a:lumMod val="75000"/>
                    <a:lumOff val="25000"/>
                  </a:schemeClr>
                </a:solidFill>
              </a:rPr>
              <a:t>Element </a:t>
            </a:r>
            <a:r>
              <a:rPr lang="en-US" sz="4000" b="1" dirty="0">
                <a:solidFill>
                  <a:schemeClr val="tx1">
                    <a:lumMod val="75000"/>
                    <a:lumOff val="25000"/>
                  </a:schemeClr>
                </a:solidFill>
              </a:rPr>
              <a:t>Factors Set up </a:t>
            </a:r>
          </a:p>
        </p:txBody>
      </p:sp>
      <p:pic>
        <p:nvPicPr>
          <p:cNvPr id="4" name="Picture 3"/>
          <p:cNvPicPr/>
          <p:nvPr/>
        </p:nvPicPr>
        <p:blipFill>
          <a:blip r:embed="rId2" cstate="print"/>
          <a:stretch>
            <a:fillRect/>
          </a:stretch>
        </p:blipFill>
        <p:spPr>
          <a:xfrm>
            <a:off x="990600" y="1981200"/>
            <a:ext cx="7315200" cy="3810000"/>
          </a:xfrm>
          <a:prstGeom prst="rect">
            <a:avLst/>
          </a:prstGeom>
          <a:ln>
            <a:solidFill>
              <a:schemeClr val="tx1">
                <a:lumMod val="50000"/>
                <a:lumOff val="50000"/>
              </a:schemeClr>
            </a:solidFill>
          </a:ln>
        </p:spPr>
      </p:pic>
    </p:spTree>
    <p:extLst>
      <p:ext uri="{BB962C8B-B14F-4D97-AF65-F5344CB8AC3E}">
        <p14:creationId xmlns:p14="http://schemas.microsoft.com/office/powerpoint/2010/main" val="33268651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a:xfrm>
            <a:off x="914400" y="2649830"/>
            <a:ext cx="7467600" cy="3369970"/>
          </a:xfrm>
          <a:prstGeom prst="rect">
            <a:avLst/>
          </a:prstGeom>
          <a:ln>
            <a:solidFill>
              <a:schemeClr val="tx1">
                <a:lumMod val="50000"/>
                <a:lumOff val="50000"/>
              </a:schemeClr>
            </a:solidFill>
          </a:ln>
        </p:spPr>
      </p:pic>
      <p:sp>
        <p:nvSpPr>
          <p:cNvPr id="2" name="Title 1"/>
          <p:cNvSpPr>
            <a:spLocks noGrp="1"/>
          </p:cNvSpPr>
          <p:nvPr>
            <p:ph type="title"/>
          </p:nvPr>
        </p:nvSpPr>
        <p:spPr>
          <a:xfrm>
            <a:off x="1043490" y="648736"/>
            <a:ext cx="7024744" cy="951464"/>
          </a:xfrm>
        </p:spPr>
        <p:txBody>
          <a:bodyPr>
            <a:normAutofit fontScale="90000"/>
          </a:bodyPr>
          <a:lstStyle/>
          <a:p>
            <a:r>
              <a:rPr lang="en-US" b="1" dirty="0" smtClean="0">
                <a:solidFill>
                  <a:schemeClr val="tx1">
                    <a:lumMod val="75000"/>
                    <a:lumOff val="25000"/>
                  </a:schemeClr>
                </a:solidFill>
              </a:rPr>
              <a:t>Requester</a:t>
            </a:r>
            <a:r>
              <a:rPr lang="en-US" sz="4000" b="1" dirty="0" smtClean="0">
                <a:solidFill>
                  <a:schemeClr val="tx1">
                    <a:lumMod val="75000"/>
                    <a:lumOff val="25000"/>
                  </a:schemeClr>
                </a:solidFill>
              </a:rPr>
              <a:t> Home Page </a:t>
            </a:r>
            <a:r>
              <a:rPr lang="en-US" b="1" dirty="0" smtClean="0">
                <a:solidFill>
                  <a:schemeClr val="tx1">
                    <a:lumMod val="75000"/>
                    <a:lumOff val="25000"/>
                  </a:schemeClr>
                </a:solidFill>
              </a:rPr>
              <a:t/>
            </a:r>
            <a:br>
              <a:rPr lang="en-US" b="1" dirty="0" smtClean="0">
                <a:solidFill>
                  <a:schemeClr val="tx1">
                    <a:lumMod val="75000"/>
                    <a:lumOff val="25000"/>
                  </a:schemeClr>
                </a:solidFill>
              </a:rPr>
            </a:br>
            <a:endParaRPr lang="en-US" sz="3100" b="1" dirty="0">
              <a:solidFill>
                <a:schemeClr val="tx1">
                  <a:lumMod val="75000"/>
                  <a:lumOff val="25000"/>
                </a:schemeClr>
              </a:solidFill>
            </a:endParaRPr>
          </a:p>
        </p:txBody>
      </p:sp>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45</a:t>
            </a:fld>
            <a:endParaRPr lang="en-US" dirty="0"/>
          </a:p>
        </p:txBody>
      </p:sp>
    </p:spTree>
    <p:extLst>
      <p:ext uri="{BB962C8B-B14F-4D97-AF65-F5344CB8AC3E}">
        <p14:creationId xmlns:p14="http://schemas.microsoft.com/office/powerpoint/2010/main" val="19441471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a:xfrm>
            <a:off x="871538" y="2861366"/>
            <a:ext cx="7408862" cy="3078368"/>
          </a:xfrm>
          <a:prstGeom prst="rect">
            <a:avLst/>
          </a:prstGeom>
          <a:ln>
            <a:solidFill>
              <a:schemeClr val="tx1">
                <a:lumMod val="50000"/>
                <a:lumOff val="50000"/>
              </a:schemeClr>
            </a:solidFill>
          </a:ln>
        </p:spPr>
      </p:pic>
      <p:sp>
        <p:nvSpPr>
          <p:cNvPr id="2" name="Title 1"/>
          <p:cNvSpPr>
            <a:spLocks noGrp="1"/>
          </p:cNvSpPr>
          <p:nvPr>
            <p:ph type="title"/>
          </p:nvPr>
        </p:nvSpPr>
        <p:spPr/>
        <p:txBody>
          <a:bodyPr>
            <a:noAutofit/>
          </a:bodyPr>
          <a:lstStyle/>
          <a:p>
            <a:pPr algn="ctr"/>
            <a:r>
              <a:rPr lang="en-US" sz="4000" b="1" dirty="0">
                <a:solidFill>
                  <a:schemeClr val="tx1">
                    <a:lumMod val="75000"/>
                    <a:lumOff val="25000"/>
                  </a:schemeClr>
                </a:solidFill>
              </a:rPr>
              <a:t>e</a:t>
            </a:r>
            <a:r>
              <a:rPr lang="en-US" sz="4000" b="1" dirty="0" smtClean="0">
                <a:solidFill>
                  <a:schemeClr val="tx1">
                    <a:lumMod val="75000"/>
                    <a:lumOff val="25000"/>
                  </a:schemeClr>
                </a:solidFill>
              </a:rPr>
              <a:t>-CO Component Proposal</a:t>
            </a:r>
            <a:br>
              <a:rPr lang="en-US" sz="4000" b="1" dirty="0" smtClean="0">
                <a:solidFill>
                  <a:schemeClr val="tx1">
                    <a:lumMod val="75000"/>
                    <a:lumOff val="25000"/>
                  </a:schemeClr>
                </a:solidFill>
              </a:rPr>
            </a:br>
            <a:r>
              <a:rPr lang="en-US" sz="4000" b="1" dirty="0" smtClean="0">
                <a:solidFill>
                  <a:schemeClr val="tx1">
                    <a:lumMod val="75000"/>
                    <a:lumOff val="25000"/>
                  </a:schemeClr>
                </a:solidFill>
              </a:rPr>
              <a:t>Interface</a:t>
            </a:r>
            <a:endParaRPr lang="en-US" sz="4000" b="1" dirty="0">
              <a:solidFill>
                <a:schemeClr val="tx1">
                  <a:lumMod val="75000"/>
                  <a:lumOff val="25000"/>
                </a:schemeClr>
              </a:solidFill>
            </a:endParaRPr>
          </a:p>
        </p:txBody>
      </p:sp>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46</a:t>
            </a:fld>
            <a:endParaRPr lang="en-US" dirty="0"/>
          </a:p>
        </p:txBody>
      </p:sp>
    </p:spTree>
    <p:extLst>
      <p:ext uri="{BB962C8B-B14F-4D97-AF65-F5344CB8AC3E}">
        <p14:creationId xmlns:p14="http://schemas.microsoft.com/office/powerpoint/2010/main" val="257199266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572536"/>
          </a:xfrm>
        </p:spPr>
        <p:txBody>
          <a:bodyPr>
            <a:noAutofit/>
          </a:bodyPr>
          <a:lstStyle/>
          <a:p>
            <a:r>
              <a:rPr lang="en-US" sz="4000" b="1" dirty="0" smtClean="0">
                <a:solidFill>
                  <a:schemeClr val="tx1">
                    <a:lumMod val="75000"/>
                    <a:lumOff val="25000"/>
                  </a:schemeClr>
                </a:solidFill>
              </a:rPr>
              <a:t>e-CO Component Proposal</a:t>
            </a:r>
            <a:endParaRPr lang="en-US" sz="4000" b="1" dirty="0">
              <a:solidFill>
                <a:schemeClr val="tx1">
                  <a:lumMod val="75000"/>
                  <a:lumOff val="2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8045087" cy="3733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4" name="Slide Number Placeholder 3"/>
          <p:cNvSpPr>
            <a:spLocks noGrp="1"/>
          </p:cNvSpPr>
          <p:nvPr>
            <p:ph type="sldNum" sz="quarter" idx="12"/>
          </p:nvPr>
        </p:nvSpPr>
        <p:spPr/>
        <p:txBody>
          <a:bodyPr/>
          <a:lstStyle/>
          <a:p>
            <a:fld id="{0B1D989F-6174-4719-85DA-A6CFB43614ED}" type="slidenum">
              <a:rPr lang="en-US" smtClean="0"/>
              <a:t>47</a:t>
            </a:fld>
            <a:endParaRPr lang="en-US" dirty="0"/>
          </a:p>
        </p:txBody>
      </p:sp>
    </p:spTree>
    <p:extLst>
      <p:ext uri="{BB962C8B-B14F-4D97-AF65-F5344CB8AC3E}">
        <p14:creationId xmlns:p14="http://schemas.microsoft.com/office/powerpoint/2010/main" val="176830883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EEWC 2014, Funchal, Portugal</a:t>
            </a:r>
            <a:endParaRPr lang="en-US" dirty="0"/>
          </a:p>
        </p:txBody>
      </p:sp>
      <p:sp>
        <p:nvSpPr>
          <p:cNvPr id="7" name="Slide Number Placeholder 6"/>
          <p:cNvSpPr>
            <a:spLocks noGrp="1"/>
          </p:cNvSpPr>
          <p:nvPr>
            <p:ph type="sldNum" sz="quarter" idx="12"/>
          </p:nvPr>
        </p:nvSpPr>
        <p:spPr/>
        <p:txBody>
          <a:bodyPr/>
          <a:lstStyle/>
          <a:p>
            <a:fld id="{0B1D989F-6174-4719-85DA-A6CFB43614ED}" type="slidenum">
              <a:rPr lang="en-US" smtClean="0"/>
              <a:t>48</a:t>
            </a:fld>
            <a:endParaRPr lang="en-US" dirty="0"/>
          </a:p>
        </p:txBody>
      </p:sp>
      <p:sp>
        <p:nvSpPr>
          <p:cNvPr id="3" name="Content Placeholder 2"/>
          <p:cNvSpPr>
            <a:spLocks noGrp="1"/>
          </p:cNvSpPr>
          <p:nvPr>
            <p:ph idx="4294967295"/>
          </p:nvPr>
        </p:nvSpPr>
        <p:spPr>
          <a:xfrm>
            <a:off x="0" y="2292350"/>
            <a:ext cx="7010400" cy="3727450"/>
          </a:xfrm>
        </p:spPr>
        <p:txBody>
          <a:bodyPr/>
          <a:lstStyle/>
          <a:p>
            <a:pPr marL="68580" indent="0">
              <a:buNone/>
            </a:pPr>
            <a:endParaRPr lang="en-US" dirty="0"/>
          </a:p>
          <a:p>
            <a:pPr marL="68580" indent="0">
              <a:buNone/>
            </a:pPr>
            <a:endParaRPr lang="en-US" dirty="0"/>
          </a:p>
        </p:txBody>
      </p:sp>
      <p:sp>
        <p:nvSpPr>
          <p:cNvPr id="2" name="Title 1"/>
          <p:cNvSpPr>
            <a:spLocks noGrp="1"/>
          </p:cNvSpPr>
          <p:nvPr>
            <p:ph type="title" idx="4294967295"/>
          </p:nvPr>
        </p:nvSpPr>
        <p:spPr>
          <a:xfrm>
            <a:off x="990600" y="533400"/>
            <a:ext cx="7024688" cy="646113"/>
          </a:xfrm>
        </p:spPr>
        <p:txBody>
          <a:bodyPr>
            <a:normAutofit/>
          </a:bodyPr>
          <a:lstStyle/>
          <a:p>
            <a:pPr algn="ctr"/>
            <a:r>
              <a:rPr lang="en-US" sz="3600" b="1" dirty="0" smtClean="0">
                <a:solidFill>
                  <a:schemeClr val="tx1">
                    <a:lumMod val="75000"/>
                    <a:lumOff val="25000"/>
                  </a:schemeClr>
                </a:solidFill>
              </a:rPr>
              <a:t>Review e-CO Proposal</a:t>
            </a:r>
            <a:endParaRPr lang="en-US" sz="3600" b="1" dirty="0">
              <a:solidFill>
                <a:schemeClr val="tx1">
                  <a:lumMod val="75000"/>
                  <a:lumOff val="25000"/>
                </a:schemeClr>
              </a:solidFill>
            </a:endParaRPr>
          </a:p>
        </p:txBody>
      </p:sp>
      <p:pic>
        <p:nvPicPr>
          <p:cNvPr id="4" name="Picture 3"/>
          <p:cNvPicPr/>
          <p:nvPr/>
        </p:nvPicPr>
        <p:blipFill>
          <a:blip r:embed="rId2" cstate="print"/>
          <a:stretch>
            <a:fillRect/>
          </a:stretch>
        </p:blipFill>
        <p:spPr>
          <a:xfrm>
            <a:off x="876300" y="1371600"/>
            <a:ext cx="7239000" cy="3886200"/>
          </a:xfrm>
          <a:prstGeom prst="rect">
            <a:avLst/>
          </a:prstGeom>
          <a:ln>
            <a:solidFill>
              <a:schemeClr val="tx1">
                <a:lumMod val="50000"/>
                <a:lumOff val="50000"/>
              </a:schemeClr>
            </a:solidFill>
          </a:ln>
        </p:spPr>
      </p:pic>
      <p:sp>
        <p:nvSpPr>
          <p:cNvPr id="5" name="Rectangle 4"/>
          <p:cNvSpPr/>
          <p:nvPr/>
        </p:nvSpPr>
        <p:spPr>
          <a:xfrm>
            <a:off x="685800" y="5334000"/>
            <a:ext cx="7620000" cy="738664"/>
          </a:xfrm>
          <a:prstGeom prst="rect">
            <a:avLst/>
          </a:prstGeom>
        </p:spPr>
        <p:txBody>
          <a:bodyPr wrap="square">
            <a:spAutoFit/>
          </a:bodyPr>
          <a:lstStyle/>
          <a:p>
            <a:r>
              <a:rPr lang="en-US" sz="1400" dirty="0"/>
              <a:t>The review code can be set to Ready for Approval only if the Category Allowance is more than the </a:t>
            </a:r>
            <a:r>
              <a:rPr lang="en-US" sz="1400" dirty="0" smtClean="0"/>
              <a:t>e-CO </a:t>
            </a:r>
            <a:r>
              <a:rPr lang="en-US" sz="1400" dirty="0"/>
              <a:t>Footprint. If the Allowance is not sufficient the system will stop the transcation</a:t>
            </a:r>
            <a:r>
              <a:rPr lang="en-US" sz="1400" dirty="0" smtClean="0"/>
              <a:t>. Reviewers can buy more Allowance at the e-Xchange Center</a:t>
            </a:r>
            <a:endParaRPr lang="en-US" sz="1400" dirty="0"/>
          </a:p>
        </p:txBody>
      </p:sp>
    </p:spTree>
    <p:extLst>
      <p:ext uri="{BB962C8B-B14F-4D97-AF65-F5344CB8AC3E}">
        <p14:creationId xmlns:p14="http://schemas.microsoft.com/office/powerpoint/2010/main" val="276136233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a:xfrm>
            <a:off x="1042988" y="2743200"/>
            <a:ext cx="6777037" cy="3429000"/>
          </a:xfrm>
          <a:prstGeom prst="rect">
            <a:avLst/>
          </a:prstGeom>
          <a:ln>
            <a:solidFill>
              <a:schemeClr val="tx1">
                <a:lumMod val="50000"/>
                <a:lumOff val="50000"/>
              </a:schemeClr>
            </a:solidFill>
          </a:ln>
        </p:spPr>
      </p:pic>
      <p:sp>
        <p:nvSpPr>
          <p:cNvPr id="2" name="Title 1"/>
          <p:cNvSpPr>
            <a:spLocks noGrp="1"/>
          </p:cNvSpPr>
          <p:nvPr>
            <p:ph type="title"/>
          </p:nvPr>
        </p:nvSpPr>
        <p:spPr>
          <a:xfrm>
            <a:off x="1043490" y="609600"/>
            <a:ext cx="7024744" cy="724936"/>
          </a:xfrm>
        </p:spPr>
        <p:txBody>
          <a:bodyPr>
            <a:normAutofit/>
          </a:bodyPr>
          <a:lstStyle/>
          <a:p>
            <a:pPr algn="ctr"/>
            <a:r>
              <a:rPr lang="en-US" sz="3600" b="1" dirty="0" smtClean="0">
                <a:solidFill>
                  <a:schemeClr val="tx1">
                    <a:lumMod val="75000"/>
                    <a:lumOff val="25000"/>
                  </a:schemeClr>
                </a:solidFill>
              </a:rPr>
              <a:t>e-Xchange Center</a:t>
            </a:r>
            <a:endParaRPr lang="en-US" sz="3600" b="1" dirty="0">
              <a:solidFill>
                <a:schemeClr val="tx1">
                  <a:lumMod val="75000"/>
                  <a:lumOff val="25000"/>
                </a:schemeClr>
              </a:solidFill>
            </a:endParaRPr>
          </a:p>
        </p:txBody>
      </p:sp>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49</a:t>
            </a:fld>
            <a:endParaRPr lang="en-US" dirty="0"/>
          </a:p>
        </p:txBody>
      </p:sp>
    </p:spTree>
    <p:extLst>
      <p:ext uri="{BB962C8B-B14F-4D97-AF65-F5344CB8AC3E}">
        <p14:creationId xmlns:p14="http://schemas.microsoft.com/office/powerpoint/2010/main" val="14488080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5</a:t>
            </a:fld>
            <a:endParaRPr lang="en-US" dirty="0"/>
          </a:p>
        </p:txBody>
      </p:sp>
      <p:sp>
        <p:nvSpPr>
          <p:cNvPr id="3" name="Content Placeholder 2"/>
          <p:cNvSpPr>
            <a:spLocks noGrp="1"/>
          </p:cNvSpPr>
          <p:nvPr>
            <p:ph idx="4294967295"/>
          </p:nvPr>
        </p:nvSpPr>
        <p:spPr>
          <a:xfrm>
            <a:off x="1143000" y="1752600"/>
            <a:ext cx="6881813" cy="4419600"/>
          </a:xfrm>
        </p:spPr>
        <p:txBody>
          <a:bodyPr>
            <a:normAutofit/>
          </a:bodyPr>
          <a:lstStyle/>
          <a:p>
            <a:pPr>
              <a:buFont typeface="Wingdings" pitchFamily="2" charset="2"/>
              <a:buChar char="§"/>
            </a:pPr>
            <a:r>
              <a:rPr lang="en-US" sz="1800" dirty="0" smtClean="0">
                <a:solidFill>
                  <a:schemeClr val="tx1"/>
                </a:solidFill>
              </a:rPr>
              <a:t>Over </a:t>
            </a:r>
            <a:r>
              <a:rPr lang="en-US" sz="1800" dirty="0">
                <a:solidFill>
                  <a:schemeClr val="tx1"/>
                </a:solidFill>
              </a:rPr>
              <a:t>time,  IT department keeps implementing any  </a:t>
            </a:r>
            <a:r>
              <a:rPr lang="en-US" sz="1800" dirty="0" smtClean="0">
                <a:solidFill>
                  <a:schemeClr val="tx1"/>
                </a:solidFill>
              </a:rPr>
              <a:t>e-Components </a:t>
            </a:r>
            <a:r>
              <a:rPr lang="en-US" sz="1800" dirty="0">
                <a:solidFill>
                  <a:schemeClr val="tx1"/>
                </a:solidFill>
              </a:rPr>
              <a:t>that are demanded by the </a:t>
            </a:r>
            <a:r>
              <a:rPr lang="en-US" sz="1800" dirty="0" smtClean="0">
                <a:solidFill>
                  <a:schemeClr val="tx1"/>
                </a:solidFill>
              </a:rPr>
              <a:t>users.  Mainly because there </a:t>
            </a:r>
            <a:r>
              <a:rPr lang="en-US" sz="1800" dirty="0">
                <a:solidFill>
                  <a:schemeClr val="tx1"/>
                </a:solidFill>
              </a:rPr>
              <a:t>is no objective method to determine effectiveness of the e-CO Component </a:t>
            </a:r>
            <a:r>
              <a:rPr lang="en-US" sz="1800" dirty="0" smtClean="0">
                <a:solidFill>
                  <a:schemeClr val="tx1"/>
                </a:solidFill>
              </a:rPr>
              <a:t>request.</a:t>
            </a:r>
          </a:p>
          <a:p>
            <a:pPr>
              <a:buFont typeface="Wingdings" pitchFamily="2" charset="2"/>
              <a:buChar char="§"/>
            </a:pPr>
            <a:endParaRPr lang="en-US" sz="1800" dirty="0">
              <a:solidFill>
                <a:schemeClr val="tx1"/>
              </a:solidFill>
            </a:endParaRPr>
          </a:p>
          <a:p>
            <a:pPr>
              <a:buFont typeface="Wingdings" pitchFamily="2" charset="2"/>
              <a:buChar char="§"/>
            </a:pPr>
            <a:r>
              <a:rPr lang="en-US" sz="1800" dirty="0" smtClean="0">
                <a:solidFill>
                  <a:schemeClr val="tx1"/>
                </a:solidFill>
              </a:rPr>
              <a:t>Even </a:t>
            </a:r>
            <a:r>
              <a:rPr lang="en-US" sz="1800" dirty="0">
                <a:solidFill>
                  <a:schemeClr val="tx1"/>
                </a:solidFill>
              </a:rPr>
              <a:t>though the cost for each e-CO component may not be significant, overall cost of implementation and maintenance of </a:t>
            </a:r>
            <a:r>
              <a:rPr lang="en-US" sz="1800" dirty="0" smtClean="0">
                <a:solidFill>
                  <a:schemeClr val="tx1"/>
                </a:solidFill>
              </a:rPr>
              <a:t>these </a:t>
            </a:r>
            <a:r>
              <a:rPr lang="en-US" sz="1800" dirty="0">
                <a:solidFill>
                  <a:schemeClr val="tx1"/>
                </a:solidFill>
              </a:rPr>
              <a:t>components over a period of time can add up to be a significant amount of resources. </a:t>
            </a:r>
          </a:p>
          <a:p>
            <a:pPr marL="354330" indent="-285750">
              <a:buFont typeface="Wingdings" pitchFamily="2" charset="2"/>
              <a:buChar char="§"/>
            </a:pPr>
            <a:endParaRPr lang="en-US" sz="1800" dirty="0" smtClean="0">
              <a:solidFill>
                <a:schemeClr val="tx1"/>
              </a:solidFill>
            </a:endParaRPr>
          </a:p>
          <a:p>
            <a:pPr>
              <a:buFont typeface="Wingdings" pitchFamily="2" charset="2"/>
              <a:buChar char="§"/>
            </a:pPr>
            <a:r>
              <a:rPr lang="en-US" sz="1800" dirty="0">
                <a:solidFill>
                  <a:schemeClr val="tx1"/>
                </a:solidFill>
              </a:rPr>
              <a:t>In order to utilize the resources of the enterprise efficiently, it is crucial to adapt a strategic process that is more proactive when developing the e-CO Components.</a:t>
            </a:r>
          </a:p>
          <a:p>
            <a:pPr>
              <a:buFont typeface="Wingdings" pitchFamily="2" charset="2"/>
              <a:buChar char="§"/>
            </a:pPr>
            <a:endParaRPr lang="en-US" sz="1800" dirty="0">
              <a:solidFill>
                <a:schemeClr val="tx1"/>
              </a:solidFill>
            </a:endParaRPr>
          </a:p>
          <a:p>
            <a:pPr>
              <a:buFont typeface="Wingdings" pitchFamily="2" charset="2"/>
              <a:buChar char="§"/>
            </a:pPr>
            <a:endParaRPr lang="en-US" sz="1800" dirty="0">
              <a:solidFill>
                <a:schemeClr val="tx1"/>
              </a:solidFill>
            </a:endParaRPr>
          </a:p>
          <a:p>
            <a:pPr>
              <a:buFont typeface="Wingdings" pitchFamily="2" charset="2"/>
              <a:buChar char="§"/>
            </a:pPr>
            <a:endParaRPr lang="en-US" sz="1800" dirty="0" smtClean="0">
              <a:solidFill>
                <a:schemeClr val="tx1"/>
              </a:solidFill>
            </a:endParaRPr>
          </a:p>
          <a:p>
            <a:pPr>
              <a:buFont typeface="Wingdings" pitchFamily="2" charset="2"/>
              <a:buChar char="§"/>
            </a:pPr>
            <a:endParaRPr lang="en-US" sz="1400" dirty="0">
              <a:solidFill>
                <a:schemeClr val="tx1"/>
              </a:solidFill>
            </a:endParaRPr>
          </a:p>
          <a:p>
            <a:pPr marL="354330" indent="-285750">
              <a:buFont typeface="Wingdings" pitchFamily="2" charset="2"/>
              <a:buChar char="§"/>
            </a:pPr>
            <a:endParaRPr lang="en-US" sz="1400" dirty="0">
              <a:solidFill>
                <a:schemeClr val="tx1"/>
              </a:solidFill>
            </a:endParaRPr>
          </a:p>
        </p:txBody>
      </p:sp>
      <p:sp>
        <p:nvSpPr>
          <p:cNvPr id="2" name="Title 1"/>
          <p:cNvSpPr>
            <a:spLocks noGrp="1"/>
          </p:cNvSpPr>
          <p:nvPr>
            <p:ph type="title" idx="4294967295"/>
          </p:nvPr>
        </p:nvSpPr>
        <p:spPr>
          <a:xfrm>
            <a:off x="1128712" y="304800"/>
            <a:ext cx="7024688" cy="1258888"/>
          </a:xfrm>
        </p:spPr>
        <p:txBody>
          <a:bodyPr>
            <a:normAutofit/>
          </a:bodyPr>
          <a:lstStyle/>
          <a:p>
            <a:pPr algn="ctr"/>
            <a:r>
              <a:rPr lang="en-US" sz="4000" b="1" dirty="0" smtClean="0">
                <a:solidFill>
                  <a:schemeClr val="tx1">
                    <a:lumMod val="75000"/>
                    <a:lumOff val="25000"/>
                  </a:schemeClr>
                </a:solidFill>
              </a:rPr>
              <a:t>Background</a:t>
            </a:r>
            <a:endParaRPr lang="en-US" sz="4000" b="1" dirty="0">
              <a:solidFill>
                <a:schemeClr val="tx1">
                  <a:lumMod val="75000"/>
                  <a:lumOff val="25000"/>
                </a:schemeClr>
              </a:solidFill>
            </a:endParaRPr>
          </a:p>
        </p:txBody>
      </p:sp>
    </p:spTree>
    <p:extLst>
      <p:ext uri="{BB962C8B-B14F-4D97-AF65-F5344CB8AC3E}">
        <p14:creationId xmlns:p14="http://schemas.microsoft.com/office/powerpoint/2010/main" val="251302992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722864"/>
          </a:xfrm>
        </p:spPr>
        <p:txBody>
          <a:bodyPr>
            <a:normAutofit/>
          </a:bodyPr>
          <a:lstStyle/>
          <a:p>
            <a:pPr algn="ctr"/>
            <a:r>
              <a:rPr lang="en-US" sz="3600" b="1" dirty="0">
                <a:solidFill>
                  <a:schemeClr val="tx1">
                    <a:lumMod val="75000"/>
                    <a:lumOff val="25000"/>
                  </a:schemeClr>
                </a:solidFill>
              </a:rPr>
              <a:t>e-Xchange Center</a:t>
            </a:r>
            <a:endParaRPr lang="en-US" sz="3600" dirty="0">
              <a:solidFill>
                <a:schemeClr val="tx1">
                  <a:lumMod val="75000"/>
                  <a:lumOff val="25000"/>
                </a:schemeClr>
              </a:solidFill>
            </a:endParaRPr>
          </a:p>
        </p:txBody>
      </p:sp>
      <p:pic>
        <p:nvPicPr>
          <p:cNvPr id="4" name="Picture 3"/>
          <p:cNvPicPr/>
          <p:nvPr/>
        </p:nvPicPr>
        <p:blipFill>
          <a:blip r:embed="rId2" cstate="print"/>
          <a:stretch>
            <a:fillRect/>
          </a:stretch>
        </p:blipFill>
        <p:spPr>
          <a:xfrm>
            <a:off x="1219200" y="2590800"/>
            <a:ext cx="6858000" cy="3962400"/>
          </a:xfrm>
          <a:prstGeom prst="rect">
            <a:avLst/>
          </a:prstGeom>
          <a:ln>
            <a:solidFill>
              <a:schemeClr val="tx1">
                <a:lumMod val="50000"/>
                <a:lumOff val="50000"/>
              </a:schemeClr>
            </a:solidFill>
          </a:ln>
        </p:spPr>
      </p:pic>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50</a:t>
            </a:fld>
            <a:endParaRPr lang="en-US" dirty="0"/>
          </a:p>
        </p:txBody>
      </p:sp>
    </p:spTree>
    <p:extLst>
      <p:ext uri="{BB962C8B-B14F-4D97-AF65-F5344CB8AC3E}">
        <p14:creationId xmlns:p14="http://schemas.microsoft.com/office/powerpoint/2010/main" val="285479450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buNone/>
            </a:pPr>
            <a:endParaRPr lang="en-US" dirty="0" smtClean="0"/>
          </a:p>
          <a:p>
            <a:pPr marL="68580" indent="0">
              <a:buNone/>
            </a:pPr>
            <a:endParaRPr lang="en-US" dirty="0"/>
          </a:p>
        </p:txBody>
      </p:sp>
      <p:sp>
        <p:nvSpPr>
          <p:cNvPr id="2" name="Title 1"/>
          <p:cNvSpPr>
            <a:spLocks noGrp="1"/>
          </p:cNvSpPr>
          <p:nvPr>
            <p:ph type="title"/>
          </p:nvPr>
        </p:nvSpPr>
        <p:spPr>
          <a:xfrm>
            <a:off x="1043490" y="685800"/>
            <a:ext cx="7024744" cy="570464"/>
          </a:xfrm>
        </p:spPr>
        <p:txBody>
          <a:bodyPr>
            <a:normAutofit fontScale="90000"/>
          </a:bodyPr>
          <a:lstStyle/>
          <a:p>
            <a:pPr algn="ctr"/>
            <a:r>
              <a:rPr lang="en-US" sz="3600" b="1" dirty="0" smtClean="0">
                <a:solidFill>
                  <a:schemeClr val="tx1">
                    <a:lumMod val="75000"/>
                    <a:lumOff val="25000"/>
                  </a:schemeClr>
                </a:solidFill>
              </a:rPr>
              <a:t>Approver Home Page</a:t>
            </a:r>
            <a:endParaRPr lang="en-US" sz="3600" b="1" dirty="0">
              <a:solidFill>
                <a:schemeClr val="tx1">
                  <a:lumMod val="75000"/>
                  <a:lumOff val="25000"/>
                </a:schemeClr>
              </a:solidFill>
            </a:endParaRPr>
          </a:p>
        </p:txBody>
      </p:sp>
      <p:pic>
        <p:nvPicPr>
          <p:cNvPr id="4" name="Picture 3"/>
          <p:cNvPicPr/>
          <p:nvPr/>
        </p:nvPicPr>
        <p:blipFill>
          <a:blip r:embed="rId2" cstate="print"/>
          <a:stretch>
            <a:fillRect/>
          </a:stretch>
        </p:blipFill>
        <p:spPr>
          <a:xfrm>
            <a:off x="990600" y="2743200"/>
            <a:ext cx="7315200" cy="3581400"/>
          </a:xfrm>
          <a:prstGeom prst="rect">
            <a:avLst/>
          </a:prstGeom>
          <a:ln>
            <a:solidFill>
              <a:schemeClr val="tx1">
                <a:lumMod val="50000"/>
                <a:lumOff val="50000"/>
              </a:schemeClr>
            </a:solidFill>
          </a:ln>
        </p:spPr>
      </p:pic>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51</a:t>
            </a:fld>
            <a:endParaRPr lang="en-US" dirty="0"/>
          </a:p>
        </p:txBody>
      </p:sp>
    </p:spTree>
    <p:extLst>
      <p:ext uri="{BB962C8B-B14F-4D97-AF65-F5344CB8AC3E}">
        <p14:creationId xmlns:p14="http://schemas.microsoft.com/office/powerpoint/2010/main" val="251545090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52</a:t>
            </a:fld>
            <a:endParaRPr lang="en-US" dirty="0"/>
          </a:p>
        </p:txBody>
      </p:sp>
      <p:sp>
        <p:nvSpPr>
          <p:cNvPr id="2" name="Title 1"/>
          <p:cNvSpPr>
            <a:spLocks noGrp="1"/>
          </p:cNvSpPr>
          <p:nvPr>
            <p:ph type="title" idx="4294967295"/>
          </p:nvPr>
        </p:nvSpPr>
        <p:spPr>
          <a:xfrm>
            <a:off x="1052512" y="609600"/>
            <a:ext cx="7024688" cy="722313"/>
          </a:xfrm>
        </p:spPr>
        <p:txBody>
          <a:bodyPr>
            <a:normAutofit/>
          </a:bodyPr>
          <a:lstStyle/>
          <a:p>
            <a:pPr algn="ctr"/>
            <a:r>
              <a:rPr lang="en-US" sz="3600" b="1" dirty="0" smtClean="0">
                <a:solidFill>
                  <a:schemeClr val="tx1">
                    <a:lumMod val="75000"/>
                    <a:lumOff val="25000"/>
                  </a:schemeClr>
                </a:solidFill>
              </a:rPr>
              <a:t>Approve e-CO Proposals </a:t>
            </a:r>
            <a:endParaRPr lang="en-US" sz="3600" b="1" dirty="0">
              <a:solidFill>
                <a:schemeClr val="tx1">
                  <a:lumMod val="75000"/>
                  <a:lumOff val="25000"/>
                </a:schemeClr>
              </a:solidFill>
            </a:endParaRPr>
          </a:p>
        </p:txBody>
      </p:sp>
      <p:pic>
        <p:nvPicPr>
          <p:cNvPr id="4" name="Picture 3"/>
          <p:cNvPicPr/>
          <p:nvPr/>
        </p:nvPicPr>
        <p:blipFill>
          <a:blip r:embed="rId2" cstate="print"/>
          <a:stretch>
            <a:fillRect/>
          </a:stretch>
        </p:blipFill>
        <p:spPr>
          <a:xfrm>
            <a:off x="1066800" y="2057400"/>
            <a:ext cx="7010400" cy="4114801"/>
          </a:xfrm>
          <a:prstGeom prst="rect">
            <a:avLst/>
          </a:prstGeom>
          <a:ln>
            <a:solidFill>
              <a:schemeClr val="tx1">
                <a:lumMod val="50000"/>
                <a:lumOff val="50000"/>
              </a:schemeClr>
            </a:solidFill>
          </a:ln>
        </p:spPr>
      </p:pic>
    </p:spTree>
    <p:extLst>
      <p:ext uri="{BB962C8B-B14F-4D97-AF65-F5344CB8AC3E}">
        <p14:creationId xmlns:p14="http://schemas.microsoft.com/office/powerpoint/2010/main" val="13927514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53</a:t>
            </a:fld>
            <a:endParaRPr lang="en-US" dirty="0"/>
          </a:p>
        </p:txBody>
      </p:sp>
      <p:pic>
        <p:nvPicPr>
          <p:cNvPr id="4" name="Content Placeholder 3"/>
          <p:cNvPicPr>
            <a:picLocks noGrp="1"/>
          </p:cNvPicPr>
          <p:nvPr>
            <p:ph idx="4294967295"/>
          </p:nvPr>
        </p:nvPicPr>
        <p:blipFill>
          <a:blip r:embed="rId2" cstate="print"/>
          <a:stretch>
            <a:fillRect/>
          </a:stretch>
        </p:blipFill>
        <p:spPr>
          <a:xfrm>
            <a:off x="966787" y="1676400"/>
            <a:ext cx="7034213" cy="3857625"/>
          </a:xfrm>
          <a:prstGeom prst="rect">
            <a:avLst/>
          </a:prstGeom>
          <a:ln>
            <a:solidFill>
              <a:schemeClr val="tx1">
                <a:lumMod val="50000"/>
                <a:lumOff val="50000"/>
              </a:schemeClr>
            </a:solidFill>
          </a:ln>
        </p:spPr>
      </p:pic>
      <p:sp>
        <p:nvSpPr>
          <p:cNvPr id="2" name="Title 1"/>
          <p:cNvSpPr>
            <a:spLocks noGrp="1"/>
          </p:cNvSpPr>
          <p:nvPr>
            <p:ph type="title" idx="4294967295"/>
          </p:nvPr>
        </p:nvSpPr>
        <p:spPr>
          <a:xfrm>
            <a:off x="1128712" y="573088"/>
            <a:ext cx="7024688" cy="646112"/>
          </a:xfrm>
        </p:spPr>
        <p:txBody>
          <a:bodyPr>
            <a:normAutofit/>
          </a:bodyPr>
          <a:lstStyle/>
          <a:p>
            <a:pPr algn="ctr"/>
            <a:r>
              <a:rPr lang="en-US" sz="3600" b="1" dirty="0" smtClean="0">
                <a:solidFill>
                  <a:schemeClr val="tx1">
                    <a:lumMod val="75000"/>
                    <a:lumOff val="25000"/>
                  </a:schemeClr>
                </a:solidFill>
              </a:rPr>
              <a:t>Approve e-CO Proposals</a:t>
            </a:r>
            <a:endParaRPr lang="en-US" sz="3600" b="1" dirty="0">
              <a:solidFill>
                <a:schemeClr val="tx1">
                  <a:lumMod val="75000"/>
                  <a:lumOff val="25000"/>
                </a:schemeClr>
              </a:solidFill>
            </a:endParaRPr>
          </a:p>
        </p:txBody>
      </p:sp>
    </p:spTree>
    <p:extLst>
      <p:ext uri="{BB962C8B-B14F-4D97-AF65-F5344CB8AC3E}">
        <p14:creationId xmlns:p14="http://schemas.microsoft.com/office/powerpoint/2010/main" val="222989156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54</a:t>
            </a:fld>
            <a:endParaRPr lang="en-US" dirty="0"/>
          </a:p>
        </p:txBody>
      </p:sp>
      <p:pic>
        <p:nvPicPr>
          <p:cNvPr id="4" name="Content Placeholder 3"/>
          <p:cNvPicPr>
            <a:picLocks noGrp="1"/>
          </p:cNvPicPr>
          <p:nvPr>
            <p:ph idx="4294967295"/>
          </p:nvPr>
        </p:nvPicPr>
        <p:blipFill>
          <a:blip r:embed="rId2" cstate="print"/>
          <a:stretch>
            <a:fillRect/>
          </a:stretch>
        </p:blipFill>
        <p:spPr>
          <a:xfrm>
            <a:off x="1195388" y="2057400"/>
            <a:ext cx="7110412" cy="3795713"/>
          </a:xfrm>
          <a:prstGeom prst="rect">
            <a:avLst/>
          </a:prstGeom>
          <a:ln>
            <a:solidFill>
              <a:schemeClr val="tx1"/>
            </a:solidFill>
          </a:ln>
        </p:spPr>
      </p:pic>
      <p:sp>
        <p:nvSpPr>
          <p:cNvPr id="2" name="Title 1"/>
          <p:cNvSpPr>
            <a:spLocks noGrp="1"/>
          </p:cNvSpPr>
          <p:nvPr>
            <p:ph type="title" idx="4294967295"/>
          </p:nvPr>
        </p:nvSpPr>
        <p:spPr>
          <a:xfrm>
            <a:off x="1281112" y="573088"/>
            <a:ext cx="7024688" cy="722312"/>
          </a:xfrm>
        </p:spPr>
        <p:txBody>
          <a:bodyPr>
            <a:normAutofit/>
          </a:bodyPr>
          <a:lstStyle/>
          <a:p>
            <a:pPr algn="ctr"/>
            <a:r>
              <a:rPr lang="en-US" sz="3600" b="1" dirty="0" smtClean="0">
                <a:solidFill>
                  <a:schemeClr val="tx1">
                    <a:lumMod val="75000"/>
                    <a:lumOff val="25000"/>
                  </a:schemeClr>
                </a:solidFill>
              </a:rPr>
              <a:t>e-Xchange Center </a:t>
            </a:r>
            <a:endParaRPr lang="en-US" sz="3600" b="1" dirty="0">
              <a:solidFill>
                <a:schemeClr val="tx1">
                  <a:lumMod val="75000"/>
                  <a:lumOff val="25000"/>
                </a:schemeClr>
              </a:solidFill>
            </a:endParaRPr>
          </a:p>
        </p:txBody>
      </p:sp>
    </p:spTree>
    <p:extLst>
      <p:ext uri="{BB962C8B-B14F-4D97-AF65-F5344CB8AC3E}">
        <p14:creationId xmlns:p14="http://schemas.microsoft.com/office/powerpoint/2010/main" val="289295175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a:xfrm>
            <a:off x="2390775" y="3200400"/>
            <a:ext cx="3476625" cy="1219200"/>
          </a:xfrm>
          <a:prstGeom prst="rect">
            <a:avLst/>
          </a:prstGeom>
        </p:spPr>
      </p:pic>
      <p:sp>
        <p:nvSpPr>
          <p:cNvPr id="2" name="Title 1"/>
          <p:cNvSpPr>
            <a:spLocks noGrp="1"/>
          </p:cNvSpPr>
          <p:nvPr>
            <p:ph type="title"/>
          </p:nvPr>
        </p:nvSpPr>
        <p:spPr>
          <a:xfrm>
            <a:off x="1043490" y="533400"/>
            <a:ext cx="7024744" cy="722864"/>
          </a:xfrm>
        </p:spPr>
        <p:txBody>
          <a:bodyPr>
            <a:normAutofit/>
          </a:bodyPr>
          <a:lstStyle/>
          <a:p>
            <a:pPr algn="ctr"/>
            <a:r>
              <a:rPr lang="en-US" sz="3200" b="1" dirty="0" smtClean="0">
                <a:solidFill>
                  <a:schemeClr val="tx1">
                    <a:lumMod val="75000"/>
                    <a:lumOff val="25000"/>
                  </a:schemeClr>
                </a:solidFill>
              </a:rPr>
              <a:t>Transaction Summary</a:t>
            </a:r>
            <a:endParaRPr lang="en-US" sz="3200" b="1" dirty="0">
              <a:solidFill>
                <a:schemeClr val="tx1">
                  <a:lumMod val="75000"/>
                  <a:lumOff val="25000"/>
                </a:schemeClr>
              </a:solidFill>
            </a:endParaRPr>
          </a:p>
        </p:txBody>
      </p:sp>
      <p:pic>
        <p:nvPicPr>
          <p:cNvPr id="5" name="Picture 4"/>
          <p:cNvPicPr/>
          <p:nvPr/>
        </p:nvPicPr>
        <p:blipFill>
          <a:blip r:embed="rId3" cstate="print"/>
          <a:stretch>
            <a:fillRect/>
          </a:stretch>
        </p:blipFill>
        <p:spPr>
          <a:xfrm>
            <a:off x="2362200" y="4697730"/>
            <a:ext cx="3505200" cy="941070"/>
          </a:xfrm>
          <a:prstGeom prst="rect">
            <a:avLst/>
          </a:prstGeom>
        </p:spPr>
      </p:pic>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55</a:t>
            </a:fld>
            <a:endParaRPr lang="en-US" dirty="0"/>
          </a:p>
        </p:txBody>
      </p:sp>
    </p:spTree>
    <p:extLst>
      <p:ext uri="{BB962C8B-B14F-4D97-AF65-F5344CB8AC3E}">
        <p14:creationId xmlns:p14="http://schemas.microsoft.com/office/powerpoint/2010/main" val="203473873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stretch>
            <a:fillRect/>
          </a:stretch>
        </p:blipFill>
        <p:spPr>
          <a:xfrm>
            <a:off x="4800600" y="2590800"/>
            <a:ext cx="3597296" cy="3508375"/>
          </a:xfrm>
          <a:prstGeom prst="rect">
            <a:avLst/>
          </a:prstGeom>
          <a:ln>
            <a:solidFill>
              <a:schemeClr val="tx1">
                <a:lumMod val="50000"/>
                <a:lumOff val="50000"/>
              </a:schemeClr>
            </a:solidFill>
          </a:ln>
        </p:spPr>
      </p:pic>
      <p:sp>
        <p:nvSpPr>
          <p:cNvPr id="2" name="Title 1"/>
          <p:cNvSpPr>
            <a:spLocks noGrp="1"/>
          </p:cNvSpPr>
          <p:nvPr>
            <p:ph type="title"/>
          </p:nvPr>
        </p:nvSpPr>
        <p:spPr>
          <a:xfrm>
            <a:off x="1043490" y="533400"/>
            <a:ext cx="7024744" cy="722864"/>
          </a:xfrm>
        </p:spPr>
        <p:txBody>
          <a:bodyPr>
            <a:normAutofit/>
          </a:bodyPr>
          <a:lstStyle/>
          <a:p>
            <a:pPr algn="ctr"/>
            <a:r>
              <a:rPr lang="en-US" sz="3200" b="1" dirty="0" smtClean="0">
                <a:solidFill>
                  <a:schemeClr val="tx1">
                    <a:lumMod val="75000"/>
                    <a:lumOff val="25000"/>
                  </a:schemeClr>
                </a:solidFill>
              </a:rPr>
              <a:t>e-Xchange Transactions</a:t>
            </a:r>
            <a:endParaRPr lang="en-US" sz="3200" b="1" dirty="0">
              <a:solidFill>
                <a:schemeClr val="tx1">
                  <a:lumMod val="75000"/>
                  <a:lumOff val="25000"/>
                </a:schemeClr>
              </a:solidFill>
            </a:endParaRPr>
          </a:p>
        </p:txBody>
      </p:sp>
      <p:pic>
        <p:nvPicPr>
          <p:cNvPr id="4" name="Picture 3"/>
          <p:cNvPicPr/>
          <p:nvPr/>
        </p:nvPicPr>
        <p:blipFill>
          <a:blip r:embed="rId3" cstate="print"/>
          <a:stretch>
            <a:fillRect/>
          </a:stretch>
        </p:blipFill>
        <p:spPr>
          <a:xfrm>
            <a:off x="914400" y="2590800"/>
            <a:ext cx="3733800" cy="3505200"/>
          </a:xfrm>
          <a:prstGeom prst="rect">
            <a:avLst/>
          </a:prstGeom>
          <a:ln>
            <a:solidFill>
              <a:schemeClr val="tx1">
                <a:lumMod val="50000"/>
                <a:lumOff val="50000"/>
              </a:schemeClr>
            </a:solidFill>
          </a:ln>
        </p:spPr>
      </p:pic>
      <p:sp>
        <p:nvSpPr>
          <p:cNvPr id="3" name="Footer Placeholder 2"/>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56</a:t>
            </a:fld>
            <a:endParaRPr lang="en-US" dirty="0"/>
          </a:p>
        </p:txBody>
      </p:sp>
    </p:spTree>
    <p:extLst>
      <p:ext uri="{BB962C8B-B14F-4D97-AF65-F5344CB8AC3E}">
        <p14:creationId xmlns:p14="http://schemas.microsoft.com/office/powerpoint/2010/main" val="38526801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514600"/>
            <a:ext cx="7086600" cy="3733800"/>
          </a:xfrm>
          <a:noFill/>
        </p:spPr>
        <p:txBody>
          <a:bodyPr>
            <a:normAutofit/>
          </a:bodyPr>
          <a:lstStyle/>
          <a:p>
            <a:pPr marL="365760" lvl="1" indent="0">
              <a:buNone/>
            </a:pPr>
            <a:endParaRPr lang="en-US" sz="1800" b="1" dirty="0" smtClean="0">
              <a:solidFill>
                <a:schemeClr val="tx1"/>
              </a:solidFill>
              <a:cs typeface="Times New Roman" pitchFamily="18" charset="0"/>
            </a:endParaRPr>
          </a:p>
          <a:p>
            <a:pPr>
              <a:buFont typeface="Wingdings" pitchFamily="2" charset="2"/>
              <a:buChar char="Ø"/>
            </a:pPr>
            <a:r>
              <a:rPr lang="en-US" sz="1800" dirty="0">
                <a:solidFill>
                  <a:schemeClr val="tx1"/>
                </a:solidFill>
              </a:rPr>
              <a:t>Firstly, there is </a:t>
            </a:r>
            <a:r>
              <a:rPr lang="en-US" sz="1800" b="1" dirty="0">
                <a:solidFill>
                  <a:schemeClr val="tx1"/>
                </a:solidFill>
              </a:rPr>
              <a:t>lack of </a:t>
            </a:r>
            <a:r>
              <a:rPr lang="en-US" sz="1800" b="1" dirty="0" smtClean="0">
                <a:solidFill>
                  <a:schemeClr val="tx1"/>
                </a:solidFill>
              </a:rPr>
              <a:t>information </a:t>
            </a:r>
            <a:r>
              <a:rPr lang="en-US" sz="1800" dirty="0" smtClean="0">
                <a:solidFill>
                  <a:schemeClr val="tx1"/>
                </a:solidFill>
              </a:rPr>
              <a:t>in terms of  </a:t>
            </a:r>
            <a:r>
              <a:rPr lang="en-US" sz="1800" dirty="0">
                <a:solidFill>
                  <a:schemeClr val="tx1"/>
                </a:solidFill>
              </a:rPr>
              <a:t>e-CO Component </a:t>
            </a:r>
            <a:r>
              <a:rPr lang="en-US" sz="1800" b="1" dirty="0">
                <a:solidFill>
                  <a:schemeClr val="tx1"/>
                </a:solidFill>
              </a:rPr>
              <a:t>implementation costs and benefits</a:t>
            </a:r>
            <a:r>
              <a:rPr lang="en-US" sz="1800" dirty="0">
                <a:solidFill>
                  <a:schemeClr val="tx1"/>
                </a:solidFill>
              </a:rPr>
              <a:t>, to determine Return on Investment (ROI) of the </a:t>
            </a:r>
            <a:r>
              <a:rPr lang="en-US" sz="1800" dirty="0" smtClean="0">
                <a:solidFill>
                  <a:schemeClr val="tx1"/>
                </a:solidFill>
              </a:rPr>
              <a:t>component at the time of request.</a:t>
            </a:r>
          </a:p>
          <a:p>
            <a:pPr>
              <a:buFont typeface="Wingdings" pitchFamily="2" charset="2"/>
              <a:buChar char="Ø"/>
            </a:pPr>
            <a:endParaRPr lang="en-US" sz="1800" dirty="0" smtClean="0">
              <a:solidFill>
                <a:schemeClr val="tx1"/>
              </a:solidFill>
            </a:endParaRPr>
          </a:p>
          <a:p>
            <a:pPr>
              <a:buFont typeface="Wingdings" pitchFamily="2" charset="2"/>
              <a:buChar char="Ø"/>
            </a:pPr>
            <a:r>
              <a:rPr lang="en-US" sz="1800" dirty="0">
                <a:solidFill>
                  <a:schemeClr val="tx1"/>
                </a:solidFill>
              </a:rPr>
              <a:t>Secondly, users are </a:t>
            </a:r>
            <a:r>
              <a:rPr lang="en-US" sz="1800" b="1" dirty="0">
                <a:solidFill>
                  <a:schemeClr val="tx1"/>
                </a:solidFill>
              </a:rPr>
              <a:t>unable to objectively </a:t>
            </a:r>
            <a:r>
              <a:rPr lang="en-US" sz="1800" b="1" dirty="0" smtClean="0">
                <a:solidFill>
                  <a:schemeClr val="tx1"/>
                </a:solidFill>
              </a:rPr>
              <a:t>prioritize </a:t>
            </a:r>
            <a:r>
              <a:rPr lang="en-US" sz="1800" dirty="0" smtClean="0">
                <a:solidFill>
                  <a:schemeClr val="tx1"/>
                </a:solidFill>
              </a:rPr>
              <a:t>the                            e-CO </a:t>
            </a:r>
            <a:r>
              <a:rPr lang="en-US" sz="1800" dirty="0">
                <a:solidFill>
                  <a:schemeClr val="tx1"/>
                </a:solidFill>
              </a:rPr>
              <a:t>Component Requests due to little to no knowledge of component ROI information</a:t>
            </a:r>
            <a:r>
              <a:rPr lang="en-US" sz="1800" dirty="0" smtClean="0">
                <a:solidFill>
                  <a:schemeClr val="tx1"/>
                </a:solidFill>
              </a:rPr>
              <a:t>.</a:t>
            </a:r>
          </a:p>
          <a:p>
            <a:pPr>
              <a:buFont typeface="Wingdings" pitchFamily="2" charset="2"/>
              <a:buChar char="Ø"/>
            </a:pPr>
            <a:endParaRPr lang="en-US" sz="1800" dirty="0" smtClean="0">
              <a:solidFill>
                <a:schemeClr val="tx1"/>
              </a:solidFill>
            </a:endParaRPr>
          </a:p>
          <a:p>
            <a:pPr>
              <a:buFont typeface="Wingdings" pitchFamily="2" charset="2"/>
              <a:buChar char="Ø"/>
            </a:pPr>
            <a:r>
              <a:rPr lang="en-US" sz="1800" dirty="0">
                <a:solidFill>
                  <a:schemeClr val="tx1"/>
                </a:solidFill>
              </a:rPr>
              <a:t>Thirdly, there is </a:t>
            </a:r>
            <a:r>
              <a:rPr lang="en-US" sz="1800" b="1" dirty="0">
                <a:solidFill>
                  <a:schemeClr val="tx1"/>
                </a:solidFill>
              </a:rPr>
              <a:t>no regulation </a:t>
            </a:r>
            <a:r>
              <a:rPr lang="en-US" sz="1800" dirty="0">
                <a:solidFill>
                  <a:schemeClr val="tx1"/>
                </a:solidFill>
              </a:rPr>
              <a:t>for the number of   </a:t>
            </a:r>
            <a:r>
              <a:rPr lang="en-US" sz="1800" dirty="0" smtClean="0">
                <a:solidFill>
                  <a:schemeClr val="tx1"/>
                </a:solidFill>
              </a:rPr>
              <a:t>e-CO </a:t>
            </a:r>
            <a:r>
              <a:rPr lang="en-US" sz="1800" dirty="0">
                <a:solidFill>
                  <a:schemeClr val="tx1"/>
                </a:solidFill>
              </a:rPr>
              <a:t>components implemented in a specific period of time, </a:t>
            </a:r>
            <a:r>
              <a:rPr lang="en-US" sz="1800" dirty="0" smtClean="0">
                <a:solidFill>
                  <a:schemeClr val="tx1"/>
                </a:solidFill>
              </a:rPr>
              <a:t>due </a:t>
            </a:r>
            <a:r>
              <a:rPr lang="en-US" sz="1800" dirty="0">
                <a:solidFill>
                  <a:schemeClr val="tx1"/>
                </a:solidFill>
              </a:rPr>
              <a:t>to lack of internal or external restrictions. </a:t>
            </a:r>
          </a:p>
          <a:p>
            <a:pPr>
              <a:buFont typeface="Courier New" pitchFamily="49" charset="0"/>
              <a:buChar char="o"/>
            </a:pPr>
            <a:endParaRPr lang="en-US" sz="1800" dirty="0">
              <a:solidFill>
                <a:schemeClr val="tx1"/>
              </a:solidFill>
            </a:endParaRPr>
          </a:p>
          <a:p>
            <a:pPr>
              <a:buFont typeface="Courier New" pitchFamily="49" charset="0"/>
              <a:buChar char="o"/>
            </a:pPr>
            <a:endParaRPr lang="en-US" sz="1800" dirty="0">
              <a:solidFill>
                <a:schemeClr val="tx1"/>
              </a:solidFill>
            </a:endParaRPr>
          </a:p>
        </p:txBody>
      </p:sp>
      <p:sp>
        <p:nvSpPr>
          <p:cNvPr id="2" name="Title 1"/>
          <p:cNvSpPr>
            <a:spLocks noGrp="1"/>
          </p:cNvSpPr>
          <p:nvPr>
            <p:ph type="title"/>
          </p:nvPr>
        </p:nvSpPr>
        <p:spPr>
          <a:xfrm>
            <a:off x="1066800" y="609600"/>
            <a:ext cx="7024744" cy="496336"/>
          </a:xfrm>
        </p:spPr>
        <p:txBody>
          <a:bodyPr>
            <a:normAutofit fontScale="90000"/>
          </a:bodyPr>
          <a:lstStyle/>
          <a:p>
            <a:pPr algn="ctr"/>
            <a:r>
              <a:rPr lang="en-US" b="1" dirty="0" smtClean="0">
                <a:solidFill>
                  <a:schemeClr val="tx1">
                    <a:lumMod val="75000"/>
                    <a:lumOff val="25000"/>
                  </a:schemeClr>
                </a:solidFill>
              </a:rPr>
              <a:t>The Challenge</a:t>
            </a:r>
            <a:endParaRPr lang="en-US" b="1" dirty="0">
              <a:solidFill>
                <a:schemeClr val="tx1">
                  <a:lumMod val="75000"/>
                  <a:lumOff val="25000"/>
                </a:schemeClr>
              </a:solidFill>
            </a:endParaRPr>
          </a:p>
        </p:txBody>
      </p:sp>
      <p:sp>
        <p:nvSpPr>
          <p:cNvPr id="4" name="Rectangle 3"/>
          <p:cNvSpPr/>
          <p:nvPr/>
        </p:nvSpPr>
        <p:spPr>
          <a:xfrm>
            <a:off x="228600" y="2133600"/>
            <a:ext cx="8686800" cy="338554"/>
          </a:xfrm>
          <a:prstGeom prst="rect">
            <a:avLst/>
          </a:prstGeom>
        </p:spPr>
        <p:txBody>
          <a:bodyPr wrap="square">
            <a:spAutoFit/>
          </a:bodyPr>
          <a:lstStyle/>
          <a:p>
            <a:pPr marL="365760" lvl="1" indent="0">
              <a:buNone/>
            </a:pPr>
            <a:r>
              <a:rPr lang="en-US" sz="1600" b="1" dirty="0" smtClean="0"/>
              <a:t>There </a:t>
            </a:r>
            <a:r>
              <a:rPr lang="en-US" sz="1600" b="1" dirty="0"/>
              <a:t>are three important </a:t>
            </a:r>
            <a:r>
              <a:rPr lang="en-US" sz="1600" b="1" dirty="0" smtClean="0"/>
              <a:t>issues that affect e-CO Component Management in enterprises.</a:t>
            </a:r>
            <a:endParaRPr lang="en-US" sz="1600" b="1" dirty="0"/>
          </a:p>
        </p:txBody>
      </p:sp>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6" name="Slide Number Placeholder 5"/>
          <p:cNvSpPr>
            <a:spLocks noGrp="1"/>
          </p:cNvSpPr>
          <p:nvPr>
            <p:ph type="sldNum" sz="quarter" idx="12"/>
          </p:nvPr>
        </p:nvSpPr>
        <p:spPr/>
        <p:txBody>
          <a:bodyPr/>
          <a:lstStyle/>
          <a:p>
            <a:fld id="{0B1D989F-6174-4719-85DA-A6CFB43614ED}" type="slidenum">
              <a:rPr lang="en-US" smtClean="0"/>
              <a:t>6</a:t>
            </a:fld>
            <a:endParaRPr lang="en-US" dirty="0"/>
          </a:p>
        </p:txBody>
      </p:sp>
    </p:spTree>
    <p:extLst>
      <p:ext uri="{BB962C8B-B14F-4D97-AF65-F5344CB8AC3E}">
        <p14:creationId xmlns:p14="http://schemas.microsoft.com/office/powerpoint/2010/main" val="5592759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7</a:t>
            </a:fld>
            <a:endParaRPr lang="en-US" dirty="0"/>
          </a:p>
        </p:txBody>
      </p:sp>
      <p:sp>
        <p:nvSpPr>
          <p:cNvPr id="3" name="Content Placeholder 2"/>
          <p:cNvSpPr>
            <a:spLocks noGrp="1"/>
          </p:cNvSpPr>
          <p:nvPr>
            <p:ph idx="4294967295"/>
          </p:nvPr>
        </p:nvSpPr>
        <p:spPr>
          <a:xfrm>
            <a:off x="1119187" y="2133600"/>
            <a:ext cx="7034213" cy="3505200"/>
          </a:xfrm>
        </p:spPr>
        <p:txBody>
          <a:bodyPr>
            <a:normAutofit/>
          </a:bodyPr>
          <a:lstStyle/>
          <a:p>
            <a:pPr marL="68580" indent="0">
              <a:buNone/>
            </a:pPr>
            <a:endParaRPr lang="en-US" dirty="0">
              <a:solidFill>
                <a:schemeClr val="tx1"/>
              </a:solidFill>
            </a:endParaRPr>
          </a:p>
          <a:p>
            <a:pPr marL="68580" indent="0">
              <a:buNone/>
            </a:pPr>
            <a:r>
              <a:rPr lang="en-US" sz="2000" i="1" dirty="0">
                <a:solidFill>
                  <a:schemeClr val="tx1"/>
                </a:solidFill>
              </a:rPr>
              <a:t>To solve the problem stated, the following concepts are </a:t>
            </a:r>
            <a:r>
              <a:rPr lang="en-US" sz="2000" i="1" dirty="0" smtClean="0">
                <a:solidFill>
                  <a:schemeClr val="tx1"/>
                </a:solidFill>
              </a:rPr>
              <a:t>studied.</a:t>
            </a:r>
          </a:p>
          <a:p>
            <a:pPr marL="68580" indent="0">
              <a:buNone/>
            </a:pPr>
            <a:endParaRPr lang="en-US" dirty="0" smtClean="0">
              <a:solidFill>
                <a:schemeClr val="tx1"/>
              </a:solidFill>
            </a:endParaRPr>
          </a:p>
          <a:p>
            <a:pPr>
              <a:buFont typeface="Wingdings" panose="05000000000000000000" pitchFamily="2" charset="2"/>
              <a:buChar char="§"/>
            </a:pPr>
            <a:r>
              <a:rPr lang="en-US" dirty="0" smtClean="0">
                <a:solidFill>
                  <a:schemeClr val="tx1"/>
                </a:solidFill>
              </a:rPr>
              <a:t> </a:t>
            </a:r>
            <a:r>
              <a:rPr lang="en-US" sz="2000" dirty="0" smtClean="0">
                <a:solidFill>
                  <a:schemeClr val="tx1"/>
                </a:solidFill>
              </a:rPr>
              <a:t>Understand how to calculate ROI of an e-Co Component.</a:t>
            </a:r>
          </a:p>
          <a:p>
            <a:pPr marL="411480" indent="-342900"/>
            <a:endParaRPr lang="en-US" sz="2000" dirty="0" smtClean="0">
              <a:solidFill>
                <a:schemeClr val="tx1"/>
              </a:solidFill>
            </a:endParaRPr>
          </a:p>
          <a:p>
            <a:pPr>
              <a:buFont typeface="Wingdings" panose="05000000000000000000" pitchFamily="2" charset="2"/>
              <a:buChar char="§"/>
            </a:pPr>
            <a:r>
              <a:rPr lang="en-US" sz="2000" dirty="0" smtClean="0">
                <a:solidFill>
                  <a:schemeClr val="tx1"/>
                </a:solidFill>
              </a:rPr>
              <a:t>Understand </a:t>
            </a:r>
            <a:r>
              <a:rPr lang="en-US" sz="2000" dirty="0">
                <a:solidFill>
                  <a:schemeClr val="tx1"/>
                </a:solidFill>
              </a:rPr>
              <a:t>how </a:t>
            </a:r>
            <a:r>
              <a:rPr lang="en-US" sz="2000" dirty="0" smtClean="0">
                <a:solidFill>
                  <a:schemeClr val="tx1"/>
                </a:solidFill>
              </a:rPr>
              <a:t>to set </a:t>
            </a:r>
            <a:r>
              <a:rPr lang="en-US" sz="2000" dirty="0">
                <a:solidFill>
                  <a:schemeClr val="tx1"/>
                </a:solidFill>
              </a:rPr>
              <a:t>up flexible regulation </a:t>
            </a:r>
            <a:r>
              <a:rPr lang="en-US" sz="2000" dirty="0" smtClean="0">
                <a:solidFill>
                  <a:schemeClr val="tx1"/>
                </a:solidFill>
              </a:rPr>
              <a:t>for </a:t>
            </a:r>
          </a:p>
          <a:p>
            <a:pPr marL="0" indent="0">
              <a:buNone/>
            </a:pPr>
            <a:r>
              <a:rPr lang="en-US" sz="2000" dirty="0" smtClean="0">
                <a:solidFill>
                  <a:schemeClr val="tx1"/>
                </a:solidFill>
              </a:rPr>
              <a:t>     e-CO </a:t>
            </a:r>
            <a:r>
              <a:rPr lang="en-US" sz="2000" dirty="0">
                <a:solidFill>
                  <a:schemeClr val="tx1"/>
                </a:solidFill>
              </a:rPr>
              <a:t>Component </a:t>
            </a:r>
            <a:r>
              <a:rPr lang="en-US" sz="2000" dirty="0" smtClean="0">
                <a:solidFill>
                  <a:schemeClr val="tx1"/>
                </a:solidFill>
              </a:rPr>
              <a:t>Management.</a:t>
            </a:r>
            <a:endParaRPr lang="en-US" sz="2000" dirty="0">
              <a:solidFill>
                <a:schemeClr val="tx1"/>
              </a:solidFill>
            </a:endParaRPr>
          </a:p>
        </p:txBody>
      </p:sp>
      <p:sp>
        <p:nvSpPr>
          <p:cNvPr id="2" name="Title 1"/>
          <p:cNvSpPr>
            <a:spLocks noGrp="1"/>
          </p:cNvSpPr>
          <p:nvPr>
            <p:ph type="title" idx="4294967295"/>
          </p:nvPr>
        </p:nvSpPr>
        <p:spPr>
          <a:xfrm>
            <a:off x="1052512" y="609600"/>
            <a:ext cx="7024688" cy="722313"/>
          </a:xfrm>
        </p:spPr>
        <p:txBody>
          <a:bodyPr>
            <a:normAutofit/>
          </a:bodyPr>
          <a:lstStyle/>
          <a:p>
            <a:pPr algn="ctr"/>
            <a:r>
              <a:rPr lang="en-US" sz="4000" b="1" dirty="0" smtClean="0">
                <a:solidFill>
                  <a:schemeClr val="tx1">
                    <a:lumMod val="75000"/>
                    <a:lumOff val="25000"/>
                  </a:schemeClr>
                </a:solidFill>
              </a:rPr>
              <a:t>Potential</a:t>
            </a:r>
            <a:r>
              <a:rPr lang="en-US" sz="3200" b="1" dirty="0" smtClean="0">
                <a:solidFill>
                  <a:schemeClr val="tx1">
                    <a:lumMod val="65000"/>
                    <a:lumOff val="35000"/>
                  </a:schemeClr>
                </a:solidFill>
              </a:rPr>
              <a:t> </a:t>
            </a:r>
            <a:r>
              <a:rPr lang="en-US" sz="4000" b="1" dirty="0" smtClean="0">
                <a:solidFill>
                  <a:schemeClr val="tx1">
                    <a:lumMod val="75000"/>
                    <a:lumOff val="25000"/>
                  </a:schemeClr>
                </a:solidFill>
              </a:rPr>
              <a:t>Solutions</a:t>
            </a:r>
            <a:endParaRPr lang="en-US" sz="4000" dirty="0">
              <a:solidFill>
                <a:schemeClr val="tx1">
                  <a:lumMod val="75000"/>
                  <a:lumOff val="25000"/>
                </a:schemeClr>
              </a:solidFill>
            </a:endParaRPr>
          </a:p>
        </p:txBody>
      </p:sp>
      <p:sp>
        <p:nvSpPr>
          <p:cNvPr id="6"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Study</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9398808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EEWC 2014, Funchal, Portugal</a:t>
            </a:r>
            <a:endParaRPr lang="en-US" dirty="0"/>
          </a:p>
        </p:txBody>
      </p:sp>
      <p:sp>
        <p:nvSpPr>
          <p:cNvPr id="5" name="Slide Number Placeholder 4"/>
          <p:cNvSpPr>
            <a:spLocks noGrp="1"/>
          </p:cNvSpPr>
          <p:nvPr>
            <p:ph type="sldNum" sz="quarter" idx="12"/>
          </p:nvPr>
        </p:nvSpPr>
        <p:spPr/>
        <p:txBody>
          <a:bodyPr/>
          <a:lstStyle/>
          <a:p>
            <a:fld id="{0B1D989F-6174-4719-85DA-A6CFB43614ED}" type="slidenum">
              <a:rPr lang="en-US" smtClean="0"/>
              <a:t>8</a:t>
            </a:fld>
            <a:endParaRPr lang="en-US" dirty="0"/>
          </a:p>
        </p:txBody>
      </p:sp>
      <p:sp>
        <p:nvSpPr>
          <p:cNvPr id="3" name="Content Placeholder 2"/>
          <p:cNvSpPr>
            <a:spLocks noGrp="1"/>
          </p:cNvSpPr>
          <p:nvPr>
            <p:ph idx="4294967295"/>
          </p:nvPr>
        </p:nvSpPr>
        <p:spPr>
          <a:xfrm>
            <a:off x="914400" y="2203450"/>
            <a:ext cx="7315200" cy="3740150"/>
          </a:xfrm>
          <a:noFill/>
        </p:spPr>
        <p:txBody>
          <a:bodyPr>
            <a:normAutofit/>
          </a:bodyPr>
          <a:lstStyle/>
          <a:p>
            <a:pPr marL="708660" lvl="1" indent="-342900">
              <a:buFont typeface="Wingdings" pitchFamily="2" charset="2"/>
              <a:buChar char="§"/>
            </a:pPr>
            <a:endParaRPr lang="en-US" sz="2400" dirty="0" smtClean="0"/>
          </a:p>
          <a:p>
            <a:pPr lvl="1">
              <a:buFont typeface="Wingdings" pitchFamily="2" charset="2"/>
              <a:buChar char="§"/>
            </a:pPr>
            <a:r>
              <a:rPr lang="en-US" sz="2000" dirty="0">
                <a:solidFill>
                  <a:schemeClr val="tx1"/>
                </a:solidFill>
                <a:cs typeface="Times New Roman" pitchFamily="18" charset="0"/>
              </a:rPr>
              <a:t>Measuring  ROI of e-business investments is not so straightforward.</a:t>
            </a:r>
          </a:p>
          <a:p>
            <a:pPr marL="708660" lvl="1" indent="-342900">
              <a:buFont typeface="Wingdings" pitchFamily="2" charset="2"/>
              <a:buChar char="§"/>
            </a:pPr>
            <a:endParaRPr lang="en-US" sz="2000" dirty="0">
              <a:solidFill>
                <a:schemeClr val="tx1"/>
              </a:solidFill>
              <a:cs typeface="Times New Roman" pitchFamily="18" charset="0"/>
            </a:endParaRPr>
          </a:p>
          <a:p>
            <a:pPr lvl="1">
              <a:buFont typeface="Wingdings" pitchFamily="2" charset="2"/>
              <a:buChar char="§"/>
            </a:pPr>
            <a:r>
              <a:rPr lang="en-US" sz="2000" dirty="0" smtClean="0">
                <a:solidFill>
                  <a:schemeClr val="tx1"/>
                </a:solidFill>
                <a:cs typeface="Times New Roman" pitchFamily="18" charset="0"/>
              </a:rPr>
              <a:t>Study of existing Cost- </a:t>
            </a:r>
            <a:r>
              <a:rPr lang="en-US" sz="2000" dirty="0">
                <a:solidFill>
                  <a:schemeClr val="tx1"/>
                </a:solidFill>
                <a:cs typeface="Times New Roman" pitchFamily="18" charset="0"/>
              </a:rPr>
              <a:t>Benefit </a:t>
            </a:r>
            <a:r>
              <a:rPr lang="en-US" sz="2000" dirty="0" smtClean="0">
                <a:solidFill>
                  <a:schemeClr val="tx1"/>
                </a:solidFill>
                <a:cs typeface="Times New Roman" pitchFamily="18" charset="0"/>
              </a:rPr>
              <a:t>Analysis (CBA) frameworks </a:t>
            </a:r>
            <a:r>
              <a:rPr lang="en-US" sz="2000" dirty="0">
                <a:solidFill>
                  <a:schemeClr val="tx1"/>
                </a:solidFill>
                <a:cs typeface="Times New Roman" pitchFamily="18" charset="0"/>
              </a:rPr>
              <a:t>can help </a:t>
            </a:r>
            <a:r>
              <a:rPr lang="en-US" sz="2000" dirty="0" smtClean="0">
                <a:solidFill>
                  <a:schemeClr val="tx1"/>
                </a:solidFill>
                <a:cs typeface="Times New Roman" pitchFamily="18" charset="0"/>
              </a:rPr>
              <a:t>develop a method to measure the ROI of                    e-CO Components.</a:t>
            </a:r>
          </a:p>
          <a:p>
            <a:pPr marL="708660" lvl="1" indent="-342900">
              <a:buFont typeface="Wingdings" pitchFamily="2" charset="2"/>
              <a:buChar char="§"/>
            </a:pPr>
            <a:endParaRPr lang="en-US" sz="2000" dirty="0" smtClean="0">
              <a:solidFill>
                <a:schemeClr val="tx1"/>
              </a:solidFill>
              <a:cs typeface="Times New Roman" pitchFamily="18" charset="0"/>
            </a:endParaRPr>
          </a:p>
          <a:p>
            <a:pPr lvl="1">
              <a:buFont typeface="Wingdings" pitchFamily="2" charset="2"/>
              <a:buChar char="§"/>
            </a:pPr>
            <a:r>
              <a:rPr lang="en-US" sz="2000" dirty="0" smtClean="0">
                <a:solidFill>
                  <a:schemeClr val="tx1"/>
                </a:solidFill>
                <a:cs typeface="Times New Roman" pitchFamily="18" charset="0"/>
              </a:rPr>
              <a:t>Knowing the ROI can help identify </a:t>
            </a:r>
            <a:r>
              <a:rPr lang="en-US" sz="2000" dirty="0">
                <a:solidFill>
                  <a:schemeClr val="tx1"/>
                </a:solidFill>
                <a:cs typeface="Times New Roman" pitchFamily="18" charset="0"/>
              </a:rPr>
              <a:t>the most </a:t>
            </a:r>
            <a:r>
              <a:rPr lang="en-US" sz="2000" dirty="0" smtClean="0">
                <a:solidFill>
                  <a:schemeClr val="tx1"/>
                </a:solidFill>
                <a:cs typeface="Times New Roman" pitchFamily="18" charset="0"/>
              </a:rPr>
              <a:t>important  e-CO Components </a:t>
            </a:r>
            <a:r>
              <a:rPr lang="en-US" sz="2000" dirty="0">
                <a:solidFill>
                  <a:schemeClr val="tx1"/>
                </a:solidFill>
                <a:cs typeface="Times New Roman" pitchFamily="18" charset="0"/>
              </a:rPr>
              <a:t>for company's business process.</a:t>
            </a:r>
          </a:p>
          <a:p>
            <a:pPr lvl="1">
              <a:buFont typeface="Wingdings" pitchFamily="2" charset="2"/>
              <a:buChar char="§"/>
            </a:pPr>
            <a:endParaRPr lang="en-US" sz="2400" u="sng" dirty="0">
              <a:solidFill>
                <a:srgbClr val="37900A"/>
              </a:solidFill>
              <a:latin typeface="+mj-lt"/>
              <a:cs typeface="Times New Roman" pitchFamily="18" charset="0"/>
            </a:endParaRPr>
          </a:p>
          <a:p>
            <a:pPr marL="411480" indent="-342900">
              <a:buFont typeface="Wingdings" pitchFamily="2" charset="2"/>
              <a:buChar char="§"/>
            </a:pPr>
            <a:endParaRPr lang="en-US" dirty="0" smtClean="0"/>
          </a:p>
          <a:p>
            <a:pPr>
              <a:buFont typeface="Wingdings" pitchFamily="2" charset="2"/>
              <a:buChar char="§"/>
            </a:pPr>
            <a:endParaRPr lang="en-US" dirty="0"/>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a:p>
        </p:txBody>
      </p:sp>
      <p:sp>
        <p:nvSpPr>
          <p:cNvPr id="2" name="Title 1"/>
          <p:cNvSpPr>
            <a:spLocks noGrp="1"/>
          </p:cNvSpPr>
          <p:nvPr>
            <p:ph type="title" idx="4294967295"/>
          </p:nvPr>
        </p:nvSpPr>
        <p:spPr>
          <a:xfrm>
            <a:off x="1066800" y="838200"/>
            <a:ext cx="7024688" cy="609600"/>
          </a:xfrm>
        </p:spPr>
        <p:txBody>
          <a:bodyPr>
            <a:noAutofit/>
          </a:bodyPr>
          <a:lstStyle/>
          <a:p>
            <a:pPr algn="ctr"/>
            <a:r>
              <a:rPr lang="en-US" sz="4000" b="1" dirty="0" smtClean="0">
                <a:solidFill>
                  <a:schemeClr val="tx1">
                    <a:lumMod val="75000"/>
                    <a:lumOff val="25000"/>
                  </a:schemeClr>
                </a:solidFill>
              </a:rPr>
              <a:t>ROI Measurement</a:t>
            </a:r>
            <a:endParaRPr lang="en-US" sz="4000" b="1" dirty="0">
              <a:solidFill>
                <a:schemeClr val="tx1">
                  <a:lumMod val="75000"/>
                  <a:lumOff val="25000"/>
                </a:schemeClr>
              </a:solidFill>
            </a:endParaRPr>
          </a:p>
        </p:txBody>
      </p:sp>
      <p:sp>
        <p:nvSpPr>
          <p:cNvPr id="9"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Study</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37582213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EEWC 2014, Funchal, Portugal</a:t>
            </a:r>
            <a:endParaRPr lang="en-US" dirty="0"/>
          </a:p>
        </p:txBody>
      </p:sp>
      <p:sp>
        <p:nvSpPr>
          <p:cNvPr id="7" name="Slide Number Placeholder 6"/>
          <p:cNvSpPr>
            <a:spLocks noGrp="1"/>
          </p:cNvSpPr>
          <p:nvPr>
            <p:ph type="sldNum" sz="quarter" idx="12"/>
          </p:nvPr>
        </p:nvSpPr>
        <p:spPr/>
        <p:txBody>
          <a:bodyPr/>
          <a:lstStyle/>
          <a:p>
            <a:fld id="{0B1D989F-6174-4719-85DA-A6CFB43614ED}" type="slidenum">
              <a:rPr lang="en-US" smtClean="0"/>
              <a:t>9</a:t>
            </a:fld>
            <a:endParaRPr lang="en-US" dirty="0"/>
          </a:p>
        </p:txBody>
      </p:sp>
      <p:sp>
        <p:nvSpPr>
          <p:cNvPr id="3" name="Content Placeholder 2"/>
          <p:cNvSpPr>
            <a:spLocks noGrp="1"/>
          </p:cNvSpPr>
          <p:nvPr>
            <p:ph idx="4294967295"/>
          </p:nvPr>
        </p:nvSpPr>
        <p:spPr>
          <a:xfrm>
            <a:off x="1735138" y="2362200"/>
            <a:ext cx="7408862" cy="3451225"/>
          </a:xfrm>
        </p:spPr>
        <p:txBody>
          <a:bodyPr>
            <a:normAutofit fontScale="92500" lnSpcReduction="10000"/>
          </a:bodyPr>
          <a:lstStyle/>
          <a:p>
            <a:pPr>
              <a:buFont typeface="Wingdings" pitchFamily="2" charset="2"/>
              <a:buChar char="§"/>
            </a:pPr>
            <a:r>
              <a:rPr lang="en-US" dirty="0">
                <a:solidFill>
                  <a:schemeClr val="tx1"/>
                </a:solidFill>
                <a:cs typeface="Times New Roman" pitchFamily="18" charset="0"/>
              </a:rPr>
              <a:t>Heuristic rule of thumb</a:t>
            </a:r>
          </a:p>
          <a:p>
            <a:pPr>
              <a:buFont typeface="Wingdings" pitchFamily="2" charset="2"/>
              <a:buChar char="§"/>
            </a:pPr>
            <a:r>
              <a:rPr lang="en-US" dirty="0">
                <a:solidFill>
                  <a:schemeClr val="tx1"/>
                </a:solidFill>
                <a:cs typeface="Times New Roman" pitchFamily="18" charset="0"/>
              </a:rPr>
              <a:t>Expert judgment/Delphi Technique</a:t>
            </a:r>
          </a:p>
          <a:p>
            <a:pPr>
              <a:buFont typeface="Wingdings" pitchFamily="2" charset="2"/>
              <a:buChar char="§"/>
            </a:pPr>
            <a:r>
              <a:rPr lang="en-US" dirty="0">
                <a:solidFill>
                  <a:schemeClr val="tx1"/>
                </a:solidFill>
                <a:cs typeface="Times New Roman" pitchFamily="18" charset="0"/>
              </a:rPr>
              <a:t>Analogy</a:t>
            </a:r>
          </a:p>
          <a:p>
            <a:pPr>
              <a:buFont typeface="Wingdings" pitchFamily="2" charset="2"/>
              <a:buChar char="§"/>
            </a:pPr>
            <a:r>
              <a:rPr lang="en-US" dirty="0">
                <a:solidFill>
                  <a:schemeClr val="tx1"/>
                </a:solidFill>
                <a:cs typeface="Times New Roman" pitchFamily="18" charset="0"/>
              </a:rPr>
              <a:t>Parkinson</a:t>
            </a:r>
          </a:p>
          <a:p>
            <a:pPr>
              <a:buFont typeface="Wingdings" pitchFamily="2" charset="2"/>
              <a:buChar char="§"/>
            </a:pPr>
            <a:r>
              <a:rPr lang="en-US" dirty="0">
                <a:solidFill>
                  <a:schemeClr val="tx1"/>
                </a:solidFill>
                <a:cs typeface="Times New Roman" pitchFamily="18" charset="0"/>
              </a:rPr>
              <a:t>Price to win</a:t>
            </a:r>
          </a:p>
          <a:p>
            <a:pPr>
              <a:buFont typeface="Wingdings" pitchFamily="2" charset="2"/>
              <a:buChar char="§"/>
            </a:pPr>
            <a:r>
              <a:rPr lang="en-US" dirty="0">
                <a:solidFill>
                  <a:schemeClr val="tx1"/>
                </a:solidFill>
                <a:cs typeface="Times New Roman" pitchFamily="18" charset="0"/>
              </a:rPr>
              <a:t>Top-down/Bottom-up</a:t>
            </a:r>
          </a:p>
          <a:p>
            <a:pPr>
              <a:buFont typeface="Wingdings" pitchFamily="2" charset="2"/>
              <a:buChar char="§"/>
            </a:pPr>
            <a:r>
              <a:rPr lang="en-US" dirty="0">
                <a:solidFill>
                  <a:schemeClr val="tx1"/>
                </a:solidFill>
                <a:cs typeface="Times New Roman" pitchFamily="18" charset="0"/>
              </a:rPr>
              <a:t>Case studies</a:t>
            </a:r>
          </a:p>
          <a:p>
            <a:pPr>
              <a:buFont typeface="Wingdings" pitchFamily="2" charset="2"/>
              <a:buChar char="§"/>
            </a:pPr>
            <a:r>
              <a:rPr lang="en-US" dirty="0">
                <a:solidFill>
                  <a:schemeClr val="tx1"/>
                </a:solidFill>
                <a:cs typeface="Times New Roman" pitchFamily="18" charset="0"/>
              </a:rPr>
              <a:t>Algorithmic models</a:t>
            </a:r>
          </a:p>
          <a:p>
            <a:pPr>
              <a:buFont typeface="Wingdings" pitchFamily="2" charset="2"/>
              <a:buChar char="§"/>
            </a:pPr>
            <a:r>
              <a:rPr lang="en-US" dirty="0">
                <a:solidFill>
                  <a:schemeClr val="tx1"/>
                </a:solidFill>
                <a:cs typeface="Times New Roman" pitchFamily="18" charset="0"/>
              </a:rPr>
              <a:t>Constructive Cost Model (COCOMO)</a:t>
            </a:r>
            <a:endParaRPr lang="en-US" sz="2600" u="sng" dirty="0">
              <a:solidFill>
                <a:srgbClr val="37900A"/>
              </a:solidFill>
              <a:cs typeface="Times New Roman" pitchFamily="18" charset="0"/>
            </a:endParaRPr>
          </a:p>
          <a:p>
            <a:endParaRPr lang="en-US" dirty="0"/>
          </a:p>
        </p:txBody>
      </p:sp>
      <p:sp>
        <p:nvSpPr>
          <p:cNvPr id="2" name="Title 1"/>
          <p:cNvSpPr>
            <a:spLocks noGrp="1"/>
          </p:cNvSpPr>
          <p:nvPr>
            <p:ph type="title" idx="4294967295"/>
          </p:nvPr>
        </p:nvSpPr>
        <p:spPr>
          <a:xfrm>
            <a:off x="1052512" y="609600"/>
            <a:ext cx="7024688" cy="1066800"/>
          </a:xfrm>
        </p:spPr>
        <p:txBody>
          <a:bodyPr>
            <a:noAutofit/>
          </a:bodyPr>
          <a:lstStyle/>
          <a:p>
            <a:pPr algn="ctr"/>
            <a:r>
              <a:rPr lang="en-US" sz="4000" b="1" dirty="0">
                <a:solidFill>
                  <a:schemeClr val="tx1">
                    <a:lumMod val="75000"/>
                    <a:lumOff val="25000"/>
                  </a:schemeClr>
                </a:solidFill>
              </a:rPr>
              <a:t>Software </a:t>
            </a:r>
            <a:r>
              <a:rPr lang="en-US" sz="4000" b="1" dirty="0" smtClean="0">
                <a:solidFill>
                  <a:schemeClr val="tx1">
                    <a:lumMod val="75000"/>
                    <a:lumOff val="25000"/>
                  </a:schemeClr>
                </a:solidFill>
              </a:rPr>
              <a:t/>
            </a:r>
            <a:br>
              <a:rPr lang="en-US" sz="4000" b="1" dirty="0" smtClean="0">
                <a:solidFill>
                  <a:schemeClr val="tx1">
                    <a:lumMod val="75000"/>
                    <a:lumOff val="25000"/>
                  </a:schemeClr>
                </a:solidFill>
              </a:rPr>
            </a:br>
            <a:r>
              <a:rPr lang="en-US" sz="4000" b="1" dirty="0" smtClean="0">
                <a:solidFill>
                  <a:schemeClr val="tx1">
                    <a:lumMod val="75000"/>
                    <a:lumOff val="25000"/>
                  </a:schemeClr>
                </a:solidFill>
              </a:rPr>
              <a:t>Cost </a:t>
            </a:r>
            <a:r>
              <a:rPr lang="en-US" sz="4000" b="1" dirty="0">
                <a:solidFill>
                  <a:schemeClr val="tx1">
                    <a:lumMod val="75000"/>
                    <a:lumOff val="25000"/>
                  </a:schemeClr>
                </a:solidFill>
              </a:rPr>
              <a:t>Estimation </a:t>
            </a:r>
            <a:r>
              <a:rPr lang="en-US" sz="4000" b="1" dirty="0" smtClean="0">
                <a:solidFill>
                  <a:schemeClr val="tx1">
                    <a:lumMod val="75000"/>
                    <a:lumOff val="25000"/>
                  </a:schemeClr>
                </a:solidFill>
              </a:rPr>
              <a:t>Techniques</a:t>
            </a:r>
            <a:endParaRPr lang="en-US" sz="4000" dirty="0">
              <a:solidFill>
                <a:schemeClr val="tx1">
                  <a:lumMod val="75000"/>
                  <a:lumOff val="25000"/>
                </a:schemeClr>
              </a:solidFill>
            </a:endParaRPr>
          </a:p>
        </p:txBody>
      </p:sp>
      <p:sp>
        <p:nvSpPr>
          <p:cNvPr id="4" name="Content Placeholder 2"/>
          <p:cNvSpPr txBox="1">
            <a:spLocks/>
          </p:cNvSpPr>
          <p:nvPr/>
        </p:nvSpPr>
        <p:spPr>
          <a:xfrm>
            <a:off x="1524000" y="2057400"/>
            <a:ext cx="6324600" cy="3733800"/>
          </a:xfrm>
          <a:prstGeom prst="rect">
            <a:avLst/>
          </a:prstGeom>
          <a:no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708660" lvl="1" indent="-342900">
              <a:buFont typeface="Wingdings" pitchFamily="2" charset="2"/>
              <a:buChar char="§"/>
            </a:pPr>
            <a:endParaRPr lang="en-US" sz="2400" dirty="0" smtClean="0"/>
          </a:p>
          <a:p>
            <a:pPr marL="411480" indent="-342900">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a:p>
        </p:txBody>
      </p:sp>
      <p:sp>
        <p:nvSpPr>
          <p:cNvPr id="8" name="Title 1"/>
          <p:cNvSpPr txBox="1">
            <a:spLocks/>
          </p:cNvSpPr>
          <p:nvPr/>
        </p:nvSpPr>
        <p:spPr>
          <a:xfrm>
            <a:off x="7239000" y="304800"/>
            <a:ext cx="1676400" cy="36115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tx1">
                    <a:lumMod val="75000"/>
                    <a:lumOff val="25000"/>
                  </a:schemeClr>
                </a:solidFill>
              </a:rPr>
              <a:t>The Study</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387949510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3102</TotalTime>
  <Words>3536</Words>
  <Application>Microsoft Macintosh PowerPoint</Application>
  <PresentationFormat>On-screen Show (4:3)</PresentationFormat>
  <Paragraphs>427</Paragraphs>
  <Slides>56</Slides>
  <Notes>4</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Waveform</vt:lpstr>
      <vt:lpstr>PowerPoint Presentation</vt:lpstr>
      <vt:lpstr>Agenda</vt:lpstr>
      <vt:lpstr> Background</vt:lpstr>
      <vt:lpstr>Background</vt:lpstr>
      <vt:lpstr>Background</vt:lpstr>
      <vt:lpstr>The Challenge</vt:lpstr>
      <vt:lpstr>Potential Solutions</vt:lpstr>
      <vt:lpstr>ROI Measurement</vt:lpstr>
      <vt:lpstr>Software  Cost Estimation Techniques</vt:lpstr>
      <vt:lpstr>Cost Estimation in EBS Context</vt:lpstr>
      <vt:lpstr>e-CO Component Cost Drivers</vt:lpstr>
      <vt:lpstr>Benefit Categories</vt:lpstr>
      <vt:lpstr>Quantify Benefits ?</vt:lpstr>
      <vt:lpstr>Prioritize</vt:lpstr>
      <vt:lpstr>Regulate</vt:lpstr>
      <vt:lpstr>Self-Regulation</vt:lpstr>
      <vt:lpstr>From Theory to Practice</vt:lpstr>
      <vt:lpstr>Design of the System</vt:lpstr>
      <vt:lpstr>e-CO Footprint</vt:lpstr>
      <vt:lpstr>e-CO Footprint Calculation</vt:lpstr>
      <vt:lpstr>System Terminology</vt:lpstr>
      <vt:lpstr>PowerPoint Presentation</vt:lpstr>
      <vt:lpstr>Data Model</vt:lpstr>
      <vt:lpstr>PowerPoint Presentation</vt:lpstr>
      <vt:lpstr> System Software  </vt:lpstr>
      <vt:lpstr>System Details</vt:lpstr>
      <vt:lpstr>Interface Design</vt:lpstr>
      <vt:lpstr>Interface Design</vt:lpstr>
      <vt:lpstr>The Experiment </vt:lpstr>
      <vt:lpstr>Survey Results</vt:lpstr>
      <vt:lpstr>Survey Results</vt:lpstr>
      <vt:lpstr>Participant Feedbacks</vt:lpstr>
      <vt:lpstr>Participant Feedbacks</vt:lpstr>
      <vt:lpstr>Conclusion</vt:lpstr>
      <vt:lpstr>Conclusion</vt:lpstr>
      <vt:lpstr>Questions and Comments</vt:lpstr>
      <vt:lpstr>The Tool</vt:lpstr>
      <vt:lpstr>Participants Set up </vt:lpstr>
      <vt:lpstr>User Setup </vt:lpstr>
      <vt:lpstr> e-CO Period Set up  </vt:lpstr>
      <vt:lpstr>e-CO Allowances Set up </vt:lpstr>
      <vt:lpstr>Category Element Set up</vt:lpstr>
      <vt:lpstr>Element Mapping Set up </vt:lpstr>
      <vt:lpstr>Element Factors Set up </vt:lpstr>
      <vt:lpstr>Requester Home Page  </vt:lpstr>
      <vt:lpstr>e-CO Component Proposal Interface</vt:lpstr>
      <vt:lpstr>e-CO Component Proposal</vt:lpstr>
      <vt:lpstr>Review e-CO Proposal</vt:lpstr>
      <vt:lpstr>e-Xchange Center</vt:lpstr>
      <vt:lpstr>e-Xchange Center</vt:lpstr>
      <vt:lpstr>Approver Home Page</vt:lpstr>
      <vt:lpstr>Approve e-CO Proposals </vt:lpstr>
      <vt:lpstr>Approve e-CO Proposals</vt:lpstr>
      <vt:lpstr>e-Xchange Center </vt:lpstr>
      <vt:lpstr>Transaction Summary</vt:lpstr>
      <vt:lpstr>e-Xchange Transactions</vt:lpstr>
    </vt:vector>
  </TitlesOfParts>
  <Company>Powell Industries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 your e-Collaboration Footprint</dc:title>
  <dc:creator>Kalidindi, Priya</dc:creator>
  <cp:lastModifiedBy>Yun Wan</cp:lastModifiedBy>
  <cp:revision>707</cp:revision>
  <dcterms:created xsi:type="dcterms:W3CDTF">2013-01-20T11:51:06Z</dcterms:created>
  <dcterms:modified xsi:type="dcterms:W3CDTF">2014-05-08T09:20:55Z</dcterms:modified>
</cp:coreProperties>
</file>