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8" r:id="rId4"/>
    <p:sldId id="257" r:id="rId5"/>
    <p:sldId id="270" r:id="rId6"/>
    <p:sldId id="269" r:id="rId7"/>
    <p:sldId id="260" r:id="rId8"/>
    <p:sldId id="258" r:id="rId9"/>
    <p:sldId id="272" r:id="rId10"/>
    <p:sldId id="265" r:id="rId11"/>
    <p:sldId id="266" r:id="rId12"/>
    <p:sldId id="275" r:id="rId13"/>
    <p:sldId id="267" r:id="rId14"/>
    <p:sldId id="273" r:id="rId15"/>
    <p:sldId id="274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6810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537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636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996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999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9789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240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00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1802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824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115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95612-A310-4064-AFA0-1FC4D7CD1246}" type="datetimeFigureOut">
              <a:rPr lang="nl-NL" smtClean="0"/>
              <a:t>6-5-2014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AB344-76B9-4021-B4F2-2AA156CA042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386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Modeling Financial Statement Preparation of a SME Enterprise by an Accountancy Firm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437112"/>
            <a:ext cx="6400800" cy="1752600"/>
          </a:xfrm>
        </p:spPr>
        <p:txBody>
          <a:bodyPr/>
          <a:lstStyle/>
          <a:p>
            <a:endParaRPr lang="nl-NL" dirty="0" smtClean="0"/>
          </a:p>
          <a:p>
            <a:r>
              <a:rPr lang="nl-NL" dirty="0" smtClean="0"/>
              <a:t>Joop de Jong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787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61" y="0"/>
            <a:ext cx="78152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06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582" y="536959"/>
            <a:ext cx="7094835" cy="578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31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Initial</a:t>
            </a:r>
            <a:r>
              <a:rPr lang="nl-NL" dirty="0" smtClean="0"/>
              <a:t> question: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err="1" smtClean="0"/>
              <a:t>After</a:t>
            </a:r>
            <a:r>
              <a:rPr lang="nl-NL" dirty="0" smtClean="0"/>
              <a:t> setting up, the financial statement is </a:t>
            </a:r>
            <a:r>
              <a:rPr lang="nl-NL" dirty="0" err="1" smtClean="0"/>
              <a:t>presented</a:t>
            </a:r>
            <a:r>
              <a:rPr lang="nl-NL" dirty="0" smtClean="0"/>
              <a:t> (the ‘state’)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 smtClean="0"/>
              <a:t>ask</a:t>
            </a:r>
            <a:r>
              <a:rPr lang="nl-NL" dirty="0" smtClean="0"/>
              <a:t> me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give</a:t>
            </a:r>
            <a:r>
              <a:rPr lang="nl-NL" dirty="0" smtClean="0"/>
              <a:t> </a:t>
            </a:r>
            <a:r>
              <a:rPr lang="nl-NL" dirty="0" err="1" smtClean="0"/>
              <a:t>my</a:t>
            </a:r>
            <a:r>
              <a:rPr lang="nl-NL" dirty="0" smtClean="0"/>
              <a:t> </a:t>
            </a:r>
            <a:r>
              <a:rPr lang="nl-NL" dirty="0" err="1" smtClean="0"/>
              <a:t>signature</a:t>
            </a:r>
            <a:r>
              <a:rPr lang="nl-NL" dirty="0" smtClean="0"/>
              <a:t> below the next statement:</a:t>
            </a:r>
            <a:br>
              <a:rPr lang="nl-NL" dirty="0" smtClean="0"/>
            </a:br>
            <a:endParaRPr lang="nl-NL" dirty="0"/>
          </a:p>
          <a:p>
            <a:pPr marL="0" indent="0">
              <a:buNone/>
            </a:pPr>
            <a:r>
              <a:rPr lang="en-US" i="1" dirty="0"/>
              <a:t>Finally, </a:t>
            </a:r>
            <a:r>
              <a:rPr lang="en-US" i="1" u="sng" dirty="0"/>
              <a:t>we </a:t>
            </a:r>
            <a:r>
              <a:rPr lang="en-US" i="1" u="sng" dirty="0" smtClean="0"/>
              <a:t>acknowledge </a:t>
            </a:r>
            <a:r>
              <a:rPr lang="en-US" i="1" u="sng" dirty="0"/>
              <a:t>our responsibility for the financial statement</a:t>
            </a:r>
            <a:r>
              <a:rPr lang="en-US" i="1" dirty="0"/>
              <a:t>. We confirm that we agree </a:t>
            </a:r>
            <a:r>
              <a:rPr lang="en-US" i="1" dirty="0" smtClean="0"/>
              <a:t>this </a:t>
            </a:r>
            <a:r>
              <a:rPr lang="en-US" i="1" dirty="0"/>
              <a:t>financial statement for the concerning financial </a:t>
            </a:r>
            <a:r>
              <a:rPr lang="en-US" i="1" dirty="0" smtClean="0"/>
              <a:t>year.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nl-NL" dirty="0" err="1" smtClean="0"/>
              <a:t>What</a:t>
            </a:r>
            <a:r>
              <a:rPr lang="nl-NL" dirty="0" smtClean="0"/>
              <a:t> does the </a:t>
            </a:r>
            <a:r>
              <a:rPr lang="nl-NL" dirty="0" err="1" smtClean="0"/>
              <a:t>underlined</a:t>
            </a:r>
            <a:r>
              <a:rPr lang="nl-NL" dirty="0" smtClean="0"/>
              <a:t> part </a:t>
            </a:r>
            <a:r>
              <a:rPr lang="nl-NL" dirty="0" err="1" smtClean="0"/>
              <a:t>mean</a:t>
            </a:r>
            <a:r>
              <a:rPr lang="nl-NL" dirty="0" smtClean="0"/>
              <a:t>? </a:t>
            </a:r>
          </a:p>
          <a:p>
            <a:pPr marL="0" indent="0" algn="ctr">
              <a:buNone/>
            </a:pP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159559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Conclusion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 smtClean="0"/>
              <a:t>Accountant </a:t>
            </a:r>
            <a:r>
              <a:rPr lang="nl-NL" dirty="0" err="1" smtClean="0"/>
              <a:t>performs</a:t>
            </a:r>
            <a:r>
              <a:rPr lang="nl-NL" dirty="0" smtClean="0"/>
              <a:t> </a:t>
            </a:r>
            <a:r>
              <a:rPr lang="nl-NL" dirty="0" err="1" smtClean="0"/>
              <a:t>both</a:t>
            </a:r>
            <a:r>
              <a:rPr lang="nl-NL" dirty="0" smtClean="0"/>
              <a:t> </a:t>
            </a:r>
            <a:r>
              <a:rPr lang="nl-NL" dirty="0" err="1" smtClean="0"/>
              <a:t>ontological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infological</a:t>
            </a:r>
            <a:r>
              <a:rPr lang="nl-NL" dirty="0" smtClean="0"/>
              <a:t> transactions</a:t>
            </a:r>
          </a:p>
          <a:p>
            <a:r>
              <a:rPr lang="nl-NL" dirty="0" err="1" smtClean="0"/>
              <a:t>Reponsibilities</a:t>
            </a:r>
            <a:r>
              <a:rPr lang="nl-NL" dirty="0" smtClean="0"/>
              <a:t>:</a:t>
            </a:r>
          </a:p>
          <a:p>
            <a:pPr lvl="1"/>
            <a:r>
              <a:rPr lang="nl-NL" dirty="0" err="1" smtClean="0"/>
              <a:t>Ontological</a:t>
            </a:r>
            <a:r>
              <a:rPr lang="nl-NL" dirty="0" smtClean="0"/>
              <a:t> – </a:t>
            </a:r>
            <a:r>
              <a:rPr lang="nl-NL" dirty="0" err="1" smtClean="0"/>
              <a:t>enterprise</a:t>
            </a:r>
            <a:endParaRPr lang="nl-NL" dirty="0" smtClean="0"/>
          </a:p>
          <a:p>
            <a:pPr lvl="1"/>
            <a:r>
              <a:rPr lang="nl-NL" dirty="0" err="1" smtClean="0"/>
              <a:t>Infological</a:t>
            </a:r>
            <a:r>
              <a:rPr lang="nl-NL" dirty="0" smtClean="0"/>
              <a:t> – accountancy </a:t>
            </a:r>
            <a:r>
              <a:rPr lang="nl-NL" dirty="0" err="1" smtClean="0"/>
              <a:t>firm</a:t>
            </a:r>
            <a:endParaRPr lang="nl-NL" dirty="0" smtClean="0"/>
          </a:p>
          <a:p>
            <a:r>
              <a:rPr lang="nl-NL" dirty="0" smtClean="0"/>
              <a:t>Letter of </a:t>
            </a:r>
            <a:r>
              <a:rPr lang="nl-NL" dirty="0" err="1" smtClean="0"/>
              <a:t>confirmation</a:t>
            </a:r>
            <a:r>
              <a:rPr lang="nl-NL" dirty="0" smtClean="0"/>
              <a:t> </a:t>
            </a:r>
            <a:r>
              <a:rPr lang="nl-NL" dirty="0" err="1" smtClean="0"/>
              <a:t>gives</a:t>
            </a:r>
            <a:r>
              <a:rPr lang="nl-NL" dirty="0" smtClean="0"/>
              <a:t> </a:t>
            </a:r>
            <a:r>
              <a:rPr lang="nl-NL" dirty="0" err="1" smtClean="0"/>
              <a:t>rise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ambiguities</a:t>
            </a:r>
            <a:r>
              <a:rPr lang="nl-NL" dirty="0" smtClean="0"/>
              <a:t>.</a:t>
            </a:r>
          </a:p>
          <a:p>
            <a:r>
              <a:rPr lang="nl-NL" dirty="0" smtClean="0"/>
              <a:t>The accountant </a:t>
            </a:r>
            <a:r>
              <a:rPr lang="nl-NL" dirty="0" err="1" smtClean="0"/>
              <a:t>should</a:t>
            </a:r>
            <a:r>
              <a:rPr lang="nl-NL" dirty="0" smtClean="0"/>
              <a:t> </a:t>
            </a:r>
            <a:r>
              <a:rPr lang="nl-NL" dirty="0" err="1" smtClean="0"/>
              <a:t>only</a:t>
            </a:r>
            <a:r>
              <a:rPr lang="nl-NL" dirty="0" smtClean="0"/>
              <a:t> </a:t>
            </a:r>
            <a:r>
              <a:rPr lang="nl-NL" dirty="0" err="1" smtClean="0"/>
              <a:t>ask</a:t>
            </a:r>
            <a:r>
              <a:rPr lang="nl-NL" dirty="0" smtClean="0"/>
              <a:t> the management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sign</a:t>
            </a:r>
            <a:r>
              <a:rPr lang="nl-NL" dirty="0" smtClean="0"/>
              <a:t> </a:t>
            </a:r>
            <a:r>
              <a:rPr lang="nl-NL" dirty="0" err="1" smtClean="0"/>
              <a:t>only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taking</a:t>
            </a:r>
            <a:r>
              <a:rPr lang="nl-NL" dirty="0" smtClean="0"/>
              <a:t> over the </a:t>
            </a:r>
            <a:r>
              <a:rPr lang="nl-NL" dirty="0" err="1" smtClean="0"/>
              <a:t>responsibility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the </a:t>
            </a:r>
            <a:r>
              <a:rPr lang="nl-NL" dirty="0" err="1" smtClean="0"/>
              <a:t>ontological</a:t>
            </a:r>
            <a:r>
              <a:rPr lang="nl-NL" dirty="0" smtClean="0"/>
              <a:t> </a:t>
            </a:r>
            <a:r>
              <a:rPr lang="nl-NL" dirty="0" err="1" smtClean="0"/>
              <a:t>production</a:t>
            </a:r>
            <a:r>
              <a:rPr lang="nl-NL" dirty="0" smtClean="0"/>
              <a:t> acts 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 smtClean="0"/>
              <a:t>execute</a:t>
            </a:r>
            <a:r>
              <a:rPr lang="nl-NL" smtClean="0"/>
              <a:t>.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309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1" y="548680"/>
            <a:ext cx="9121957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93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26" y="0"/>
            <a:ext cx="78177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Financial Statement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l-NL" dirty="0" smtClean="0"/>
              <a:t>A </a:t>
            </a:r>
            <a:r>
              <a:rPr lang="nl-NL" dirty="0" err="1" smtClean="0"/>
              <a:t>formal</a:t>
            </a:r>
            <a:r>
              <a:rPr lang="nl-NL" dirty="0" smtClean="0"/>
              <a:t> record of the financial </a:t>
            </a:r>
            <a:r>
              <a:rPr lang="nl-NL" dirty="0" err="1" smtClean="0"/>
              <a:t>activities</a:t>
            </a:r>
            <a:r>
              <a:rPr lang="nl-NL" dirty="0" smtClean="0"/>
              <a:t>  of the business of the </a:t>
            </a:r>
            <a:r>
              <a:rPr lang="nl-NL" dirty="0" err="1" smtClean="0"/>
              <a:t>organization</a:t>
            </a:r>
            <a:r>
              <a:rPr lang="nl-NL" dirty="0" smtClean="0"/>
              <a:t>. It  </a:t>
            </a:r>
            <a:r>
              <a:rPr lang="nl-NL" dirty="0" err="1" smtClean="0"/>
              <a:t>includes</a:t>
            </a:r>
            <a:r>
              <a:rPr lang="nl-NL" dirty="0" smtClean="0"/>
              <a:t> relevant financial information in a </a:t>
            </a:r>
            <a:r>
              <a:rPr lang="nl-NL" dirty="0" err="1" smtClean="0"/>
              <a:t>structured</a:t>
            </a:r>
            <a:r>
              <a:rPr lang="nl-NL" dirty="0" smtClean="0"/>
              <a:t> way </a:t>
            </a:r>
            <a:r>
              <a:rPr lang="nl-NL" dirty="0" err="1" smtClean="0"/>
              <a:t>and</a:t>
            </a:r>
            <a:r>
              <a:rPr lang="nl-NL" dirty="0" smtClean="0"/>
              <a:t> in a </a:t>
            </a:r>
            <a:r>
              <a:rPr lang="nl-NL" dirty="0" err="1" smtClean="0"/>
              <a:t>standardized</a:t>
            </a:r>
            <a:r>
              <a:rPr lang="nl-NL" dirty="0" smtClean="0"/>
              <a:t> format.</a:t>
            </a:r>
          </a:p>
          <a:p>
            <a:endParaRPr lang="nl-NL" dirty="0"/>
          </a:p>
          <a:p>
            <a:r>
              <a:rPr lang="nl-NL" dirty="0" smtClean="0"/>
              <a:t>The financial statement has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prepared</a:t>
            </a:r>
            <a:r>
              <a:rPr lang="nl-NL" dirty="0" smtClean="0"/>
              <a:t> </a:t>
            </a:r>
            <a:r>
              <a:rPr lang="nl-NL" dirty="0" err="1" smtClean="0"/>
              <a:t>according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legal</a:t>
            </a:r>
            <a:r>
              <a:rPr lang="nl-NL" dirty="0" smtClean="0"/>
              <a:t> </a:t>
            </a:r>
            <a:r>
              <a:rPr lang="nl-NL" dirty="0" err="1" smtClean="0"/>
              <a:t>rules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according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professional </a:t>
            </a:r>
            <a:r>
              <a:rPr lang="nl-NL" dirty="0" err="1" smtClean="0"/>
              <a:t>guidelines</a:t>
            </a:r>
            <a:r>
              <a:rPr lang="nl-NL" dirty="0" smtClean="0"/>
              <a:t> of independent accountants.</a:t>
            </a:r>
          </a:p>
          <a:p>
            <a:endParaRPr lang="nl-NL" dirty="0"/>
          </a:p>
          <a:p>
            <a:r>
              <a:rPr lang="nl-NL" dirty="0" smtClean="0"/>
              <a:t>The financial statement is </a:t>
            </a:r>
            <a:r>
              <a:rPr lang="nl-NL" dirty="0" err="1" smtClean="0"/>
              <a:t>usually</a:t>
            </a:r>
            <a:r>
              <a:rPr lang="nl-NL" dirty="0" smtClean="0"/>
              <a:t> </a:t>
            </a:r>
            <a:r>
              <a:rPr lang="nl-NL" dirty="0" err="1" smtClean="0"/>
              <a:t>required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calculating</a:t>
            </a:r>
            <a:r>
              <a:rPr lang="nl-NL" dirty="0" smtClean="0"/>
              <a:t> the tax </a:t>
            </a:r>
            <a:r>
              <a:rPr lang="nl-NL" dirty="0" err="1" smtClean="0"/>
              <a:t>amount</a:t>
            </a:r>
            <a:r>
              <a:rPr lang="nl-NL" dirty="0" smtClean="0"/>
              <a:t>, </a:t>
            </a:r>
            <a:r>
              <a:rPr lang="nl-NL" dirty="0" err="1" smtClean="0"/>
              <a:t>getting</a:t>
            </a:r>
            <a:r>
              <a:rPr lang="nl-NL" dirty="0" smtClean="0"/>
              <a:t> bank </a:t>
            </a:r>
            <a:r>
              <a:rPr lang="nl-NL" dirty="0" err="1" smtClean="0"/>
              <a:t>loans</a:t>
            </a:r>
            <a:r>
              <a:rPr lang="nl-NL" dirty="0" smtClean="0"/>
              <a:t>, etc.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9452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Initial</a:t>
            </a:r>
            <a:r>
              <a:rPr lang="nl-NL" dirty="0" smtClean="0"/>
              <a:t> question: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err="1" smtClean="0"/>
              <a:t>After</a:t>
            </a:r>
            <a:r>
              <a:rPr lang="nl-NL" dirty="0" smtClean="0"/>
              <a:t> setting up, the financial statement is </a:t>
            </a:r>
            <a:r>
              <a:rPr lang="nl-NL" dirty="0" err="1" smtClean="0"/>
              <a:t>presented</a:t>
            </a:r>
            <a:r>
              <a:rPr lang="nl-NL" dirty="0" smtClean="0"/>
              <a:t> (the ‘state’)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 smtClean="0"/>
              <a:t>ask</a:t>
            </a:r>
            <a:r>
              <a:rPr lang="nl-NL" dirty="0" smtClean="0"/>
              <a:t> me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give</a:t>
            </a:r>
            <a:r>
              <a:rPr lang="nl-NL" dirty="0" smtClean="0"/>
              <a:t> </a:t>
            </a:r>
            <a:r>
              <a:rPr lang="nl-NL" dirty="0" err="1" smtClean="0"/>
              <a:t>my</a:t>
            </a:r>
            <a:r>
              <a:rPr lang="nl-NL" dirty="0" smtClean="0"/>
              <a:t> </a:t>
            </a:r>
            <a:r>
              <a:rPr lang="nl-NL" dirty="0" err="1" smtClean="0"/>
              <a:t>signature</a:t>
            </a:r>
            <a:r>
              <a:rPr lang="nl-NL" dirty="0" smtClean="0"/>
              <a:t> below the next statement:</a:t>
            </a:r>
            <a:br>
              <a:rPr lang="nl-NL" dirty="0" smtClean="0"/>
            </a:br>
            <a:endParaRPr lang="nl-NL" dirty="0"/>
          </a:p>
          <a:p>
            <a:pPr marL="0" indent="0">
              <a:buNone/>
            </a:pPr>
            <a:r>
              <a:rPr lang="en-US" i="1" dirty="0"/>
              <a:t>Finally, </a:t>
            </a:r>
            <a:r>
              <a:rPr lang="en-US" i="1" u="sng" dirty="0"/>
              <a:t>we </a:t>
            </a:r>
            <a:r>
              <a:rPr lang="en-US" i="1" u="sng" dirty="0" smtClean="0"/>
              <a:t>acknowledge </a:t>
            </a:r>
            <a:r>
              <a:rPr lang="en-US" i="1" u="sng" dirty="0"/>
              <a:t>our responsibility for the financial statement</a:t>
            </a:r>
            <a:r>
              <a:rPr lang="en-US" i="1" dirty="0"/>
              <a:t>. We confirm that we agree </a:t>
            </a:r>
            <a:r>
              <a:rPr lang="en-US" i="1" dirty="0" smtClean="0"/>
              <a:t>this </a:t>
            </a:r>
            <a:r>
              <a:rPr lang="en-US" i="1" dirty="0"/>
              <a:t>financial statement for the concerning financial </a:t>
            </a:r>
            <a:r>
              <a:rPr lang="en-US" i="1" dirty="0" smtClean="0"/>
              <a:t>year.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nl-NL" dirty="0" err="1" smtClean="0"/>
              <a:t>What</a:t>
            </a:r>
            <a:r>
              <a:rPr lang="nl-NL" dirty="0" smtClean="0"/>
              <a:t> does the </a:t>
            </a:r>
            <a:r>
              <a:rPr lang="nl-NL" dirty="0" err="1" smtClean="0"/>
              <a:t>underlined</a:t>
            </a:r>
            <a:r>
              <a:rPr lang="nl-NL" dirty="0" smtClean="0"/>
              <a:t> part </a:t>
            </a:r>
            <a:r>
              <a:rPr lang="nl-NL" dirty="0" err="1" smtClean="0"/>
              <a:t>mean</a:t>
            </a:r>
            <a:r>
              <a:rPr lang="nl-NL" dirty="0" smtClean="0"/>
              <a:t>? </a:t>
            </a:r>
          </a:p>
          <a:p>
            <a:pPr marL="0" indent="0" algn="ctr">
              <a:buNone/>
            </a:pP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52103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questions arise</a:t>
            </a:r>
            <a:r>
              <a:rPr lang="nl-NL" dirty="0" smtClean="0"/>
              <a:t>: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Is the financial statement only the result of an </a:t>
            </a:r>
            <a:r>
              <a:rPr lang="en-US" sz="2800" dirty="0" err="1" smtClean="0"/>
              <a:t>infological</a:t>
            </a:r>
            <a:r>
              <a:rPr lang="en-US" sz="2800" dirty="0" smtClean="0"/>
              <a:t> process </a:t>
            </a:r>
            <a:r>
              <a:rPr lang="en-US" sz="2800" dirty="0"/>
              <a:t>or </a:t>
            </a:r>
            <a:r>
              <a:rPr lang="en-US" sz="2800" dirty="0" smtClean="0"/>
              <a:t>are original facts also created by them?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Is an </a:t>
            </a:r>
            <a:r>
              <a:rPr lang="en-US" sz="2800" dirty="0" err="1"/>
              <a:t>infological</a:t>
            </a:r>
            <a:r>
              <a:rPr lang="en-US" sz="2800" dirty="0"/>
              <a:t> process defined for something that happens once a year?</a:t>
            </a:r>
            <a:r>
              <a:rPr lang="nl-NL" sz="2800" dirty="0"/>
              <a:t>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What is the construction model for deriving (?) the financial statement?</a:t>
            </a:r>
            <a:endParaRPr lang="nl-NL" sz="2800" dirty="0" smtClean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5894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Some ontological</a:t>
            </a:r>
            <a:r>
              <a:rPr lang="nl-NL" sz="3200" dirty="0" smtClean="0"/>
              <a:t>  P-acts </a:t>
            </a:r>
            <a:r>
              <a:rPr lang="nl-NL" sz="3200" dirty="0" err="1" smtClean="0"/>
              <a:t>performed</a:t>
            </a:r>
            <a:r>
              <a:rPr lang="nl-NL" sz="3200" dirty="0" smtClean="0"/>
              <a:t> </a:t>
            </a:r>
            <a:r>
              <a:rPr lang="nl-NL" sz="3200" dirty="0" err="1" smtClean="0"/>
              <a:t>by</a:t>
            </a:r>
            <a:r>
              <a:rPr lang="nl-NL" sz="3200" dirty="0" smtClean="0"/>
              <a:t> the accountant </a:t>
            </a:r>
            <a:endParaRPr lang="nl-NL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hangingPunct="0"/>
            <a:r>
              <a:rPr lang="en-US" dirty="0" smtClean="0"/>
              <a:t>Assessing</a:t>
            </a:r>
            <a:r>
              <a:rPr lang="nl-NL" dirty="0" smtClean="0"/>
              <a:t> </a:t>
            </a:r>
            <a:r>
              <a:rPr lang="nl-NL" dirty="0"/>
              <a:t>the </a:t>
            </a:r>
            <a:r>
              <a:rPr lang="en-US" dirty="0" smtClean="0"/>
              <a:t>current</a:t>
            </a:r>
            <a:r>
              <a:rPr lang="nl-NL" dirty="0" smtClean="0"/>
              <a:t> </a:t>
            </a:r>
            <a:r>
              <a:rPr lang="en-US" dirty="0" smtClean="0"/>
              <a:t>value of the tangible assets</a:t>
            </a:r>
            <a:r>
              <a:rPr lang="nl-NL" dirty="0" smtClean="0"/>
              <a:t>. </a:t>
            </a:r>
            <a:r>
              <a:rPr lang="en-US" dirty="0" smtClean="0"/>
              <a:t>Estimating the durability and the residual value</a:t>
            </a:r>
            <a:r>
              <a:rPr lang="nl-NL" dirty="0" smtClean="0"/>
              <a:t>.</a:t>
            </a:r>
            <a:endParaRPr lang="nl-NL" dirty="0"/>
          </a:p>
          <a:p>
            <a:pPr lvl="0" hangingPunct="0"/>
            <a:r>
              <a:rPr lang="en-US" dirty="0" smtClean="0"/>
              <a:t>Identification and assessment of obsolete inventories</a:t>
            </a:r>
            <a:r>
              <a:rPr lang="nl-NL" dirty="0" smtClean="0"/>
              <a:t>.</a:t>
            </a:r>
            <a:endParaRPr lang="nl-NL" dirty="0"/>
          </a:p>
          <a:p>
            <a:pPr lvl="0" hangingPunct="0"/>
            <a:r>
              <a:rPr lang="en-US" dirty="0"/>
              <a:t>Estimating the amount of </a:t>
            </a:r>
            <a:r>
              <a:rPr lang="en-US" dirty="0" smtClean="0"/>
              <a:t>doubtful </a:t>
            </a:r>
            <a:r>
              <a:rPr lang="en-US" dirty="0"/>
              <a:t>accounts</a:t>
            </a:r>
            <a:endParaRPr lang="nl-NL" dirty="0"/>
          </a:p>
          <a:p>
            <a:pPr lvl="0" hangingPunct="0"/>
            <a:r>
              <a:rPr lang="en-US" dirty="0" smtClean="0"/>
              <a:t>Estimating the progress of ongoing projects, estimating any provision for loss-making projects</a:t>
            </a:r>
          </a:p>
          <a:p>
            <a:pPr lvl="0" hangingPunct="0"/>
            <a:r>
              <a:rPr lang="en-US" dirty="0" smtClean="0"/>
              <a:t>Determining the level of provisions</a:t>
            </a:r>
          </a:p>
          <a:p>
            <a:pPr lvl="0" hangingPunct="0"/>
            <a:r>
              <a:rPr lang="en-US" dirty="0" smtClean="0"/>
              <a:t>Estimating payables whose amount is currently unknown</a:t>
            </a:r>
          </a:p>
          <a:p>
            <a:pPr lvl="0" hangingPunct="0"/>
            <a:r>
              <a:rPr lang="en-US" dirty="0" smtClean="0"/>
              <a:t>Determining correctness of mutual fees</a:t>
            </a:r>
          </a:p>
          <a:p>
            <a:pPr lvl="0" hangingPunct="0"/>
            <a:r>
              <a:rPr lang="en-US" dirty="0" smtClean="0"/>
              <a:t>Determining whether non-balance sheet liabilities in the financial statements are disclosed</a:t>
            </a:r>
          </a:p>
          <a:p>
            <a:pPr lvl="0" hangingPunct="0"/>
            <a:r>
              <a:rPr lang="en-US" dirty="0" smtClean="0"/>
              <a:t>Checking whether relevant events are reported after the balance sheet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75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Inquiry: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sz="2800" dirty="0"/>
              <a:t>It appears that the accountant not only performs </a:t>
            </a:r>
            <a:r>
              <a:rPr lang="en-US" sz="2800" dirty="0" err="1"/>
              <a:t>infological</a:t>
            </a:r>
            <a:r>
              <a:rPr lang="en-US" sz="2800" dirty="0"/>
              <a:t>, but also ontological transactions. </a:t>
            </a:r>
            <a:endParaRPr lang="en-US" sz="2800" dirty="0" smtClean="0"/>
          </a:p>
          <a:p>
            <a:r>
              <a:rPr lang="en-US" sz="2800" dirty="0" smtClean="0"/>
              <a:t>He is doing that without </a:t>
            </a:r>
            <a:r>
              <a:rPr lang="en-US" sz="2800" dirty="0"/>
              <a:t>consulting </a:t>
            </a:r>
            <a:r>
              <a:rPr lang="en-US" sz="2800" dirty="0" smtClean="0"/>
              <a:t>his customer.</a:t>
            </a:r>
          </a:p>
          <a:p>
            <a:r>
              <a:rPr lang="en-US" sz="2800" dirty="0" smtClean="0"/>
              <a:t>He </a:t>
            </a:r>
            <a:r>
              <a:rPr lang="en-US" sz="2800" dirty="0"/>
              <a:t>wants to prevent accountability by asking a </a:t>
            </a:r>
            <a:r>
              <a:rPr lang="en-US" sz="2800" dirty="0" smtClean="0"/>
              <a:t>signature</a:t>
            </a:r>
          </a:p>
        </p:txBody>
      </p:sp>
    </p:spTree>
    <p:extLst>
      <p:ext uri="{BB962C8B-B14F-4D97-AF65-F5344CB8AC3E}">
        <p14:creationId xmlns:p14="http://schemas.microsoft.com/office/powerpoint/2010/main" val="32424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Sourcing</a:t>
            </a:r>
            <a:r>
              <a:rPr lang="nl-NL" dirty="0" smtClean="0"/>
              <a:t>: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What about sourcing:</a:t>
            </a:r>
          </a:p>
          <a:p>
            <a:pPr lvl="1"/>
            <a:r>
              <a:rPr lang="en-US" dirty="0" smtClean="0"/>
              <a:t>Do the accountants fulfill actor roles from the organization or do they only fulfill actor roles in their own organization.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process can be isolated from the other processes in the organization. It is based on a relevant set of original facts. </a:t>
            </a:r>
          </a:p>
          <a:p>
            <a:endParaRPr lang="en-US" dirty="0" smtClean="0"/>
          </a:p>
          <a:p>
            <a:r>
              <a:rPr lang="en-US" dirty="0" smtClean="0"/>
              <a:t>The process of deriving a financial statement is similar for all enterprise. Therefore, it can be performed by specialist firms (e.g. an accountancy firm) </a:t>
            </a:r>
          </a:p>
          <a:p>
            <a:pPr marL="457200" lvl="1" indent="0">
              <a:buNone/>
            </a:pPr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188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Theoretical</a:t>
            </a:r>
            <a:r>
              <a:rPr lang="nl-NL" dirty="0" smtClean="0"/>
              <a:t> Foundation (</a:t>
            </a:r>
            <a:r>
              <a:rPr lang="nl-NL" dirty="0" err="1" smtClean="0"/>
              <a:t>Hevner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Enterprise Engineering </a:t>
            </a:r>
            <a:r>
              <a:rPr lang="nl-NL" dirty="0" err="1" smtClean="0"/>
              <a:t>Paradigm</a:t>
            </a:r>
            <a:endParaRPr lang="nl-NL" dirty="0" smtClean="0"/>
          </a:p>
          <a:p>
            <a:r>
              <a:rPr lang="nl-NL" dirty="0" smtClean="0"/>
              <a:t>PhD Thesis – De Jong (2013)</a:t>
            </a:r>
            <a:br>
              <a:rPr lang="nl-NL" dirty="0" smtClean="0"/>
            </a:br>
            <a:r>
              <a:rPr lang="nl-NL" sz="2800" dirty="0" smtClean="0"/>
              <a:t>“</a:t>
            </a:r>
            <a:r>
              <a:rPr lang="en-US" sz="2800" dirty="0" smtClean="0"/>
              <a:t>A </a:t>
            </a:r>
            <a:r>
              <a:rPr lang="en-US" sz="2800" dirty="0"/>
              <a:t>Method for Enterprise Ontology based Design of </a:t>
            </a:r>
            <a:r>
              <a:rPr lang="en-US" sz="2800" dirty="0" smtClean="0"/>
              <a:t>Enterprise </a:t>
            </a:r>
            <a:r>
              <a:rPr lang="en-US" sz="2800" dirty="0"/>
              <a:t>Information </a:t>
            </a:r>
            <a:r>
              <a:rPr lang="en-US" sz="2800" dirty="0" smtClean="0"/>
              <a:t>Systems”</a:t>
            </a:r>
            <a:endParaRPr lang="nl-NL" dirty="0" smtClean="0"/>
          </a:p>
          <a:p>
            <a:pPr lvl="1"/>
            <a:r>
              <a:rPr lang="nl-NL" dirty="0" smtClean="0"/>
              <a:t>Way of </a:t>
            </a:r>
            <a:r>
              <a:rPr lang="nl-NL" dirty="0" err="1" smtClean="0"/>
              <a:t>modeling</a:t>
            </a:r>
            <a:r>
              <a:rPr lang="nl-NL" dirty="0" smtClean="0"/>
              <a:t>: </a:t>
            </a:r>
            <a:r>
              <a:rPr lang="nl-NL" dirty="0" err="1" smtClean="0"/>
              <a:t>Infological</a:t>
            </a:r>
            <a:r>
              <a:rPr lang="nl-NL" dirty="0" smtClean="0"/>
              <a:t> system</a:t>
            </a:r>
          </a:p>
          <a:p>
            <a:pPr lvl="1"/>
            <a:r>
              <a:rPr lang="nl-NL" dirty="0" err="1" smtClean="0"/>
              <a:t>Implementation</a:t>
            </a:r>
            <a:r>
              <a:rPr lang="nl-NL" dirty="0" smtClean="0"/>
              <a:t> independent model is the basis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determining</a:t>
            </a:r>
            <a:r>
              <a:rPr lang="nl-NL" dirty="0" smtClean="0"/>
              <a:t> EIS </a:t>
            </a:r>
            <a:r>
              <a:rPr lang="nl-NL" dirty="0" err="1" smtClean="0"/>
              <a:t>scenarios</a:t>
            </a:r>
            <a:r>
              <a:rPr lang="nl-N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653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Some ontological</a:t>
            </a:r>
            <a:r>
              <a:rPr lang="nl-NL" sz="3200" dirty="0" smtClean="0"/>
              <a:t>  P-acts </a:t>
            </a:r>
            <a:r>
              <a:rPr lang="nl-NL" sz="3200" dirty="0" err="1" smtClean="0"/>
              <a:t>performed</a:t>
            </a:r>
            <a:r>
              <a:rPr lang="nl-NL" sz="3200" dirty="0" smtClean="0"/>
              <a:t> </a:t>
            </a:r>
            <a:r>
              <a:rPr lang="nl-NL" sz="3200" dirty="0" err="1" smtClean="0"/>
              <a:t>by</a:t>
            </a:r>
            <a:r>
              <a:rPr lang="nl-NL" sz="3200" dirty="0" smtClean="0"/>
              <a:t> the accountant </a:t>
            </a:r>
            <a:endParaRPr lang="nl-NL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hangingPunct="0"/>
            <a:r>
              <a:rPr lang="en-US" dirty="0" smtClean="0">
                <a:solidFill>
                  <a:srgbClr val="FF0000"/>
                </a:solidFill>
              </a:rPr>
              <a:t>Assessing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current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value of the tangible assets</a:t>
            </a:r>
            <a:r>
              <a:rPr lang="nl-NL" dirty="0" smtClean="0">
                <a:solidFill>
                  <a:srgbClr val="FF0000"/>
                </a:solidFill>
              </a:rPr>
              <a:t>. </a:t>
            </a:r>
            <a:r>
              <a:rPr lang="en-US" dirty="0" smtClean="0">
                <a:solidFill>
                  <a:srgbClr val="FF0000"/>
                </a:solidFill>
              </a:rPr>
              <a:t>Estimating the durability and the residual value</a:t>
            </a:r>
            <a:r>
              <a:rPr lang="nl-NL" dirty="0" smtClean="0">
                <a:solidFill>
                  <a:srgbClr val="FF0000"/>
                </a:solidFill>
              </a:rPr>
              <a:t>.</a:t>
            </a:r>
            <a:endParaRPr lang="nl-NL" dirty="0">
              <a:solidFill>
                <a:srgbClr val="FF0000"/>
              </a:solidFill>
            </a:endParaRPr>
          </a:p>
          <a:p>
            <a:pPr lvl="0" hangingPunct="0"/>
            <a:r>
              <a:rPr lang="en-US" dirty="0" smtClean="0">
                <a:solidFill>
                  <a:srgbClr val="FF0000"/>
                </a:solidFill>
              </a:rPr>
              <a:t>Identification and assessment of obsolete inventories</a:t>
            </a:r>
            <a:r>
              <a:rPr lang="nl-NL" dirty="0" smtClean="0">
                <a:solidFill>
                  <a:srgbClr val="FF0000"/>
                </a:solidFill>
              </a:rPr>
              <a:t>.</a:t>
            </a:r>
            <a:endParaRPr lang="nl-NL" dirty="0">
              <a:solidFill>
                <a:srgbClr val="FF0000"/>
              </a:solidFill>
            </a:endParaRPr>
          </a:p>
          <a:p>
            <a:pPr lvl="0" hangingPunct="0"/>
            <a:r>
              <a:rPr lang="en-US" dirty="0"/>
              <a:t>Estimating the amount of </a:t>
            </a:r>
            <a:r>
              <a:rPr lang="en-US" dirty="0" smtClean="0"/>
              <a:t>doubtful </a:t>
            </a:r>
            <a:r>
              <a:rPr lang="en-US" dirty="0"/>
              <a:t>accounts</a:t>
            </a:r>
            <a:endParaRPr lang="nl-NL" dirty="0"/>
          </a:p>
          <a:p>
            <a:pPr lvl="0" hangingPunct="0"/>
            <a:r>
              <a:rPr lang="en-US" dirty="0" smtClean="0"/>
              <a:t>Estimating the progress of ongoing projects, estimating any provision for loss-making projects</a:t>
            </a:r>
          </a:p>
          <a:p>
            <a:pPr lvl="0" hangingPunct="0"/>
            <a:r>
              <a:rPr lang="en-US" dirty="0" smtClean="0"/>
              <a:t>Determining the level of provisions</a:t>
            </a:r>
          </a:p>
          <a:p>
            <a:pPr lvl="0" hangingPunct="0"/>
            <a:r>
              <a:rPr lang="en-US" dirty="0" smtClean="0"/>
              <a:t>Estimating payables whose amount is currently unknown</a:t>
            </a:r>
          </a:p>
          <a:p>
            <a:pPr lvl="0" hangingPunct="0"/>
            <a:r>
              <a:rPr lang="en-US" dirty="0" smtClean="0"/>
              <a:t>Determining correctness of mutual fees</a:t>
            </a:r>
          </a:p>
          <a:p>
            <a:pPr lvl="0" hangingPunct="0"/>
            <a:r>
              <a:rPr lang="en-US" dirty="0" smtClean="0"/>
              <a:t>Determining whether non-balance sheet liabilities in the financial statements are disclosed</a:t>
            </a:r>
          </a:p>
          <a:p>
            <a:pPr lvl="0" hangingPunct="0"/>
            <a:r>
              <a:rPr lang="en-US" dirty="0" smtClean="0"/>
              <a:t>Checking whether relevant events are reported after the balance sheet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50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497</Words>
  <Application>Microsoft Office PowerPoint</Application>
  <PresentationFormat>On-screen Show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Modeling Financial Statement Preparation of a SME Enterprise by an Accountancy Firm</vt:lpstr>
      <vt:lpstr>Financial Statement</vt:lpstr>
      <vt:lpstr>Initial question:</vt:lpstr>
      <vt:lpstr>Further questions arise:</vt:lpstr>
      <vt:lpstr>Some ontological  P-acts performed by the accountant </vt:lpstr>
      <vt:lpstr>Inquiry:</vt:lpstr>
      <vt:lpstr>Sourcing:</vt:lpstr>
      <vt:lpstr>Theoretical Foundation (Hevner)</vt:lpstr>
      <vt:lpstr>Some ontological  P-acts performed by the accountant </vt:lpstr>
      <vt:lpstr>PowerPoint Presentation</vt:lpstr>
      <vt:lpstr>PowerPoint Presentation</vt:lpstr>
      <vt:lpstr>Initial question:</vt:lpstr>
      <vt:lpstr>Conclusion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the process of preparing a financial statement</dc:title>
  <dc:creator>Jong, Joop de</dc:creator>
  <cp:lastModifiedBy>Jong, Joop de</cp:lastModifiedBy>
  <cp:revision>30</cp:revision>
  <dcterms:created xsi:type="dcterms:W3CDTF">2014-04-29T07:14:52Z</dcterms:created>
  <dcterms:modified xsi:type="dcterms:W3CDTF">2014-05-06T14:17:36Z</dcterms:modified>
</cp:coreProperties>
</file>