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69" r:id="rId4"/>
    <p:sldId id="271" r:id="rId5"/>
    <p:sldId id="273" r:id="rId6"/>
    <p:sldId id="262" r:id="rId7"/>
    <p:sldId id="261" r:id="rId8"/>
    <p:sldId id="274" r:id="rId9"/>
    <p:sldId id="268" r:id="rId10"/>
    <p:sldId id="265" r:id="rId11"/>
    <p:sldId id="270" r:id="rId12"/>
    <p:sldId id="260" r:id="rId13"/>
    <p:sldId id="258" r:id="rId14"/>
    <p:sldId id="264" r:id="rId15"/>
    <p:sldId id="276" r:id="rId16"/>
    <p:sldId id="267" r:id="rId17"/>
    <p:sldId id="266" r:id="rId18"/>
    <p:sldId id="275" r:id="rId19"/>
    <p:sldId id="263" r:id="rId20"/>
    <p:sldId id="259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3C791-647F-4449-8F03-A950ECF14DD7}" type="datetimeFigureOut">
              <a:rPr lang="en-GB" smtClean="0"/>
              <a:t>05/05/2014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6ACE-1FEA-4E33-8672-704175F4C16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9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DC67-394B-461C-8F6F-71603293794A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78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3AD9-3B54-471C-A4FF-F0099B95A345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7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DA52-AA65-4789-A5A6-0679D749F796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0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03F1-1EF4-417E-B078-30B83C55B5FC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453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EE5-3114-4922-B076-C21A714AA382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58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F4E2-5B9D-4FDD-8358-59928604ECB9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66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83-098F-43FC-9644-E29032EC9B68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79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C041-5F99-4425-919E-098D3DFB91C8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75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036C-B16F-4F5D-902D-ABE0E6A7E384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78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DF7-356F-4409-94B7-23A1116852C8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0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F738-9EEE-4EC0-BB49-C848197CDE9A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75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5F1-514C-434C-AB83-AB47983D5D4E}" type="datetime1">
              <a:rPr lang="nl-NL" smtClean="0"/>
              <a:t>5-5-2014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B8F2-B3D1-4D20-A976-78D8914E33E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02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18.emf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Cross</a:t>
            </a:r>
            <a:r>
              <a:rPr lang="nl-NL" b="1" dirty="0" smtClean="0"/>
              <a:t> </a:t>
            </a:r>
            <a:r>
              <a:rPr lang="en-GB" b="1" dirty="0" smtClean="0"/>
              <a:t>Channel</a:t>
            </a:r>
            <a:r>
              <a:rPr lang="nl-NL" b="1" dirty="0" smtClean="0"/>
              <a:t> </a:t>
            </a:r>
            <a:r>
              <a:rPr lang="en-GB" b="1" dirty="0" smtClean="0"/>
              <a:t>Communication</a:t>
            </a:r>
            <a:r>
              <a:rPr lang="nl-NL" b="1" dirty="0" smtClean="0"/>
              <a:t> </a:t>
            </a:r>
            <a:r>
              <a:rPr lang="en-GB" b="1" dirty="0" smtClean="0"/>
              <a:t>Architecture</a:t>
            </a:r>
            <a:endParaRPr lang="en-GB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b="1" smtClean="0"/>
          </a:p>
          <a:p>
            <a:endParaRPr lang="nl-NL" b="1" dirty="0"/>
          </a:p>
          <a:p>
            <a:r>
              <a:rPr lang="en-GB" sz="2000" b="1" dirty="0" smtClean="0"/>
              <a:t>ir. Mark Mulder</a:t>
            </a:r>
            <a:endParaRPr lang="en-GB" sz="20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9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Cross Channel Communication Architecture - C</a:t>
            </a:r>
            <a:r>
              <a:rPr lang="nl-NL" baseline="30000" dirty="0" smtClean="0"/>
              <a:t>3</a:t>
            </a:r>
            <a:r>
              <a:rPr lang="nl-NL" dirty="0" smtClean="0"/>
              <a:t>A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04384" y="1600200"/>
            <a:ext cx="2982416" cy="4525963"/>
          </a:xfrm>
        </p:spPr>
        <p:txBody>
          <a:bodyPr/>
          <a:lstStyle/>
          <a:p>
            <a:r>
              <a:rPr lang="en-GB" dirty="0" smtClean="0"/>
              <a:t>Marketing</a:t>
            </a:r>
          </a:p>
          <a:p>
            <a:pPr lvl="1"/>
            <a:r>
              <a:rPr lang="en-GB" dirty="0" smtClean="0"/>
              <a:t>Pres. Handling</a:t>
            </a:r>
          </a:p>
          <a:p>
            <a:r>
              <a:rPr lang="en-GB" dirty="0" smtClean="0"/>
              <a:t>Information</a:t>
            </a:r>
          </a:p>
          <a:p>
            <a:pPr lvl="1"/>
            <a:r>
              <a:rPr lang="en-GB" dirty="0" smtClean="0"/>
              <a:t>Inf. Handling</a:t>
            </a:r>
          </a:p>
          <a:p>
            <a:r>
              <a:rPr lang="en-GB" dirty="0" smtClean="0"/>
              <a:t>Communication</a:t>
            </a:r>
          </a:p>
          <a:p>
            <a:pPr lvl="1"/>
            <a:r>
              <a:rPr lang="en-GB" dirty="0" smtClean="0"/>
              <a:t>CC Handling</a:t>
            </a:r>
          </a:p>
          <a:p>
            <a:r>
              <a:rPr lang="en-GB" dirty="0" smtClean="0"/>
              <a:t>Silos only customer facing.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8768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0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Ψ-theory</a:t>
            </a:r>
          </a:p>
          <a:p>
            <a:r>
              <a:rPr lang="en-GB" dirty="0" smtClean="0"/>
              <a:t>π-theory</a:t>
            </a:r>
          </a:p>
          <a:p>
            <a:r>
              <a:rPr lang="en-GB" dirty="0"/>
              <a:t>NS-theory </a:t>
            </a:r>
            <a:endParaRPr lang="en-GB" dirty="0" smtClean="0"/>
          </a:p>
          <a:p>
            <a:r>
              <a:rPr lang="en-GB" dirty="0" smtClean="0"/>
              <a:t>DES</a:t>
            </a:r>
          </a:p>
          <a:p>
            <a:r>
              <a:rPr lang="nl-NL" dirty="0" smtClean="0"/>
              <a:t>…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3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Transaction processor construction</a:t>
            </a:r>
            <a:endParaRPr lang="en-GB" dirty="0"/>
          </a:p>
        </p:txBody>
      </p:sp>
      <p:pic>
        <p:nvPicPr>
          <p:cNvPr id="4098" name="Picture 2" descr="K:\PapersOmni\0-Research Proposal\images\DEMOTransactio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387828" cy="41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PapersOmni\0-Research Proposal\images\ProcessorModule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5"/>
          <a:stretch/>
        </p:blipFill>
        <p:spPr bwMode="auto">
          <a:xfrm>
            <a:off x="1707810" y="1062106"/>
            <a:ext cx="4952422" cy="49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66900"/>
            <a:ext cx="3832555" cy="29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01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>
            <p:extLst>
              <p:ext uri="{D42A27DB-BD31-4B8C-83A1-F6EECF244321}">
                <p14:modId xmlns:p14="http://schemas.microsoft.com/office/powerpoint/2010/main" val="19168272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75656" y="1526988"/>
            <a:ext cx="5328592" cy="4566308"/>
          </a:xfrm>
          <a:prstGeom prst="rect">
            <a:avLst/>
          </a:prstGeom>
        </p:spPr>
      </p:pic>
      <p:pic>
        <p:nvPicPr>
          <p:cNvPr id="3" name="Afbeelding 2"/>
          <p:cNvPicPr/>
          <p:nvPr>
            <p:extLst>
              <p:ext uri="{D42A27DB-BD31-4B8C-83A1-F6EECF244321}">
                <p14:modId xmlns:p14="http://schemas.microsoft.com/office/powerpoint/2010/main" val="11376385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23728" y="1772816"/>
            <a:ext cx="4052870" cy="37008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 construction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66900"/>
            <a:ext cx="3832555" cy="29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227335" y="1890452"/>
            <a:ext cx="2234448" cy="2866858"/>
            <a:chOff x="227335" y="1890452"/>
            <a:chExt cx="2234448" cy="2866858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890452"/>
              <a:ext cx="1274159" cy="286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5" y="2564904"/>
              <a:ext cx="960289" cy="155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5868144" y="1844825"/>
            <a:ext cx="2811867" cy="2935081"/>
            <a:chOff x="5868144" y="1844825"/>
            <a:chExt cx="2811867" cy="293508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916832"/>
              <a:ext cx="1263641" cy="286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759" y="1844825"/>
              <a:ext cx="1576252" cy="289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ep 6"/>
          <p:cNvGrpSpPr/>
          <p:nvPr/>
        </p:nvGrpSpPr>
        <p:grpSpPr>
          <a:xfrm>
            <a:off x="2782657" y="2661425"/>
            <a:ext cx="2785173" cy="1991711"/>
            <a:chOff x="2782657" y="2661425"/>
            <a:chExt cx="2785173" cy="1991711"/>
          </a:xfrm>
        </p:grpSpPr>
        <p:grpSp>
          <p:nvGrpSpPr>
            <p:cNvPr id="4" name="Groep 3"/>
            <p:cNvGrpSpPr/>
            <p:nvPr/>
          </p:nvGrpSpPr>
          <p:grpSpPr>
            <a:xfrm>
              <a:off x="2782657" y="2666175"/>
              <a:ext cx="1285287" cy="1255853"/>
              <a:chOff x="2782657" y="2666175"/>
              <a:chExt cx="1285287" cy="1255853"/>
            </a:xfrm>
          </p:grpSpPr>
          <p:pic>
            <p:nvPicPr>
              <p:cNvPr id="2061" name="Picture 13" descr="K:\PapersOmni\2-DELTA processor and DELTANET\images\ProcessorModul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86" t="7013" r="4121" b="8387"/>
              <a:stretch/>
            </p:blipFill>
            <p:spPr bwMode="auto">
              <a:xfrm>
                <a:off x="2782657" y="2666175"/>
                <a:ext cx="1285287" cy="1255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9" descr="K:\PapersOmni\0-Research Proposal\images\DEMOTransaction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78" t="23219" r="36621" b="24315"/>
              <a:stretch/>
            </p:blipFill>
            <p:spPr bwMode="auto">
              <a:xfrm>
                <a:off x="3175109" y="2994394"/>
                <a:ext cx="500381" cy="578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0" name="Picture 12" descr="K:\PapersOmni\2-DELTA processor and DELTANET\images\Channel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65"/>
            <a:stretch/>
          </p:blipFill>
          <p:spPr bwMode="auto">
            <a:xfrm>
              <a:off x="2800212" y="3967926"/>
              <a:ext cx="2767618" cy="685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ep 4"/>
            <p:cNvGrpSpPr/>
            <p:nvPr/>
          </p:nvGrpSpPr>
          <p:grpSpPr>
            <a:xfrm>
              <a:off x="4280538" y="2661425"/>
              <a:ext cx="1285287" cy="1255853"/>
              <a:chOff x="4280538" y="2661425"/>
              <a:chExt cx="1285287" cy="1255853"/>
            </a:xfrm>
          </p:grpSpPr>
          <p:pic>
            <p:nvPicPr>
              <p:cNvPr id="17" name="Picture 13" descr="K:\PapersOmni\2-DELTA processor and DELTANET\images\ProcessorModul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86" t="7013" r="4121" b="8387"/>
              <a:stretch/>
            </p:blipFill>
            <p:spPr bwMode="auto">
              <a:xfrm>
                <a:off x="4280538" y="2661425"/>
                <a:ext cx="1285287" cy="1255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9" descr="K:\PapersOmni\0-Research Proposal\images\DEMOTransaction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78" t="23219" r="36621" b="24315"/>
              <a:stretch/>
            </p:blipFill>
            <p:spPr bwMode="auto">
              <a:xfrm>
                <a:off x="4672990" y="2994394"/>
                <a:ext cx="500381" cy="578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7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Protocol </a:t>
            </a:r>
            <a:r>
              <a:rPr lang="en-GB" dirty="0" smtClean="0"/>
              <a:t>Architecture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14264"/>
            <a:ext cx="6134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4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Example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816"/>
            <a:ext cx="9144000" cy="41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4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Normalized Systems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separation of </a:t>
            </a:r>
            <a:r>
              <a:rPr lang="en-GB" dirty="0" smtClean="0"/>
              <a:t>concerns (</a:t>
            </a:r>
            <a:r>
              <a:rPr lang="en-GB" dirty="0"/>
              <a:t>1</a:t>
            </a:r>
            <a:r>
              <a:rPr lang="en-GB" dirty="0" smtClean="0"/>
              <a:t>)</a:t>
            </a:r>
          </a:p>
          <a:p>
            <a:r>
              <a:rPr lang="en-GB" dirty="0" smtClean="0"/>
              <a:t>version transparency (</a:t>
            </a:r>
            <a:r>
              <a:rPr lang="en-GB" dirty="0"/>
              <a:t>2</a:t>
            </a:r>
            <a:r>
              <a:rPr lang="en-GB" dirty="0" smtClean="0"/>
              <a:t>, 3)</a:t>
            </a:r>
          </a:p>
          <a:p>
            <a:r>
              <a:rPr lang="en-GB" dirty="0" smtClean="0"/>
              <a:t>separation </a:t>
            </a:r>
            <a:r>
              <a:rPr lang="en-GB" dirty="0"/>
              <a:t>of </a:t>
            </a:r>
            <a:r>
              <a:rPr lang="en-GB" dirty="0" smtClean="0"/>
              <a:t>states (</a:t>
            </a:r>
            <a:r>
              <a:rPr lang="en-GB" dirty="0"/>
              <a:t>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7943"/>
            <a:ext cx="4953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0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Artefacts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DES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π-channel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Processor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Engine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SOA Mapping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Legacy Mapping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Protocol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Architecture</a:t>
            </a:r>
            <a:endParaRPr lang="en-GB" dirty="0"/>
          </a:p>
        </p:txBody>
      </p:sp>
      <p:grpSp>
        <p:nvGrpSpPr>
          <p:cNvPr id="53" name="Groep 52"/>
          <p:cNvGrpSpPr/>
          <p:nvPr/>
        </p:nvGrpSpPr>
        <p:grpSpPr>
          <a:xfrm>
            <a:off x="2339752" y="1844824"/>
            <a:ext cx="6347144" cy="1080120"/>
            <a:chOff x="2339752" y="1844824"/>
            <a:chExt cx="6347144" cy="1080120"/>
          </a:xfrm>
        </p:grpSpPr>
        <p:pic>
          <p:nvPicPr>
            <p:cNvPr id="6146" name="Picture 2" descr="K:\PapersOmni\2-DELTA processor and DELTANET\images\Chann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577" y="1844824"/>
              <a:ext cx="2693319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Rechte verbindingslijn 9"/>
            <p:cNvCxnSpPr>
              <a:endCxn id="6146" idx="1"/>
            </p:cNvCxnSpPr>
            <p:nvPr/>
          </p:nvCxnSpPr>
          <p:spPr>
            <a:xfrm>
              <a:off x="2339752" y="2384884"/>
              <a:ext cx="3653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ep 53"/>
          <p:cNvGrpSpPr/>
          <p:nvPr/>
        </p:nvGrpSpPr>
        <p:grpSpPr>
          <a:xfrm>
            <a:off x="2195736" y="2519226"/>
            <a:ext cx="3312368" cy="971782"/>
            <a:chOff x="2195736" y="2519226"/>
            <a:chExt cx="3312368" cy="971782"/>
          </a:xfrm>
        </p:grpSpPr>
        <p:pic>
          <p:nvPicPr>
            <p:cNvPr id="13" name="Picture 3" descr="K:\PapersOmni\0-Research Proposal\images\ProcessorModul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5"/>
            <a:stretch/>
          </p:blipFill>
          <p:spPr bwMode="auto">
            <a:xfrm>
              <a:off x="4537646" y="2519226"/>
              <a:ext cx="970458" cy="97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Rechte verbindingslijn 13"/>
            <p:cNvCxnSpPr>
              <a:endCxn id="13" idx="1"/>
            </p:cNvCxnSpPr>
            <p:nvPr/>
          </p:nvCxnSpPr>
          <p:spPr>
            <a:xfrm>
              <a:off x="2195736" y="3005117"/>
              <a:ext cx="23419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ep 51"/>
          <p:cNvGrpSpPr/>
          <p:nvPr/>
        </p:nvGrpSpPr>
        <p:grpSpPr>
          <a:xfrm>
            <a:off x="1547664" y="1481577"/>
            <a:ext cx="3170022" cy="842672"/>
            <a:chOff x="1547664" y="1481577"/>
            <a:chExt cx="3170022" cy="842672"/>
          </a:xfrm>
        </p:grpSpPr>
        <p:cxnSp>
          <p:nvCxnSpPr>
            <p:cNvPr id="8" name="Rechte verbindingslijn 7"/>
            <p:cNvCxnSpPr>
              <a:endCxn id="6" idx="1"/>
            </p:cNvCxnSpPr>
            <p:nvPr/>
          </p:nvCxnSpPr>
          <p:spPr>
            <a:xfrm>
              <a:off x="1547664" y="1902913"/>
              <a:ext cx="18772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2" descr="K:\PapersOmni\0-Research Proposal\images\DEMOTransaction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882" y="1481577"/>
              <a:ext cx="1292804" cy="842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ep 54"/>
          <p:cNvGrpSpPr/>
          <p:nvPr/>
        </p:nvGrpSpPr>
        <p:grpSpPr>
          <a:xfrm>
            <a:off x="1907704" y="3034720"/>
            <a:ext cx="5760640" cy="1033060"/>
            <a:chOff x="1907704" y="3034720"/>
            <a:chExt cx="5760640" cy="1033060"/>
          </a:xfrm>
        </p:grpSpPr>
        <p:grpSp>
          <p:nvGrpSpPr>
            <p:cNvPr id="21" name="Groep 20"/>
            <p:cNvGrpSpPr/>
            <p:nvPr/>
          </p:nvGrpSpPr>
          <p:grpSpPr>
            <a:xfrm>
              <a:off x="6537030" y="3034720"/>
              <a:ext cx="1131314" cy="1033060"/>
              <a:chOff x="2123728" y="1772816"/>
              <a:chExt cx="4052870" cy="3700884"/>
            </a:xfrm>
          </p:grpSpPr>
          <p:pic>
            <p:nvPicPr>
              <p:cNvPr id="22" name="Afbeelding 21"/>
              <p:cNvPicPr/>
              <p:nvPr>
                <p:extLst>
                  <p:ext uri="{D42A27DB-BD31-4B8C-83A1-F6EECF244321}">
                    <p14:modId xmlns:p14="http://schemas.microsoft.com/office/powerpoint/2010/main" val="3335865547"/>
                  </p:ext>
                </p:ext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2123728" y="1772816"/>
                <a:ext cx="4052870" cy="3700884"/>
              </a:xfrm>
              <a:prstGeom prst="rect">
                <a:avLst/>
              </a:prstGeom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866900"/>
                <a:ext cx="3832555" cy="2930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5" name="Rechte verbindingslijn 24"/>
            <p:cNvCxnSpPr>
              <a:endCxn id="22" idx="1"/>
            </p:cNvCxnSpPr>
            <p:nvPr/>
          </p:nvCxnSpPr>
          <p:spPr>
            <a:xfrm>
              <a:off x="1907704" y="3551250"/>
              <a:ext cx="46293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ep 56"/>
          <p:cNvGrpSpPr/>
          <p:nvPr/>
        </p:nvGrpSpPr>
        <p:grpSpPr>
          <a:xfrm>
            <a:off x="2995709" y="4204387"/>
            <a:ext cx="3520507" cy="963590"/>
            <a:chOff x="2995709" y="4204387"/>
            <a:chExt cx="3520507" cy="963590"/>
          </a:xfrm>
        </p:grpSpPr>
        <p:grpSp>
          <p:nvGrpSpPr>
            <p:cNvPr id="32" name="Groep 31"/>
            <p:cNvGrpSpPr/>
            <p:nvPr/>
          </p:nvGrpSpPr>
          <p:grpSpPr>
            <a:xfrm>
              <a:off x="5339488" y="4204387"/>
              <a:ext cx="1176728" cy="963590"/>
              <a:chOff x="5868144" y="1844825"/>
              <a:chExt cx="2811867" cy="2935081"/>
            </a:xfrm>
          </p:grpSpPr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1916832"/>
                <a:ext cx="1263641" cy="2863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3759" y="1844825"/>
                <a:ext cx="1576252" cy="289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5" name="Rechte verbindingslijn 34"/>
            <p:cNvCxnSpPr>
              <a:endCxn id="33" idx="1"/>
            </p:cNvCxnSpPr>
            <p:nvPr/>
          </p:nvCxnSpPr>
          <p:spPr>
            <a:xfrm flipV="1">
              <a:off x="2995709" y="4698002"/>
              <a:ext cx="2343779" cy="21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ep 55"/>
          <p:cNvGrpSpPr/>
          <p:nvPr/>
        </p:nvGrpSpPr>
        <p:grpSpPr>
          <a:xfrm>
            <a:off x="2771800" y="3653912"/>
            <a:ext cx="1945886" cy="927216"/>
            <a:chOff x="2771800" y="3653912"/>
            <a:chExt cx="1945886" cy="927216"/>
          </a:xfrm>
        </p:grpSpPr>
        <p:grpSp>
          <p:nvGrpSpPr>
            <p:cNvPr id="29" name="Groep 28"/>
            <p:cNvGrpSpPr/>
            <p:nvPr/>
          </p:nvGrpSpPr>
          <p:grpSpPr>
            <a:xfrm>
              <a:off x="3606552" y="3653912"/>
              <a:ext cx="1111134" cy="927216"/>
              <a:chOff x="227335" y="1890452"/>
              <a:chExt cx="2234448" cy="2866858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890452"/>
                <a:ext cx="1274159" cy="2866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35" y="2564904"/>
                <a:ext cx="960289" cy="155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9" name="Rechte verbindingslijn 38"/>
            <p:cNvCxnSpPr>
              <a:endCxn id="31" idx="1"/>
            </p:cNvCxnSpPr>
            <p:nvPr/>
          </p:nvCxnSpPr>
          <p:spPr>
            <a:xfrm>
              <a:off x="2771800" y="4123125"/>
              <a:ext cx="8347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ep 2"/>
          <p:cNvGrpSpPr/>
          <p:nvPr/>
        </p:nvGrpSpPr>
        <p:grpSpPr>
          <a:xfrm>
            <a:off x="2123728" y="4670767"/>
            <a:ext cx="6733317" cy="1208220"/>
            <a:chOff x="2123728" y="4670767"/>
            <a:chExt cx="6733317" cy="1208220"/>
          </a:xfrm>
        </p:grpSpPr>
        <p:cxnSp>
          <p:nvCxnSpPr>
            <p:cNvPr id="43" name="Rechte verbindingslijn 42"/>
            <p:cNvCxnSpPr/>
            <p:nvPr/>
          </p:nvCxnSpPr>
          <p:spPr>
            <a:xfrm>
              <a:off x="2123728" y="5212771"/>
              <a:ext cx="49661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650" y="4670767"/>
              <a:ext cx="1768395" cy="120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2627784" y="5236061"/>
            <a:ext cx="2854970" cy="1001251"/>
            <a:chOff x="2627784" y="5236061"/>
            <a:chExt cx="2854970" cy="1001251"/>
          </a:xfrm>
        </p:grpSpPr>
        <p:cxnSp>
          <p:nvCxnSpPr>
            <p:cNvPr id="49" name="Rechte verbindingslijn 48"/>
            <p:cNvCxnSpPr/>
            <p:nvPr/>
          </p:nvCxnSpPr>
          <p:spPr>
            <a:xfrm>
              <a:off x="2627784" y="5736687"/>
              <a:ext cx="14951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965" y="5236061"/>
              <a:ext cx="1359789" cy="100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Steps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Defining and verifying the (need of) artefacts</a:t>
            </a:r>
          </a:p>
          <a:p>
            <a:r>
              <a:rPr lang="en-GB" dirty="0" smtClean="0"/>
              <a:t>Designing and building the artefact</a:t>
            </a:r>
          </a:p>
          <a:p>
            <a:r>
              <a:rPr lang="en-GB" dirty="0" smtClean="0"/>
              <a:t>Justify the artefacts in case studies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5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pws.net/images/uploads/Conversion_-Google-Study-2_forb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2" y="836712"/>
            <a:ext cx="8208912" cy="48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60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Current Situation and Definitions</a:t>
            </a:r>
          </a:p>
          <a:p>
            <a:r>
              <a:rPr lang="en-GB" dirty="0" smtClean="0"/>
              <a:t>Cross Channel Perspectives</a:t>
            </a:r>
          </a:p>
          <a:p>
            <a:r>
              <a:rPr lang="en-GB" dirty="0"/>
              <a:t>Research Questions &amp; Method</a:t>
            </a:r>
          </a:p>
          <a:p>
            <a:r>
              <a:rPr lang="en-GB" dirty="0" smtClean="0"/>
              <a:t>Cross Channel Communication Architecture</a:t>
            </a:r>
          </a:p>
          <a:p>
            <a:r>
              <a:rPr lang="en-GB" dirty="0" smtClean="0"/>
              <a:t>Theories</a:t>
            </a:r>
          </a:p>
          <a:p>
            <a:r>
              <a:rPr lang="en-GB" dirty="0" smtClean="0"/>
              <a:t>Processor and Protocol Construction</a:t>
            </a:r>
          </a:p>
          <a:p>
            <a:r>
              <a:rPr lang="en-GB" dirty="0" smtClean="0"/>
              <a:t>Protocol Architecture</a:t>
            </a:r>
          </a:p>
          <a:p>
            <a:r>
              <a:rPr lang="en-GB" dirty="0" smtClean="0"/>
              <a:t>Design Example</a:t>
            </a:r>
          </a:p>
          <a:p>
            <a:r>
              <a:rPr lang="en-GB" dirty="0" smtClean="0"/>
              <a:t>Conclusion &amp; Future steps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99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108520" y="6248400"/>
            <a:ext cx="9345570" cy="609600"/>
            <a:chOff x="-110961" y="6309320"/>
            <a:chExt cx="9345570" cy="609600"/>
          </a:xfrm>
        </p:grpSpPr>
        <p:pic>
          <p:nvPicPr>
            <p:cNvPr id="5161" name="Picture 41" descr="C:\Users\Mark\Desktop\PNG\youtub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96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2" name="Picture 42" descr="C:\Users\Mark\Desktop\PNG\ai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0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3" name="Picture 43" descr="C:\Users\Mark\Desktop\PNG\as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7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4" name="Picture 44" descr="C:\Users\Mark\Desktop\PNG\beb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3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5" name="Picture 45" descr="C:\Users\Mark\Desktop\PNG\betvib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0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6" name="Picture 46" descr="C:\Users\Mark\Desktop\PNG\blinklis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6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7" name="Picture 47" descr="C:\Users\Mark\Desktop\PNG\blogg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03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C:\Users\Mark\Desktop\PNG\buzz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0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9" name="Picture 49" descr="C:\Users\Mark\Desktop\PNG\delicious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6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0" name="Picture 50" descr="C:\Users\Mark\Desktop\PNG\deviantart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03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1" name="Picture 51" descr="C:\Users\Mark\Desktop\PNG\dig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69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2" name="Picture 52" descr="C:\Users\Mark\Desktop\PNG\dii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36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3" name="Picture 53" descr="C:\Users\Mark\Desktop\PNG\everynote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03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4" name="Picture 54" descr="C:\Users\Mark\Desktop\PNG\facebook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69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C:\Users\Mark\Desktop\PNG\flickr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36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6" name="Picture 56" descr="C:\Users\Mark\Desktop\PNG\friendfeed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02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7" name="Picture 57" descr="C:\Users\Mark\Desktop\PNG\friendster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69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8" name="Picture 58" descr="C:\Users\Mark\Desktop\PNG\furl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36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9" name="Picture 59" descr="C:\Users\Mark\Desktop\PNG\google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02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0" name="Picture 60" descr="C:\Users\Mark\Desktop\PNG\lastfm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69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1" name="Picture 61" descr="C:\Users\Mark\Desktop\PNG\linkedin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35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2" name="Picture 62" descr="C:\Users\Mark\Desktop\PNG\livejournal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02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3" name="Picture 63" descr="C:\Users\Mark\Desktop\PNG\mixx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69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4" name="Picture 64" descr="C:\Users\Mark\Desktop\PNG\myspace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35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5" name="Picture 65" descr="C:\Users\Mark\Desktop\PNG\newsvine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02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6" name="Picture 66" descr="C:\Users\Mark\Desktop\PNG\orkut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68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7" name="Picture 67" descr="C:\Users\Mark\Desktop\PNG\plaxo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35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8" name="Picture 68" descr="C:\Users\Mark\Desktop\PNG\plurk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2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9" name="Picture 69" descr="C:\Users\Mark\Desktop\PNG\posterous.pn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68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0" name="Picture 70" descr="C:\Users\Mark\Desktop\PNG\reddit.pn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35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1" name="Picture 71" descr="C:\Users\Mark\Desktop\PNG\rss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01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2" name="Picture 72" descr="C:\Users\Mark\Desktop\PNG\shoutwire.pn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685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3" name="Picture 73" descr="C:\Users\Mark\Desktop\PNG\spurl.png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351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4" name="Picture 74" descr="C:\Users\Mark\Desktop\PNG\squidoo.png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017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5" name="Picture 75" descr="C:\Users\Mark\Desktop\PNG\stumbleupon.png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683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6" name="Picture 76" descr="C:\Users\Mark\Desktop\PNG\technorati.pn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34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7" name="Picture 77" descr="C:\Users\Mark\Desktop\PNG\tumblr.png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009" y="630932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81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</a:t>
            </a:r>
            <a:endParaRPr lang="en-GB" dirty="0"/>
          </a:p>
        </p:txBody>
      </p:sp>
      <p:pic>
        <p:nvPicPr>
          <p:cNvPr id="1026" name="Picture 2" descr="http://blogs.msdn.com/blogfiles/domc/WindowsLiveWriter/CustomerFacingApplicationDesignAParadigm_BE78/customercentricappdesig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7560"/>
            <a:ext cx="7344816" cy="37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0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Definitions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Cross Channel Marketing (</a:t>
            </a:r>
            <a:r>
              <a:rPr lang="en-GB" dirty="0"/>
              <a:t>Business dictionary)</a:t>
            </a:r>
            <a:endParaRPr lang="en-GB" dirty="0" smtClean="0"/>
          </a:p>
          <a:p>
            <a:pPr lvl="1"/>
            <a:r>
              <a:rPr lang="en-GB" dirty="0" smtClean="0"/>
              <a:t>Use </a:t>
            </a:r>
            <a:r>
              <a:rPr lang="en-GB" dirty="0"/>
              <a:t>of one marketing channel (such as direct mail or internet) to </a:t>
            </a:r>
            <a:r>
              <a:rPr lang="en-GB" b="1" dirty="0"/>
              <a:t>support or promote another channel</a:t>
            </a:r>
            <a:r>
              <a:rPr lang="en-GB" dirty="0"/>
              <a:t> (such as retailing</a:t>
            </a:r>
            <a:r>
              <a:rPr lang="en-GB" dirty="0" smtClean="0"/>
              <a:t>).</a:t>
            </a:r>
          </a:p>
          <a:p>
            <a:r>
              <a:rPr lang="en-GB" dirty="0" smtClean="0"/>
              <a:t>Cross Channel Marketing </a:t>
            </a:r>
            <a:r>
              <a:rPr lang="en-GB" dirty="0"/>
              <a:t>(Marketing facts)</a:t>
            </a:r>
          </a:p>
          <a:p>
            <a:pPr lvl="1"/>
            <a:r>
              <a:rPr lang="en-GB" dirty="0"/>
              <a:t>Cross-channel marketing is using </a:t>
            </a:r>
            <a:r>
              <a:rPr lang="en-GB" b="1" dirty="0"/>
              <a:t>multiple supporting channels</a:t>
            </a:r>
            <a:r>
              <a:rPr lang="en-GB" dirty="0"/>
              <a:t> to send the </a:t>
            </a:r>
            <a:r>
              <a:rPr lang="en-GB" b="1" dirty="0"/>
              <a:t>same message </a:t>
            </a:r>
            <a:r>
              <a:rPr lang="en-GB" dirty="0"/>
              <a:t>from a customer centric point of view to support the customer journey</a:t>
            </a:r>
            <a:r>
              <a:rPr lang="en-GB" dirty="0" smtClean="0"/>
              <a:t>.</a:t>
            </a:r>
          </a:p>
          <a:p>
            <a:r>
              <a:rPr lang="en-GB" dirty="0"/>
              <a:t>Cross Channel Marketing (Smarter Commerce)</a:t>
            </a:r>
          </a:p>
          <a:p>
            <a:pPr lvl="1"/>
            <a:r>
              <a:rPr lang="en-GB" dirty="0"/>
              <a:t>The creation and promulgation of campaigns that take into account </a:t>
            </a:r>
            <a:r>
              <a:rPr lang="en-GB" b="1" dirty="0"/>
              <a:t>customer preferences </a:t>
            </a:r>
            <a:r>
              <a:rPr lang="en-GB" dirty="0"/>
              <a:t>and engage recipients on </a:t>
            </a:r>
            <a:r>
              <a:rPr lang="en-GB" b="1" dirty="0"/>
              <a:t>their</a:t>
            </a:r>
            <a:r>
              <a:rPr lang="en-GB" dirty="0"/>
              <a:t> chosen </a:t>
            </a:r>
            <a:r>
              <a:rPr lang="en-GB" u="sng" dirty="0"/>
              <a:t>platform</a:t>
            </a:r>
            <a:r>
              <a:rPr lang="en-GB" dirty="0"/>
              <a:t> and via </a:t>
            </a:r>
            <a:r>
              <a:rPr lang="en-GB" b="1" dirty="0"/>
              <a:t>their</a:t>
            </a:r>
            <a:r>
              <a:rPr lang="en-GB" dirty="0"/>
              <a:t> preferred </a:t>
            </a:r>
            <a:r>
              <a:rPr lang="en-GB" u="sng" dirty="0"/>
              <a:t>medium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Cross Channel Communication</a:t>
            </a:r>
            <a:endParaRPr lang="en-GB" dirty="0"/>
          </a:p>
          <a:p>
            <a:pPr lvl="1"/>
            <a:r>
              <a:rPr lang="en-GB" dirty="0"/>
              <a:t>The </a:t>
            </a:r>
            <a:r>
              <a:rPr lang="en-GB" dirty="0" smtClean="0"/>
              <a:t>communication over </a:t>
            </a:r>
            <a:r>
              <a:rPr lang="en-GB" u="sng" dirty="0" smtClean="0"/>
              <a:t>bi-directional digital </a:t>
            </a:r>
            <a:r>
              <a:rPr lang="en-GB" dirty="0" smtClean="0"/>
              <a:t>channels that </a:t>
            </a:r>
            <a:r>
              <a:rPr lang="en-GB" dirty="0"/>
              <a:t>take into account </a:t>
            </a:r>
            <a:r>
              <a:rPr lang="en-GB" b="1" dirty="0"/>
              <a:t>customer preferences </a:t>
            </a:r>
            <a:r>
              <a:rPr lang="en-GB" dirty="0"/>
              <a:t>and engage recipients </a:t>
            </a:r>
            <a:r>
              <a:rPr lang="en-GB" dirty="0" smtClean="0"/>
              <a:t>via </a:t>
            </a:r>
            <a:r>
              <a:rPr lang="en-GB" b="1" dirty="0"/>
              <a:t>their</a:t>
            </a:r>
            <a:r>
              <a:rPr lang="en-GB" dirty="0"/>
              <a:t> </a:t>
            </a:r>
            <a:r>
              <a:rPr lang="en-GB" dirty="0" smtClean="0"/>
              <a:t>preferred </a:t>
            </a:r>
            <a:r>
              <a:rPr lang="en-GB" u="sng" dirty="0" smtClean="0"/>
              <a:t>channe</a:t>
            </a:r>
            <a:r>
              <a:rPr lang="en-GB" u="sng" dirty="0"/>
              <a:t>l</a:t>
            </a:r>
            <a:r>
              <a:rPr lang="en-GB" dirty="0" smtClean="0"/>
              <a:t>.</a:t>
            </a:r>
          </a:p>
          <a:p>
            <a:r>
              <a:rPr lang="en-GB" dirty="0" smtClean="0"/>
              <a:t>Architecture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normative restriction of design </a:t>
            </a:r>
            <a:r>
              <a:rPr lang="en-GB" dirty="0" smtClean="0"/>
              <a:t>freedom.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4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solution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Multiple communication channels (silos)</a:t>
            </a:r>
          </a:p>
          <a:p>
            <a:endParaRPr lang="en-GB" dirty="0" smtClean="0"/>
          </a:p>
          <a:p>
            <a:r>
              <a:rPr lang="en-GB" dirty="0" smtClean="0"/>
              <a:t>Frequent organizational changes</a:t>
            </a:r>
          </a:p>
          <a:p>
            <a:endParaRPr lang="en-GB" dirty="0" smtClean="0"/>
          </a:p>
          <a:p>
            <a:r>
              <a:rPr lang="en-GB" dirty="0" smtClean="0"/>
              <a:t>Multiple IT changes</a:t>
            </a:r>
          </a:p>
          <a:p>
            <a:endParaRPr lang="en-GB" dirty="0" smtClean="0"/>
          </a:p>
          <a:p>
            <a:r>
              <a:rPr lang="en-GB" dirty="0" smtClean="0"/>
              <a:t>Overlapping changes</a:t>
            </a:r>
            <a:endParaRPr lang="en-GB" dirty="0"/>
          </a:p>
        </p:txBody>
      </p:sp>
      <p:pic>
        <p:nvPicPr>
          <p:cNvPr id="1026" name="Picture 2" descr="http://www.globalpartnersinc.com/Portals/31662/images/silos-resized-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5045"/>
          <a:stretch/>
        </p:blipFill>
        <p:spPr bwMode="auto">
          <a:xfrm>
            <a:off x="107504" y="2708920"/>
            <a:ext cx="4158762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78414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34" y="3509865"/>
            <a:ext cx="2914075" cy="2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Channel Perspectives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530624" cy="639762"/>
          </a:xfrm>
        </p:spPr>
        <p:txBody>
          <a:bodyPr/>
          <a:lstStyle/>
          <a:p>
            <a:r>
              <a:rPr lang="nl-NL" dirty="0" smtClean="0"/>
              <a:t>Marketing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530624" cy="3951288"/>
          </a:xfrm>
        </p:spPr>
        <p:txBody>
          <a:bodyPr/>
          <a:lstStyle/>
          <a:p>
            <a:r>
              <a:rPr lang="en-GB" dirty="0" smtClean="0"/>
              <a:t>Uniform </a:t>
            </a:r>
            <a:br>
              <a:rPr lang="en-GB" dirty="0" smtClean="0"/>
            </a:br>
            <a:r>
              <a:rPr lang="en-GB" dirty="0" smtClean="0"/>
              <a:t>User Experience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940152" y="1535113"/>
            <a:ext cx="2746648" cy="639762"/>
          </a:xfrm>
        </p:spPr>
        <p:txBody>
          <a:bodyPr/>
          <a:lstStyle/>
          <a:p>
            <a:r>
              <a:rPr lang="nl-NL" dirty="0" smtClean="0"/>
              <a:t>Communication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940152" y="2174875"/>
            <a:ext cx="2746648" cy="3951288"/>
          </a:xfrm>
        </p:spPr>
        <p:txBody>
          <a:bodyPr/>
          <a:lstStyle/>
          <a:p>
            <a:r>
              <a:rPr lang="en-GB" dirty="0" smtClean="0"/>
              <a:t>Uniform transactions</a:t>
            </a:r>
          </a:p>
        </p:txBody>
      </p:sp>
      <p:sp>
        <p:nvSpPr>
          <p:cNvPr id="9" name="Tijdelijke aanduiding voor tekst 4"/>
          <p:cNvSpPr txBox="1">
            <a:spLocks/>
          </p:cNvSpPr>
          <p:nvPr/>
        </p:nvSpPr>
        <p:spPr>
          <a:xfrm>
            <a:off x="3134656" y="1535113"/>
            <a:ext cx="274664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3134656" y="2174875"/>
            <a:ext cx="274664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ijdelijke aanduiding voor tekst 4"/>
          <p:cNvSpPr txBox="1">
            <a:spLocks/>
          </p:cNvSpPr>
          <p:nvPr/>
        </p:nvSpPr>
        <p:spPr>
          <a:xfrm>
            <a:off x="3107192" y="1535113"/>
            <a:ext cx="274664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ijdelijke aanduiding voor inhoud 5"/>
          <p:cNvSpPr txBox="1">
            <a:spLocks/>
          </p:cNvSpPr>
          <p:nvPr/>
        </p:nvSpPr>
        <p:spPr>
          <a:xfrm>
            <a:off x="3107192" y="2174875"/>
            <a:ext cx="274664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Tijdelijke aanduiding voor tekst 4"/>
          <p:cNvSpPr txBox="1">
            <a:spLocks/>
          </p:cNvSpPr>
          <p:nvPr/>
        </p:nvSpPr>
        <p:spPr>
          <a:xfrm>
            <a:off x="3107192" y="1535113"/>
            <a:ext cx="274664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Information</a:t>
            </a:r>
            <a:endParaRPr lang="en-GB" dirty="0"/>
          </a:p>
        </p:txBody>
      </p:sp>
      <p:sp>
        <p:nvSpPr>
          <p:cNvPr id="14" name="Tijdelijke aanduiding voor inhoud 5"/>
          <p:cNvSpPr txBox="1">
            <a:spLocks/>
          </p:cNvSpPr>
          <p:nvPr/>
        </p:nvSpPr>
        <p:spPr>
          <a:xfrm>
            <a:off x="3107192" y="2174875"/>
            <a:ext cx="274664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Uniform information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9" name="Picture 7" descr="http://www.successwithcrm.com/Portals/76666/images/Contact%20and%20customer%20management%20system%20view-resized-60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38441"/>
            <a:ext cx="2834891" cy="31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3" y="3789040"/>
            <a:ext cx="2667658" cy="24163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9865"/>
            <a:ext cx="2264400" cy="2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ww.geekyedge.com/wp-content/uploads/2012/10/What-Is-Up-With-App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204962" cy="14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1" y="3789040"/>
            <a:ext cx="2210807" cy="240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0" y="3501007"/>
            <a:ext cx="3107260" cy="2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 rot="18900000">
            <a:off x="5752322" y="4041901"/>
            <a:ext cx="36413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Research</a:t>
            </a:r>
            <a:endParaRPr lang="nl-NL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4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13" grpId="0"/>
      <p:bldP spid="1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How can C</a:t>
            </a:r>
            <a:r>
              <a:rPr lang="en-GB" baseline="30000" dirty="0" smtClean="0"/>
              <a:t>3</a:t>
            </a:r>
            <a:r>
              <a:rPr lang="en-GB" dirty="0" smtClean="0"/>
              <a:t>A be defined in such a way it is an extension to existing single and multi-channel architecture?</a:t>
            </a:r>
          </a:p>
          <a:p>
            <a:r>
              <a:rPr lang="en-GB" dirty="0" smtClean="0"/>
              <a:t>How can a social transaction in the B-organisation as described in the Ψ-theory be implemented and supported by a computer program based on the π-theory and δ-theory in such a way a cross channel communication protocol can be based on Ψ-transactions?</a:t>
            </a:r>
          </a:p>
          <a:p>
            <a:r>
              <a:rPr lang="en-GB" dirty="0" smtClean="0"/>
              <a:t>How can the communication context be preserved between channels during a transaction within C</a:t>
            </a:r>
            <a:r>
              <a:rPr lang="en-GB" baseline="30000" dirty="0" smtClean="0"/>
              <a:t>3</a:t>
            </a:r>
            <a:r>
              <a:rPr lang="en-GB" dirty="0" smtClean="0"/>
              <a:t>A?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6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Science Research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Hevner</a:t>
            </a:r>
            <a:r>
              <a:rPr lang="en-GB" dirty="0"/>
              <a:t>?</a:t>
            </a:r>
            <a:r>
              <a:rPr lang="en-GB" dirty="0" smtClean="0"/>
              <a:t> van </a:t>
            </a:r>
            <a:r>
              <a:rPr lang="en-GB" dirty="0" err="1" smtClean="0"/>
              <a:t>Aken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Design/Develop Artefacts &amp; Justify</a:t>
            </a:r>
            <a:endParaRPr lang="en-GB" dirty="0"/>
          </a:p>
        </p:txBody>
      </p:sp>
      <p:pic>
        <p:nvPicPr>
          <p:cNvPr id="1026" name="Picture 2" descr="http://tikamaliyana.files.wordpress.com/2011/11/hevn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73" y="2760618"/>
            <a:ext cx="5576540" cy="38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2-B3D1-4D20-A976-78D8914E33E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394</Words>
  <Application>Microsoft Office PowerPoint</Application>
  <PresentationFormat>Diavoorstelling (4:3)</PresentationFormat>
  <Paragraphs>104</Paragraphs>
  <Slides>20</Slides>
  <Notes>0</Notes>
  <HiddenSlides>2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Cross Channel Communication Architecture</vt:lpstr>
      <vt:lpstr>Content</vt:lpstr>
      <vt:lpstr>Current Situation</vt:lpstr>
      <vt:lpstr>Existing Definitions</vt:lpstr>
      <vt:lpstr>Definitions</vt:lpstr>
      <vt:lpstr>Current solution</vt:lpstr>
      <vt:lpstr>Cross Channel Perspectives</vt:lpstr>
      <vt:lpstr>Research Questions</vt:lpstr>
      <vt:lpstr>Design Science Research</vt:lpstr>
      <vt:lpstr>Cross Channel Communication Architecture - C3A</vt:lpstr>
      <vt:lpstr>Theories</vt:lpstr>
      <vt:lpstr>Transaction processor construction</vt:lpstr>
      <vt:lpstr>Protocol construction</vt:lpstr>
      <vt:lpstr>Protocol Architecture</vt:lpstr>
      <vt:lpstr>Design Example</vt:lpstr>
      <vt:lpstr>Normalized Systems</vt:lpstr>
      <vt:lpstr>Artefacts</vt:lpstr>
      <vt:lpstr>Future Steps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Channel Communication Architecture</dc:title>
  <dc:creator>Mark</dc:creator>
  <cp:lastModifiedBy>Mark</cp:lastModifiedBy>
  <cp:revision>66</cp:revision>
  <dcterms:created xsi:type="dcterms:W3CDTF">2014-03-31T07:05:31Z</dcterms:created>
  <dcterms:modified xsi:type="dcterms:W3CDTF">2014-05-05T09:37:17Z</dcterms:modified>
</cp:coreProperties>
</file>