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52"/>
  </p:notesMasterIdLst>
  <p:handoutMasterIdLst>
    <p:handoutMasterId r:id="rId53"/>
  </p:handoutMasterIdLst>
  <p:sldIdLst>
    <p:sldId id="329" r:id="rId4"/>
    <p:sldId id="351" r:id="rId5"/>
    <p:sldId id="381" r:id="rId6"/>
    <p:sldId id="382" r:id="rId7"/>
    <p:sldId id="359" r:id="rId8"/>
    <p:sldId id="314" r:id="rId9"/>
    <p:sldId id="257" r:id="rId10"/>
    <p:sldId id="331" r:id="rId11"/>
    <p:sldId id="332" r:id="rId12"/>
    <p:sldId id="315" r:id="rId13"/>
    <p:sldId id="317" r:id="rId14"/>
    <p:sldId id="341" r:id="rId15"/>
    <p:sldId id="361" r:id="rId16"/>
    <p:sldId id="362" r:id="rId17"/>
    <p:sldId id="383" r:id="rId18"/>
    <p:sldId id="342" r:id="rId19"/>
    <p:sldId id="360" r:id="rId20"/>
    <p:sldId id="343" r:id="rId21"/>
    <p:sldId id="346" r:id="rId22"/>
    <p:sldId id="384" r:id="rId23"/>
    <p:sldId id="358" r:id="rId24"/>
    <p:sldId id="365" r:id="rId25"/>
    <p:sldId id="372" r:id="rId26"/>
    <p:sldId id="373" r:id="rId27"/>
    <p:sldId id="375" r:id="rId28"/>
    <p:sldId id="376" r:id="rId29"/>
    <p:sldId id="377" r:id="rId30"/>
    <p:sldId id="378" r:id="rId31"/>
    <p:sldId id="367" r:id="rId32"/>
    <p:sldId id="336" r:id="rId33"/>
    <p:sldId id="369" r:id="rId34"/>
    <p:sldId id="368" r:id="rId35"/>
    <p:sldId id="364" r:id="rId36"/>
    <p:sldId id="348" r:id="rId37"/>
    <p:sldId id="371" r:id="rId38"/>
    <p:sldId id="385" r:id="rId39"/>
    <p:sldId id="386" r:id="rId40"/>
    <p:sldId id="387" r:id="rId41"/>
    <p:sldId id="380" r:id="rId42"/>
    <p:sldId id="308" r:id="rId43"/>
    <p:sldId id="319" r:id="rId44"/>
    <p:sldId id="349" r:id="rId45"/>
    <p:sldId id="355" r:id="rId46"/>
    <p:sldId id="363" r:id="rId47"/>
    <p:sldId id="353" r:id="rId48"/>
    <p:sldId id="388" r:id="rId49"/>
    <p:sldId id="389" r:id="rId50"/>
    <p:sldId id="313" r:id="rId51"/>
  </p:sldIdLst>
  <p:sldSz cx="12192000" cy="6858000"/>
  <p:notesSz cx="6858000" cy="9144000"/>
  <p:defaultText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2" algn="l" defTabSz="914290" rtl="0" eaLnBrk="1" latinLnBrk="0" hangingPunct="1">
      <a:defRPr sz="1800" kern="1200">
        <a:solidFill>
          <a:schemeClr val="tx1"/>
        </a:solidFill>
        <a:latin typeface="+mn-lt"/>
        <a:ea typeface="+mn-ea"/>
        <a:cs typeface="+mn-cs"/>
      </a:defRPr>
    </a:lvl7pPr>
    <a:lvl8pPr marL="3200017" algn="l" defTabSz="914290" rtl="0" eaLnBrk="1" latinLnBrk="0" hangingPunct="1">
      <a:defRPr sz="1800" kern="1200">
        <a:solidFill>
          <a:schemeClr val="tx1"/>
        </a:solidFill>
        <a:latin typeface="+mn-lt"/>
        <a:ea typeface="+mn-ea"/>
        <a:cs typeface="+mn-cs"/>
      </a:defRPr>
    </a:lvl8pPr>
    <a:lvl9pPr marL="3657162"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mc="http://schemas.openxmlformats.org/markup-compatibility/2006" xmlns:mv="urn:schemas-microsoft-com:mac:vml"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288"/>
    <a:srgbClr val="26E6DD"/>
    <a:srgbClr val="F7F7F7"/>
    <a:srgbClr val="F1F1E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autoAdjust="0"/>
  </p:normalViewPr>
  <p:slideViewPr>
    <p:cSldViewPr>
      <p:cViewPr>
        <p:scale>
          <a:sx n="70" d="100"/>
          <a:sy n="70" d="100"/>
        </p:scale>
        <p:origin x="-852" y="-180"/>
      </p:cViewPr>
      <p:guideLst>
        <p:guide orient="horz" pos="2160"/>
        <p:guide pos="3840"/>
      </p:guideLst>
    </p:cSldViewPr>
  </p:slideViewPr>
  <p:outlineViewPr>
    <p:cViewPr>
      <p:scale>
        <a:sx n="33" d="100"/>
        <a:sy n="33" d="100"/>
      </p:scale>
      <p:origin x="0" y="7740"/>
    </p:cViewPr>
  </p:outlineViewPr>
  <p:notesTextViewPr>
    <p:cViewPr>
      <p:scale>
        <a:sx n="1" d="1"/>
        <a:sy n="1" d="1"/>
      </p:scale>
      <p:origin x="0" y="0"/>
    </p:cViewPr>
  </p:notesTextViewPr>
  <p:notesViewPr>
    <p:cSldViewPr showGuides="1">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pt-BR" smtClean="0"/>
              <a:pPr/>
              <a:t>08/05/2014</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lang="pt-BR" smtClean="0"/>
              <a:pPr/>
              <a:t>‹nº›</a:t>
            </a:fld>
            <a:endParaRPr lang="pt-B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pt-BR" smtClean="0"/>
              <a:pPr/>
              <a:t>08/05/2014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lang="pt-BR" smtClean="0"/>
              <a:pPr/>
              <a:t>‹nº›</a:t>
            </a:fld>
            <a:endParaRPr lang="pt-B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2" algn="l" defTabSz="914290" rtl="0" eaLnBrk="1" latinLnBrk="0" hangingPunct="1">
      <a:defRPr sz="1200" kern="1200">
        <a:solidFill>
          <a:schemeClr val="tx1"/>
        </a:solidFill>
        <a:latin typeface="+mn-lt"/>
        <a:ea typeface="+mn-ea"/>
        <a:cs typeface="+mn-cs"/>
      </a:defRPr>
    </a:lvl7pPr>
    <a:lvl8pPr marL="3200017" algn="l" defTabSz="914290" rtl="0" eaLnBrk="1" latinLnBrk="0" hangingPunct="1">
      <a:defRPr sz="1200" kern="1200">
        <a:solidFill>
          <a:schemeClr val="tx1"/>
        </a:solidFill>
        <a:latin typeface="+mn-lt"/>
        <a:ea typeface="+mn-ea"/>
        <a:cs typeface="+mn-cs"/>
      </a:defRPr>
    </a:lvl8pPr>
    <a:lvl9pPr marL="3657162"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etherapparel.com/journal/2012/10/30/great-city-by-adrian-smith-gordon-gill-architectu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Deontic</a:t>
            </a:r>
            <a:r>
              <a:rPr lang="pt-BR" dirty="0" smtClean="0"/>
              <a:t> </a:t>
            </a:r>
            <a:r>
              <a:rPr lang="pt-BR" dirty="0" err="1" smtClean="0"/>
              <a:t>power</a:t>
            </a:r>
            <a:r>
              <a:rPr lang="pt-BR" baseline="0" dirty="0" smtClean="0"/>
              <a:t> </a:t>
            </a:r>
            <a:r>
              <a:rPr lang="pt-BR" dirty="0" err="1" smtClean="0"/>
              <a:t>value</a:t>
            </a:r>
            <a:r>
              <a:rPr lang="pt-BR" dirty="0" smtClean="0"/>
              <a:t> </a:t>
            </a:r>
            <a:r>
              <a:rPr lang="pt-BR" dirty="0" err="1" smtClean="0"/>
              <a:t>that</a:t>
            </a:r>
            <a:r>
              <a:rPr lang="pt-BR" dirty="0" smtClean="0"/>
              <a:t> expresses </a:t>
            </a:r>
            <a:r>
              <a:rPr lang="pt-BR" dirty="0" err="1" smtClean="0"/>
              <a:t>an</a:t>
            </a:r>
            <a:r>
              <a:rPr lang="pt-BR" dirty="0" smtClean="0"/>
              <a:t> </a:t>
            </a:r>
            <a:r>
              <a:rPr lang="pt-BR" dirty="0" err="1" smtClean="0"/>
              <a:t>obligation</a:t>
            </a:r>
            <a:r>
              <a:rPr lang="pt-BR" dirty="0" smtClean="0"/>
              <a:t> </a:t>
            </a:r>
            <a:r>
              <a:rPr lang="pt-BR" dirty="0" err="1" smtClean="0"/>
              <a:t>or</a:t>
            </a:r>
            <a:r>
              <a:rPr lang="pt-BR" dirty="0" smtClean="0"/>
              <a:t> </a:t>
            </a:r>
            <a:r>
              <a:rPr lang="pt-BR" dirty="0" err="1" smtClean="0"/>
              <a:t>permission</a:t>
            </a:r>
            <a:endParaRPr lang="pt-BR" dirty="0" smtClean="0"/>
          </a:p>
          <a:p>
            <a:r>
              <a:rPr lang="en-US" dirty="0" smtClean="0"/>
              <a:t>on the Greek </a:t>
            </a:r>
            <a:r>
              <a:rPr lang="en-US" dirty="0" err="1" smtClean="0"/>
              <a:t>dé</a:t>
            </a:r>
            <a:r>
              <a:rPr lang="en-US" baseline="0" dirty="0" smtClean="0"/>
              <a:t> on </a:t>
            </a:r>
            <a:r>
              <a:rPr lang="en-US" dirty="0" smtClean="0"/>
              <a:t>- which is mandatory </a:t>
            </a:r>
            <a:endParaRPr lang="pt-BR" dirty="0"/>
          </a:p>
        </p:txBody>
      </p:sp>
      <p:sp>
        <p:nvSpPr>
          <p:cNvPr id="4" name="Espaço Reservado para Número de Slide 3"/>
          <p:cNvSpPr>
            <a:spLocks noGrp="1"/>
          </p:cNvSpPr>
          <p:nvPr>
            <p:ph type="sldNum" sz="quarter" idx="10"/>
          </p:nvPr>
        </p:nvSpPr>
        <p:spPr/>
        <p:txBody>
          <a:bodyPr/>
          <a:lstStyle/>
          <a:p>
            <a:fld id="{9555D449-B875-4B8D-8E66-224D27E54C9A}" type="slidenum">
              <a:rPr lang="pt-BR" smtClean="0"/>
              <a:pPr/>
              <a:t>12</a:t>
            </a:fld>
            <a:endParaRPr lang="pt-BR" dirty="0"/>
          </a:p>
        </p:txBody>
      </p:sp>
    </p:spTree>
    <p:extLst>
      <p:ext uri="{BB962C8B-B14F-4D97-AF65-F5344CB8AC3E}">
        <p14:creationId xmlns:p14="http://schemas.microsoft.com/office/powerpoint/2010/main" val="32245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smtClean="0"/>
              <a:t>preenchê-lo </a:t>
            </a:r>
            <a:br>
              <a:rPr lang="pt-PT" dirty="0" smtClean="0"/>
            </a:br>
            <a:r>
              <a:rPr lang="pt-PT" dirty="0" smtClean="0"/>
              <a:t>assiná-lo </a:t>
            </a:r>
            <a:br>
              <a:rPr lang="pt-PT" dirty="0" smtClean="0"/>
            </a:br>
            <a:r>
              <a:rPr lang="pt-PT" dirty="0" smtClean="0"/>
              <a:t>carimbá-lo </a:t>
            </a:r>
            <a:br>
              <a:rPr lang="pt-PT" dirty="0" smtClean="0"/>
            </a:br>
            <a:r>
              <a:rPr lang="pt-PT" dirty="0" smtClean="0"/>
              <a:t>inspecioná-lo </a:t>
            </a:r>
            <a:br>
              <a:rPr lang="pt-PT" dirty="0" smtClean="0"/>
            </a:br>
            <a:r>
              <a:rPr lang="pt-PT" dirty="0" smtClean="0"/>
              <a:t>copiá-lo </a:t>
            </a:r>
            <a:br>
              <a:rPr lang="pt-PT" dirty="0" smtClean="0"/>
            </a:br>
            <a:r>
              <a:rPr lang="pt-PT" dirty="0" smtClean="0"/>
              <a:t>registrá-la</a:t>
            </a:r>
            <a:endParaRPr lang="pt-BR" dirty="0"/>
          </a:p>
        </p:txBody>
      </p:sp>
      <p:sp>
        <p:nvSpPr>
          <p:cNvPr id="4" name="Espaço Reservado para Número de Slide 3"/>
          <p:cNvSpPr>
            <a:spLocks noGrp="1"/>
          </p:cNvSpPr>
          <p:nvPr>
            <p:ph type="sldNum" sz="quarter" idx="10"/>
          </p:nvPr>
        </p:nvSpPr>
        <p:spPr/>
        <p:txBody>
          <a:bodyPr/>
          <a:lstStyle/>
          <a:p>
            <a:fld id="{9555D449-B875-4B8D-8E66-224D27E54C9A}" type="slidenum">
              <a:rPr lang="pt-BR" smtClean="0"/>
              <a:pPr/>
              <a:t>16</a:t>
            </a:fld>
            <a:endParaRPr lang="pt-BR" dirty="0"/>
          </a:p>
        </p:txBody>
      </p:sp>
    </p:spTree>
    <p:extLst>
      <p:ext uri="{BB962C8B-B14F-4D97-AF65-F5344CB8AC3E}">
        <p14:creationId xmlns:p14="http://schemas.microsoft.com/office/powerpoint/2010/main" val="331955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smtClean="0"/>
              <a:t>proveniência dos documentos</a:t>
            </a:r>
            <a:endParaRPr lang="pt-BR" dirty="0"/>
          </a:p>
        </p:txBody>
      </p:sp>
      <p:sp>
        <p:nvSpPr>
          <p:cNvPr id="4" name="Espaço Reservado para Número de Slide 3"/>
          <p:cNvSpPr>
            <a:spLocks noGrp="1"/>
          </p:cNvSpPr>
          <p:nvPr>
            <p:ph type="sldNum" sz="quarter" idx="10"/>
          </p:nvPr>
        </p:nvSpPr>
        <p:spPr/>
        <p:txBody>
          <a:bodyPr/>
          <a:lstStyle/>
          <a:p>
            <a:fld id="{9555D449-B875-4B8D-8E66-224D27E54C9A}" type="slidenum">
              <a:rPr lang="pt-BR" smtClean="0"/>
              <a:pPr/>
              <a:t>18</a:t>
            </a:fld>
            <a:endParaRPr lang="pt-BR" dirty="0"/>
          </a:p>
        </p:txBody>
      </p:sp>
    </p:spTree>
    <p:extLst>
      <p:ext uri="{BB962C8B-B14F-4D97-AF65-F5344CB8AC3E}">
        <p14:creationId xmlns:p14="http://schemas.microsoft.com/office/powerpoint/2010/main" val="279745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http://www.google.com/imgres?um=1&amp;hl=en&amp;tbo=d&amp;biw=1366&amp;bih=610&amp;tbm=isch&amp;tbnid=xvBuU3znJmnzLM:&amp;imgrefurl=http://www.rjgeib.com/heroes/draper/german-point-of-view.html&amp;docid=__bCJ0XzNrdPlM&amp;imgurl=http://www.rjgeib.com/heroes/draper/d-day-beach.jpg&amp;w=432&amp;h=329&amp;ei=fjfDUL-1O5HssgbSmoDYAg&amp;zoom=1&amp;iact=rc&amp;dur=578&amp;sig=112516764352206821928&amp;page=1&amp;tbnh=136&amp;tbnw=198&amp;start=0&amp;ndsp=18&amp;ved=1t:429,r:2,s:0,i:156&amp;tx=54&amp;ty=87</a:t>
            </a:r>
            <a:endParaRPr lang="en-US"/>
          </a:p>
        </p:txBody>
      </p:sp>
      <p:sp>
        <p:nvSpPr>
          <p:cNvPr id="4" name="Slide Number Placeholder 3"/>
          <p:cNvSpPr>
            <a:spLocks noGrp="1"/>
          </p:cNvSpPr>
          <p:nvPr>
            <p:ph type="sldNum" sz="quarter" idx="10"/>
          </p:nvPr>
        </p:nvSpPr>
        <p:spPr/>
        <p:txBody>
          <a:bodyPr/>
          <a:lstStyle/>
          <a:p>
            <a:fld id="{0370C55B-55A5-496E-AC2A-DB325A81A6F9}" type="slidenum">
              <a:rPr lang="en-US" smtClean="0"/>
              <a:t>20</a:t>
            </a:fld>
            <a:endParaRPr lang="en-US"/>
          </a:p>
        </p:txBody>
      </p:sp>
    </p:spTree>
    <p:extLst>
      <p:ext uri="{BB962C8B-B14F-4D97-AF65-F5344CB8AC3E}">
        <p14:creationId xmlns:p14="http://schemas.microsoft.com/office/powerpoint/2010/main" val="405286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F09B2-390A-4171-916D-747F6BF1ACB0}" type="slidenum">
              <a:rPr lang="en-US">
                <a:solidFill>
                  <a:prstClr val="black"/>
                </a:solidFill>
              </a:rPr>
              <a:pPr/>
              <a:t>22</a:t>
            </a:fld>
            <a:endParaRPr lang="en-US">
              <a:solidFill>
                <a:prstClr val="black"/>
              </a:solidFill>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r>
              <a:rPr lang="en-GB" sz="900" dirty="0">
                <a:cs typeface="Times New Roman" pitchFamily="18" charset="0"/>
              </a:rPr>
              <a:t>Searle 1996, p. 9.</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0593">
              <a:defRPr/>
            </a:pPr>
            <a:r>
              <a:rPr lang="en-US" smtClean="0"/>
              <a:t>http://www.aetherapparel.com/journal/wp-content/themes/aether/images/btn-share-hov.png, </a:t>
            </a:r>
            <a:r>
              <a:rPr lang="en-US" b="1">
                <a:hlinkClick r:id="rId3" tooltip="Permalink to Great City by Adrian Smith + Gordon Gill Architecture"/>
              </a:rPr>
              <a:t>Great City by Adrian Smith + Gordon Gill Architecture</a:t>
            </a:r>
            <a:endParaRPr lang="en-US" b="1"/>
          </a:p>
          <a:p>
            <a:endParaRPr lang="en-US"/>
          </a:p>
        </p:txBody>
      </p:sp>
      <p:sp>
        <p:nvSpPr>
          <p:cNvPr id="4" name="Slide Number Placeholder 3"/>
          <p:cNvSpPr>
            <a:spLocks noGrp="1"/>
          </p:cNvSpPr>
          <p:nvPr>
            <p:ph type="sldNum" sz="quarter" idx="10"/>
          </p:nvPr>
        </p:nvSpPr>
        <p:spPr/>
        <p:txBody>
          <a:bodyPr/>
          <a:lstStyle/>
          <a:p>
            <a:fld id="{0370C55B-55A5-496E-AC2A-DB325A81A6F9}" type="slidenum">
              <a:rPr lang="en-US" smtClean="0"/>
              <a:t>28</a:t>
            </a:fld>
            <a:endParaRPr lang="en-US"/>
          </a:p>
        </p:txBody>
      </p:sp>
    </p:spTree>
    <p:extLst>
      <p:ext uri="{BB962C8B-B14F-4D97-AF65-F5344CB8AC3E}">
        <p14:creationId xmlns:p14="http://schemas.microsoft.com/office/powerpoint/2010/main" val="348261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http://iapps.courts.state.ny.us/webcivil/ecourtsMain</a:t>
            </a:r>
            <a:endParaRPr lang="en-US"/>
          </a:p>
        </p:txBody>
      </p:sp>
      <p:sp>
        <p:nvSpPr>
          <p:cNvPr id="4" name="Slide Number Placeholder 3"/>
          <p:cNvSpPr>
            <a:spLocks noGrp="1"/>
          </p:cNvSpPr>
          <p:nvPr>
            <p:ph type="sldNum" sz="quarter" idx="10"/>
          </p:nvPr>
        </p:nvSpPr>
        <p:spPr/>
        <p:txBody>
          <a:bodyPr/>
          <a:lstStyle/>
          <a:p>
            <a:fld id="{0370C55B-55A5-496E-AC2A-DB325A81A6F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5999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http://singularityhub.com/2009/03/20/body-20-continuous-monitoring-of-the-human-body/</a:t>
            </a:r>
            <a:endParaRPr lang="en-US"/>
          </a:p>
        </p:txBody>
      </p:sp>
      <p:sp>
        <p:nvSpPr>
          <p:cNvPr id="4" name="Slide Number Placeholder 3"/>
          <p:cNvSpPr>
            <a:spLocks noGrp="1"/>
          </p:cNvSpPr>
          <p:nvPr>
            <p:ph type="sldNum" sz="quarter" idx="10"/>
          </p:nvPr>
        </p:nvSpPr>
        <p:spPr/>
        <p:txBody>
          <a:bodyPr/>
          <a:lstStyle/>
          <a:p>
            <a:fld id="{0370C55B-55A5-496E-AC2A-DB325A81A6F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26954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Imagem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9" y="-1"/>
            <a:ext cx="7000137" cy="6858001"/>
          </a:xfrm>
          <a:prstGeom prst="rect">
            <a:avLst/>
          </a:prstGeom>
        </p:spPr>
      </p:pic>
      <p:sp>
        <p:nvSpPr>
          <p:cNvPr id="2" name="Título 1"/>
          <p:cNvSpPr>
            <a:spLocks noGrp="1"/>
          </p:cNvSpPr>
          <p:nvPr>
            <p:ph type="ctrTitle"/>
          </p:nvPr>
        </p:nvSpPr>
        <p:spPr>
          <a:xfrm>
            <a:off x="626226" y="1828800"/>
            <a:ext cx="4098175" cy="3177380"/>
          </a:xfrm>
        </p:spPr>
        <p:txBody>
          <a:bodyPr anchor="b">
            <a:normAutofit/>
          </a:bodyPr>
          <a:lstStyle>
            <a:lvl1pPr algn="l">
              <a:lnSpc>
                <a:spcPct val="80000"/>
              </a:lnSpc>
              <a:defRPr sz="5400">
                <a:solidFill>
                  <a:schemeClr val="accent1"/>
                </a:solidFill>
              </a:defRPr>
            </a:lvl1pPr>
          </a:lstStyle>
          <a:p>
            <a:r>
              <a:rPr lang="pt-BR" dirty="0" smtClean="0"/>
              <a:t>Clique para editar o título mestre</a:t>
            </a:r>
            <a:endParaRPr lang="pt-BR" dirty="0"/>
          </a:p>
        </p:txBody>
      </p:sp>
      <p:sp>
        <p:nvSpPr>
          <p:cNvPr id="3" name="Subtítulo 2"/>
          <p:cNvSpPr>
            <a:spLocks noGrp="1"/>
          </p:cNvSpPr>
          <p:nvPr>
            <p:ph type="subTitle" idx="1"/>
          </p:nvPr>
        </p:nvSpPr>
        <p:spPr>
          <a:xfrm>
            <a:off x="626226"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145" indent="0" algn="ctr">
              <a:buNone/>
              <a:defRPr sz="2000"/>
            </a:lvl2pPr>
            <a:lvl3pPr marL="914290" indent="0" algn="ctr">
              <a:buNone/>
              <a:defRPr sz="1800"/>
            </a:lvl3pPr>
            <a:lvl4pPr marL="1371435" indent="0" algn="ctr">
              <a:buNone/>
              <a:defRPr sz="1600"/>
            </a:lvl4pPr>
            <a:lvl5pPr marL="1828581" indent="0" algn="ctr">
              <a:buNone/>
              <a:defRPr sz="1600"/>
            </a:lvl5pPr>
            <a:lvl6pPr marL="2285726" indent="0" algn="ctr">
              <a:buNone/>
              <a:defRPr sz="1600"/>
            </a:lvl6pPr>
            <a:lvl7pPr marL="2742872" indent="0" algn="ctr">
              <a:buNone/>
              <a:defRPr sz="1600"/>
            </a:lvl7pPr>
            <a:lvl8pPr marL="3200017" indent="0" algn="ctr">
              <a:buNone/>
              <a:defRPr sz="1600"/>
            </a:lvl8pPr>
            <a:lvl9pPr marL="3657162" indent="0" algn="ctr">
              <a:buNone/>
              <a:defRPr sz="1600"/>
            </a:lvl9pPr>
          </a:lstStyle>
          <a:p>
            <a:r>
              <a:rPr lang="pt-BR" dirty="0" smtClean="0"/>
              <a:t>Clique para editar o estilo do subtítulo mestre</a:t>
            </a:r>
            <a:endParaRPr lang="pt-BR"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extLst mod="1">
    <p:ext uri="{DCECCB84-F9BA-43D5-87BE-67443E8EF086}">
      <p15:sldGuideLst xmlns:mc="http://schemas.openxmlformats.org/markup-compatibility/2006" xmlns:mv="urn:schemas-microsoft-com:mac:vml"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2" name="Título Vertical 1"/>
          <p:cNvSpPr>
            <a:spLocks noGrp="1"/>
          </p:cNvSpPr>
          <p:nvPr>
            <p:ph type="title" orient="vert"/>
          </p:nvPr>
        </p:nvSpPr>
        <p:spPr>
          <a:xfrm>
            <a:off x="10058400" y="457201"/>
            <a:ext cx="2057401" cy="5943600"/>
          </a:xfrm>
        </p:spPr>
        <p:txBody>
          <a:bodyPr vert="eaVert"/>
          <a:lstStyle/>
          <a:p>
            <a:r>
              <a:rPr lang="pt-BR" dirty="0" smtClean="0"/>
              <a:t>Clique para editar o título mestre</a:t>
            </a:r>
            <a:endParaRPr lang="pt-BR" dirty="0"/>
          </a:p>
        </p:txBody>
      </p:sp>
      <p:sp>
        <p:nvSpPr>
          <p:cNvPr id="3" name="Espaço Reservado para Texto Vertical 2"/>
          <p:cNvSpPr>
            <a:spLocks noGrp="1"/>
          </p:cNvSpPr>
          <p:nvPr>
            <p:ph type="body" orient="vert" idx="1"/>
          </p:nvPr>
        </p:nvSpPr>
        <p:spPr>
          <a:xfrm>
            <a:off x="609600" y="457201"/>
            <a:ext cx="9067800" cy="5943599"/>
          </a:xfrm>
        </p:spPr>
        <p:txBody>
          <a:bodyPr vert="eaVert"/>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a:prstGeom prst="rect">
            <a:avLst/>
          </a:prstGeo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http://ontologist.com</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13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p:spPr>
        <p:txBody>
          <a:bodyPr/>
          <a:lstStyle/>
          <a:p>
            <a:r>
              <a:rPr lang="x-none" smtClean="0"/>
              <a:t>Click to edit Master title style</a:t>
            </a:r>
            <a:endParaRPr lang="en-US"/>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82630" indent="0" algn="ctr">
              <a:buNone/>
              <a:defRPr/>
            </a:lvl2pPr>
            <a:lvl3pPr marL="765262" indent="0" algn="ctr">
              <a:buNone/>
              <a:defRPr/>
            </a:lvl3pPr>
            <a:lvl4pPr marL="1147891" indent="0" algn="ctr">
              <a:buNone/>
              <a:defRPr/>
            </a:lvl4pPr>
            <a:lvl5pPr marL="1530522" indent="0" algn="ctr">
              <a:buNone/>
              <a:defRPr/>
            </a:lvl5pPr>
            <a:lvl6pPr marL="1913153" indent="0" algn="ctr">
              <a:buNone/>
              <a:defRPr/>
            </a:lvl6pPr>
            <a:lvl7pPr marL="2295783" indent="0" algn="ctr">
              <a:buNone/>
              <a:defRPr/>
            </a:lvl7pPr>
            <a:lvl8pPr marL="2678414" indent="0" algn="ctr">
              <a:buNone/>
              <a:defRPr/>
            </a:lvl8pPr>
            <a:lvl9pPr marL="3061045" indent="0" algn="ctr">
              <a:buNone/>
              <a:defRPr/>
            </a:lvl9pPr>
          </a:lstStyle>
          <a:p>
            <a:r>
              <a:rPr lang="x-none" smtClean="0"/>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p:spPr>
        <p:txBody>
          <a:bodyPr anchor="t"/>
          <a:lstStyle>
            <a:lvl1pPr algn="l">
              <a:defRPr sz="3300" b="1" cap="all"/>
            </a:lvl1pPr>
          </a:lstStyle>
          <a:p>
            <a:r>
              <a:rPr lang="x-none" smtClean="0"/>
              <a:t>Click to edit Master title style</a:t>
            </a:r>
            <a:endParaRPr lang="en-US"/>
          </a:p>
        </p:txBody>
      </p:sp>
      <p:sp>
        <p:nvSpPr>
          <p:cNvPr id="3" name="Text Placeholder 2"/>
          <p:cNvSpPr>
            <a:spLocks noGrp="1"/>
          </p:cNvSpPr>
          <p:nvPr>
            <p:ph type="body" idx="1"/>
          </p:nvPr>
        </p:nvSpPr>
        <p:spPr>
          <a:xfrm>
            <a:off x="962918" y="2906613"/>
            <a:ext cx="10362902" cy="1500188"/>
          </a:xfrm>
        </p:spPr>
        <p:txBody>
          <a:bodyPr anchor="b"/>
          <a:lstStyle>
            <a:lvl1pPr marL="0" indent="0">
              <a:buNone/>
              <a:defRPr sz="1700"/>
            </a:lvl1pPr>
            <a:lvl2pPr marL="382630" indent="0">
              <a:buNone/>
              <a:defRPr sz="1500"/>
            </a:lvl2pPr>
            <a:lvl3pPr marL="765262" indent="0">
              <a:buNone/>
              <a:defRPr sz="1300"/>
            </a:lvl3pPr>
            <a:lvl4pPr marL="1147891" indent="0">
              <a:buNone/>
              <a:defRPr sz="1200"/>
            </a:lvl4pPr>
            <a:lvl5pPr marL="1530522" indent="0">
              <a:buNone/>
              <a:defRPr sz="1200"/>
            </a:lvl5pPr>
            <a:lvl6pPr marL="1913153" indent="0">
              <a:buNone/>
              <a:defRPr sz="1200"/>
            </a:lvl6pPr>
            <a:lvl7pPr marL="2295783" indent="0">
              <a:buNone/>
              <a:defRPr sz="1200"/>
            </a:lvl7pPr>
            <a:lvl8pPr marL="2678414" indent="0">
              <a:buNone/>
              <a:defRPr sz="1200"/>
            </a:lvl8pPr>
            <a:lvl9pPr marL="3061045" indent="0">
              <a:buNone/>
              <a:defRPr sz="1200"/>
            </a:lvl9pPr>
          </a:lstStyle>
          <a:p>
            <a:pPr lvl="0"/>
            <a:r>
              <a:rPr lang="x-none"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1190626" y="3536156"/>
            <a:ext cx="4833938" cy="79474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6167437" y="3536156"/>
            <a:ext cx="4833938" cy="794742"/>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610197" y="1534791"/>
            <a:ext cx="5386090" cy="639589"/>
          </a:xfrm>
        </p:spPr>
        <p:txBody>
          <a:bodyPr anchor="b"/>
          <a:lstStyle>
            <a:lvl1pPr marL="0" indent="0">
              <a:buNone/>
              <a:defRPr sz="2000" b="1"/>
            </a:lvl1pPr>
            <a:lvl2pPr marL="382630" indent="0">
              <a:buNone/>
              <a:defRPr sz="1700" b="1"/>
            </a:lvl2pPr>
            <a:lvl3pPr marL="765262" indent="0">
              <a:buNone/>
              <a:defRPr sz="1500" b="1"/>
            </a:lvl3pPr>
            <a:lvl4pPr marL="1147891" indent="0">
              <a:buNone/>
              <a:defRPr sz="1300" b="1"/>
            </a:lvl4pPr>
            <a:lvl5pPr marL="1530522" indent="0">
              <a:buNone/>
              <a:defRPr sz="1300" b="1"/>
            </a:lvl5pPr>
            <a:lvl6pPr marL="1913153" indent="0">
              <a:buNone/>
              <a:defRPr sz="1300" b="1"/>
            </a:lvl6pPr>
            <a:lvl7pPr marL="2295783" indent="0">
              <a:buNone/>
              <a:defRPr sz="1300" b="1"/>
            </a:lvl7pPr>
            <a:lvl8pPr marL="2678414" indent="0">
              <a:buNone/>
              <a:defRPr sz="1300" b="1"/>
            </a:lvl8pPr>
            <a:lvl9pPr marL="3061045" indent="0">
              <a:buNone/>
              <a:defRPr sz="1300" b="1"/>
            </a:lvl9pPr>
          </a:lstStyle>
          <a:p>
            <a:pPr lvl="0"/>
            <a:r>
              <a:rPr lang="x-none" smtClean="0"/>
              <a:t>Click to edit Master text styles</a:t>
            </a:r>
          </a:p>
        </p:txBody>
      </p:sp>
      <p:sp>
        <p:nvSpPr>
          <p:cNvPr id="4" name="Content Placeholder 3"/>
          <p:cNvSpPr>
            <a:spLocks noGrp="1"/>
          </p:cNvSpPr>
          <p:nvPr>
            <p:ph sz="half" idx="2"/>
          </p:nvPr>
        </p:nvSpPr>
        <p:spPr>
          <a:xfrm>
            <a:off x="610197" y="2174379"/>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6192739" y="1534791"/>
            <a:ext cx="5389066" cy="639589"/>
          </a:xfrm>
        </p:spPr>
        <p:txBody>
          <a:bodyPr anchor="b"/>
          <a:lstStyle>
            <a:lvl1pPr marL="0" indent="0">
              <a:buNone/>
              <a:defRPr sz="2000" b="1"/>
            </a:lvl1pPr>
            <a:lvl2pPr marL="382630" indent="0">
              <a:buNone/>
              <a:defRPr sz="1700" b="1"/>
            </a:lvl2pPr>
            <a:lvl3pPr marL="765262" indent="0">
              <a:buNone/>
              <a:defRPr sz="1500" b="1"/>
            </a:lvl3pPr>
            <a:lvl4pPr marL="1147891" indent="0">
              <a:buNone/>
              <a:defRPr sz="1300" b="1"/>
            </a:lvl4pPr>
            <a:lvl5pPr marL="1530522" indent="0">
              <a:buNone/>
              <a:defRPr sz="1300" b="1"/>
            </a:lvl5pPr>
            <a:lvl6pPr marL="1913153" indent="0">
              <a:buNone/>
              <a:defRPr sz="1300" b="1"/>
            </a:lvl6pPr>
            <a:lvl7pPr marL="2295783" indent="0">
              <a:buNone/>
              <a:defRPr sz="1300" b="1"/>
            </a:lvl7pPr>
            <a:lvl8pPr marL="2678414" indent="0">
              <a:buNone/>
              <a:defRPr sz="1300" b="1"/>
            </a:lvl8pPr>
            <a:lvl9pPr marL="3061045" indent="0">
              <a:buNone/>
              <a:defRPr sz="1300" b="1"/>
            </a:lvl9pPr>
          </a:lstStyle>
          <a:p>
            <a:pPr lvl="0"/>
            <a:r>
              <a:rPr lang="x-none" smtClean="0"/>
              <a:t>Click to edit Master text styles</a:t>
            </a:r>
          </a:p>
        </p:txBody>
      </p:sp>
      <p:sp>
        <p:nvSpPr>
          <p:cNvPr id="6" name="Content Placeholder 5"/>
          <p:cNvSpPr>
            <a:spLocks noGrp="1"/>
          </p:cNvSpPr>
          <p:nvPr>
            <p:ph sz="quarter" idx="4"/>
          </p:nvPr>
        </p:nvSpPr>
        <p:spPr>
          <a:xfrm>
            <a:off x="6192739" y="2174379"/>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lvl5pPr>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8" cy="1161975"/>
          </a:xfrm>
        </p:spPr>
        <p:txBody>
          <a:bodyPr/>
          <a:lstStyle>
            <a:lvl1pPr algn="l">
              <a:defRPr sz="1700" b="1"/>
            </a:lvl1pPr>
          </a:lstStyle>
          <a:p>
            <a:r>
              <a:rPr lang="x-none" smtClean="0"/>
              <a:t>Click to edit Master title style</a:t>
            </a:r>
            <a:endParaRPr lang="en-US"/>
          </a:p>
        </p:txBody>
      </p:sp>
      <p:sp>
        <p:nvSpPr>
          <p:cNvPr id="3" name="Content Placeholder 2"/>
          <p:cNvSpPr>
            <a:spLocks noGrp="1"/>
          </p:cNvSpPr>
          <p:nvPr>
            <p:ph idx="1"/>
          </p:nvPr>
        </p:nvSpPr>
        <p:spPr>
          <a:xfrm>
            <a:off x="4766965" y="273473"/>
            <a:ext cx="6814839" cy="585229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30" indent="0">
              <a:buNone/>
              <a:defRPr sz="1000"/>
            </a:lvl2pPr>
            <a:lvl3pPr marL="765262" indent="0">
              <a:buNone/>
              <a:defRPr sz="800"/>
            </a:lvl3pPr>
            <a:lvl4pPr marL="1147891" indent="0">
              <a:buNone/>
              <a:defRPr sz="800"/>
            </a:lvl4pPr>
            <a:lvl5pPr marL="1530522" indent="0">
              <a:buNone/>
              <a:defRPr sz="800"/>
            </a:lvl5pPr>
            <a:lvl6pPr marL="1913153" indent="0">
              <a:buNone/>
              <a:defRPr sz="800"/>
            </a:lvl6pPr>
            <a:lvl7pPr marL="2295783" indent="0">
              <a:buNone/>
              <a:defRPr sz="800"/>
            </a:lvl7pPr>
            <a:lvl8pPr marL="2678414" indent="0">
              <a:buNone/>
              <a:defRPr sz="800"/>
            </a:lvl8pPr>
            <a:lvl9pPr marL="3061045" indent="0">
              <a:buNone/>
              <a:defRPr sz="800"/>
            </a:lvl9pPr>
          </a:lstStyle>
          <a:p>
            <a:pPr lvl="0"/>
            <a:r>
              <a:rPr lang="x-none"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4"/>
            <a:ext cx="7314903" cy="567035"/>
          </a:xfrm>
        </p:spPr>
        <p:txBody>
          <a:bodyPr/>
          <a:lstStyle>
            <a:lvl1pPr algn="l">
              <a:defRPr sz="1700" b="1"/>
            </a:lvl1pPr>
          </a:lstStyle>
          <a:p>
            <a:r>
              <a:rPr lang="x-none" smtClean="0"/>
              <a:t>Click to edit Master title style</a:t>
            </a:r>
            <a:endParaRPr lang="en-US"/>
          </a:p>
        </p:txBody>
      </p:sp>
      <p:sp>
        <p:nvSpPr>
          <p:cNvPr id="3" name="Picture Placeholder 2"/>
          <p:cNvSpPr>
            <a:spLocks noGrp="1"/>
          </p:cNvSpPr>
          <p:nvPr>
            <p:ph type="pic" idx="1"/>
          </p:nvPr>
        </p:nvSpPr>
        <p:spPr>
          <a:xfrm>
            <a:off x="2390181" y="612800"/>
            <a:ext cx="7314903" cy="4114354"/>
          </a:xfrm>
        </p:spPr>
        <p:txBody>
          <a:bodyPr/>
          <a:lstStyle>
            <a:lvl1pPr marL="0" indent="0">
              <a:buNone/>
              <a:defRPr sz="2700"/>
            </a:lvl1pPr>
            <a:lvl2pPr marL="382630" indent="0">
              <a:buNone/>
              <a:defRPr sz="2300"/>
            </a:lvl2pPr>
            <a:lvl3pPr marL="765262" indent="0">
              <a:buNone/>
              <a:defRPr sz="2000"/>
            </a:lvl3pPr>
            <a:lvl4pPr marL="1147891" indent="0">
              <a:buNone/>
              <a:defRPr sz="1700"/>
            </a:lvl4pPr>
            <a:lvl5pPr marL="1530522" indent="0">
              <a:buNone/>
              <a:defRPr sz="1700"/>
            </a:lvl5pPr>
            <a:lvl6pPr marL="1913153" indent="0">
              <a:buNone/>
              <a:defRPr sz="1700"/>
            </a:lvl6pPr>
            <a:lvl7pPr marL="2295783" indent="0">
              <a:buNone/>
              <a:defRPr sz="1700"/>
            </a:lvl7pPr>
            <a:lvl8pPr marL="2678414" indent="0">
              <a:buNone/>
              <a:defRPr sz="1700"/>
            </a:lvl8pPr>
            <a:lvl9pPr marL="3061045" indent="0">
              <a:buNone/>
              <a:defRPr sz="1700"/>
            </a:lvl9pPr>
          </a:lstStyle>
          <a:p>
            <a:pPr lvl="0"/>
            <a:endParaRPr lang="en-US" noProof="0" smtClean="0">
              <a:sym typeface="Gill Sans" charset="0"/>
            </a:endParaRPr>
          </a:p>
        </p:txBody>
      </p:sp>
      <p:sp>
        <p:nvSpPr>
          <p:cNvPr id="4" name="Text Placeholder 3"/>
          <p:cNvSpPr>
            <a:spLocks noGrp="1"/>
          </p:cNvSpPr>
          <p:nvPr>
            <p:ph type="body" sz="half" idx="2"/>
          </p:nvPr>
        </p:nvSpPr>
        <p:spPr>
          <a:xfrm>
            <a:off x="2390181" y="5367860"/>
            <a:ext cx="7314903" cy="804788"/>
          </a:xfrm>
        </p:spPr>
        <p:txBody>
          <a:bodyPr/>
          <a:lstStyle>
            <a:lvl1pPr marL="0" indent="0">
              <a:buNone/>
              <a:defRPr sz="1200"/>
            </a:lvl1pPr>
            <a:lvl2pPr marL="382630" indent="0">
              <a:buNone/>
              <a:defRPr sz="1000"/>
            </a:lvl2pPr>
            <a:lvl3pPr marL="765262" indent="0">
              <a:buNone/>
              <a:defRPr sz="800"/>
            </a:lvl3pPr>
            <a:lvl4pPr marL="1147891" indent="0">
              <a:buNone/>
              <a:defRPr sz="800"/>
            </a:lvl4pPr>
            <a:lvl5pPr marL="1530522" indent="0">
              <a:buNone/>
              <a:defRPr sz="800"/>
            </a:lvl5pPr>
            <a:lvl6pPr marL="1913153" indent="0">
              <a:buNone/>
              <a:defRPr sz="800"/>
            </a:lvl6pPr>
            <a:lvl7pPr marL="2295783" indent="0">
              <a:buNone/>
              <a:defRPr sz="800"/>
            </a:lvl7pPr>
            <a:lvl8pPr marL="2678414" indent="0">
              <a:buNone/>
              <a:defRPr sz="800"/>
            </a:lvl8pPr>
            <a:lvl9pPr marL="3061045" indent="0">
              <a:buNone/>
              <a:defRPr sz="800"/>
            </a:lvl9pPr>
          </a:lstStyle>
          <a:p>
            <a:pPr lvl="0"/>
            <a:r>
              <a:rPr lang="x-none"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1151930"/>
            <a:ext cx="2452688" cy="3178969"/>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1190626" y="1151930"/>
            <a:ext cx="7215188" cy="3178969"/>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abeçalho da Seção">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tângulo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2" name="Título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145" indent="0">
              <a:buNone/>
              <a:defRPr sz="2000"/>
            </a:lvl2pPr>
            <a:lvl3pPr marL="914290" indent="0">
              <a:buNone/>
              <a:defRPr sz="1800"/>
            </a:lvl3pPr>
            <a:lvl4pPr marL="1371435" indent="0">
              <a:buNone/>
              <a:defRPr sz="1600"/>
            </a:lvl4pPr>
            <a:lvl5pPr marL="1828581" indent="0">
              <a:buNone/>
              <a:defRPr sz="1600"/>
            </a:lvl5pPr>
            <a:lvl6pPr marL="2285726" indent="0">
              <a:buNone/>
              <a:defRPr sz="1600"/>
            </a:lvl6pPr>
            <a:lvl7pPr marL="2742872" indent="0">
              <a:buNone/>
              <a:defRPr sz="1600"/>
            </a:lvl7pPr>
            <a:lvl8pPr marL="3200017" indent="0">
              <a:buNone/>
              <a:defRPr sz="1600"/>
            </a:lvl8pPr>
            <a:lvl9pPr marL="3657162" indent="0">
              <a:buNone/>
              <a:defRPr sz="1600"/>
            </a:lvl9pPr>
          </a:lstStyle>
          <a:p>
            <a:pPr lvl="0"/>
            <a:r>
              <a:rPr lang="pt-BR" dirty="0" smtClean="0"/>
              <a:t>Clique para editar o texto mestre</a:t>
            </a:r>
            <a:endParaRPr lang="pt-BR"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título mestre</a:t>
            </a:r>
            <a:endParaRPr lang="pt-BR" dirty="0"/>
          </a:p>
        </p:txBody>
      </p:sp>
      <p:sp>
        <p:nvSpPr>
          <p:cNvPr id="3" name="Espaço Reservado para Conteúdo 2"/>
          <p:cNvSpPr>
            <a:spLocks noGrp="1"/>
          </p:cNvSpPr>
          <p:nvPr>
            <p:ph sz="half" idx="1"/>
          </p:nvPr>
        </p:nvSpPr>
        <p:spPr>
          <a:xfrm>
            <a:off x="1066800" y="1825625"/>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6324600" y="1825625"/>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Data 4"/>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00584"/>
            <a:ext cx="10058400" cy="1325880"/>
          </a:xfrm>
        </p:spPr>
        <p:txBody>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066800" y="1828800"/>
            <a:ext cx="4800600" cy="762000"/>
          </a:xfrm>
        </p:spPr>
        <p:txBody>
          <a:bodyPr anchor="ctr">
            <a:noAutofit/>
          </a:bodyPr>
          <a:lstStyle>
            <a:lvl1pPr marL="0" indent="0">
              <a:buNone/>
              <a:defRPr sz="2400" b="0" cap="none" baseline="0">
                <a:solidFill>
                  <a:schemeClr val="tx1">
                    <a:lumMod val="75000"/>
                    <a:lumOff val="25000"/>
                  </a:schemeClr>
                </a:solidFill>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2" indent="0">
              <a:buNone/>
              <a:defRPr sz="1600" b="1"/>
            </a:lvl7pPr>
            <a:lvl8pPr marL="3200017" indent="0">
              <a:buNone/>
              <a:defRPr sz="1600" b="1"/>
            </a:lvl8pPr>
            <a:lvl9pPr marL="3657162" indent="0">
              <a:buNone/>
              <a:defRPr sz="1600" b="1"/>
            </a:lvl9pPr>
          </a:lstStyle>
          <a:p>
            <a:pPr lvl="0"/>
            <a:r>
              <a:rPr lang="pt-BR" dirty="0" smtClean="0"/>
              <a:t>Clique para editar o texto mestre</a:t>
            </a:r>
            <a:endParaRPr lang="pt-BR" dirty="0"/>
          </a:p>
        </p:txBody>
      </p:sp>
      <p:sp>
        <p:nvSpPr>
          <p:cNvPr id="4" name="Espaço Reservado para Conteúdo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Texto 4"/>
          <p:cNvSpPr>
            <a:spLocks noGrp="1"/>
          </p:cNvSpPr>
          <p:nvPr>
            <p:ph type="body" sz="quarter" idx="3"/>
          </p:nvPr>
        </p:nvSpPr>
        <p:spPr>
          <a:xfrm>
            <a:off x="6324600" y="1828800"/>
            <a:ext cx="4800600" cy="762000"/>
          </a:xfrm>
        </p:spPr>
        <p:txBody>
          <a:bodyPr anchor="ctr">
            <a:noAutofit/>
          </a:bodyPr>
          <a:lstStyle>
            <a:lvl1pPr marL="0" indent="0">
              <a:buNone/>
              <a:defRPr sz="2400" b="0" cap="none" baseline="0">
                <a:solidFill>
                  <a:schemeClr val="tx1">
                    <a:lumMod val="75000"/>
                    <a:lumOff val="25000"/>
                  </a:schemeClr>
                </a:solidFill>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2" indent="0">
              <a:buNone/>
              <a:defRPr sz="1600" b="1"/>
            </a:lvl7pPr>
            <a:lvl8pPr marL="3200017" indent="0">
              <a:buNone/>
              <a:defRPr sz="1600" b="1"/>
            </a:lvl8pPr>
            <a:lvl9pPr marL="3657162" indent="0">
              <a:buNone/>
              <a:defRPr sz="1600" b="1"/>
            </a:lvl9pPr>
          </a:lstStyle>
          <a:p>
            <a:pPr lvl="0"/>
            <a:r>
              <a:rPr lang="pt-BR" dirty="0" smtClean="0"/>
              <a:t>Clique para editar o texto mestre</a:t>
            </a:r>
            <a:endParaRPr lang="pt-BR" dirty="0"/>
          </a:p>
        </p:txBody>
      </p:sp>
      <p:sp>
        <p:nvSpPr>
          <p:cNvPr id="6" name="Espaço Reservado para Conteúdo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Data 6"/>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título mestre</a:t>
            </a:r>
            <a:endParaRPr lang="pt-BR" dirty="0"/>
          </a:p>
        </p:txBody>
      </p:sp>
      <p:sp>
        <p:nvSpPr>
          <p:cNvPr id="3" name="Espaço Reservado para Data 2"/>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7CC0096-1860-4642-9CD2-0079EA5E7CD1}" type="datetimeFigureOut">
              <a:rPr lang="pt-BR" smtClean="0"/>
              <a:pPr/>
              <a:t>08/05/2014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9" name="Retângulo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2" name="Título 1"/>
          <p:cNvSpPr>
            <a:spLocks noGrp="1"/>
          </p:cNvSpPr>
          <p:nvPr>
            <p:ph type="title"/>
          </p:nvPr>
        </p:nvSpPr>
        <p:spPr>
          <a:xfrm>
            <a:off x="7632700" y="3200400"/>
            <a:ext cx="3932237" cy="1752600"/>
          </a:xfrm>
        </p:spPr>
        <p:txBody>
          <a:bodyPr anchor="b">
            <a:normAutofit/>
          </a:bodyPr>
          <a:lstStyle>
            <a:lvl1pPr>
              <a:defRPr sz="3600"/>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Texto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2" indent="0">
              <a:buNone/>
              <a:defRPr sz="1000"/>
            </a:lvl7pPr>
            <a:lvl8pPr marL="3200017" indent="0">
              <a:buNone/>
              <a:defRPr sz="1000"/>
            </a:lvl8pPr>
            <a:lvl9pPr marL="3657162" indent="0">
              <a:buNone/>
              <a:defRPr sz="1000"/>
            </a:lvl9pPr>
          </a:lstStyle>
          <a:p>
            <a:pPr lvl="0"/>
            <a:r>
              <a:rPr lang="pt-BR" dirty="0" smtClean="0"/>
              <a:t>Clique para editar o texto mestre</a:t>
            </a:r>
            <a:endParaRPr lang="pt-BR"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9" name="Retângulo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2" name="Título 1"/>
          <p:cNvSpPr>
            <a:spLocks noGrp="1"/>
          </p:cNvSpPr>
          <p:nvPr>
            <p:ph type="title"/>
          </p:nvPr>
        </p:nvSpPr>
        <p:spPr>
          <a:xfrm>
            <a:off x="7635241" y="3200400"/>
            <a:ext cx="3932237" cy="1752600"/>
          </a:xfrm>
        </p:spPr>
        <p:txBody>
          <a:bodyPr anchor="b">
            <a:normAutofit/>
          </a:bodyPr>
          <a:lstStyle>
            <a:lvl1pPr>
              <a:defRPr sz="3600"/>
            </a:lvl1pPr>
          </a:lstStyle>
          <a:p>
            <a:r>
              <a:rPr lang="pt-BR" dirty="0" smtClean="0"/>
              <a:t>Clique para editar o título mestre</a:t>
            </a:r>
            <a:endParaRPr lang="pt-BR" dirty="0"/>
          </a:p>
        </p:txBody>
      </p:sp>
      <p:sp>
        <p:nvSpPr>
          <p:cNvPr id="3" name="Espaço Reservado para Imagem 2"/>
          <p:cNvSpPr>
            <a:spLocks noGrp="1"/>
          </p:cNvSpPr>
          <p:nvPr>
            <p:ph type="pic" idx="1"/>
          </p:nvPr>
        </p:nvSpPr>
        <p:spPr>
          <a:xfrm>
            <a:off x="1" y="1"/>
            <a:ext cx="7008810" cy="6857999"/>
          </a:xfrm>
        </p:spPr>
        <p:txBody>
          <a:bodyPr tIns="457145">
            <a:normAutofit/>
          </a:bodyPr>
          <a:lstStyle>
            <a:lvl1pPr marL="0" indent="0" algn="ctr">
              <a:buNone/>
              <a:defRPr sz="24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2" indent="0">
              <a:buNone/>
              <a:defRPr sz="2000"/>
            </a:lvl7pPr>
            <a:lvl8pPr marL="3200017" indent="0">
              <a:buNone/>
              <a:defRPr sz="2000"/>
            </a:lvl8pPr>
            <a:lvl9pPr marL="3657162" indent="0">
              <a:buNone/>
              <a:defRPr sz="2000"/>
            </a:lvl9pPr>
          </a:lstStyle>
          <a:p>
            <a:r>
              <a:rPr lang="pt-BR" dirty="0" smtClean="0"/>
              <a:t>Clique no ícone para adicionar uma imagem</a:t>
            </a:r>
            <a:endParaRPr lang="pt-BR" dirty="0"/>
          </a:p>
        </p:txBody>
      </p:sp>
      <p:sp>
        <p:nvSpPr>
          <p:cNvPr id="4" name="Espaço Reservado para Texto 3"/>
          <p:cNvSpPr>
            <a:spLocks noGrp="1"/>
          </p:cNvSpPr>
          <p:nvPr>
            <p:ph type="body" sz="half" idx="2"/>
          </p:nvPr>
        </p:nvSpPr>
        <p:spPr>
          <a:xfrm>
            <a:off x="7635241" y="5029200"/>
            <a:ext cx="3932237" cy="1374648"/>
          </a:xfrm>
        </p:spPr>
        <p:txBody>
          <a:bodyPr/>
          <a:lstStyle>
            <a:lvl1pPr marL="0" indent="0">
              <a:buNone/>
              <a:defRPr sz="1600">
                <a:solidFill>
                  <a:schemeClr val="bg1"/>
                </a:solidFill>
              </a:defRPr>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2" indent="0">
              <a:buNone/>
              <a:defRPr sz="1000"/>
            </a:lvl7pPr>
            <a:lvl8pPr marL="3200017" indent="0">
              <a:buNone/>
              <a:defRPr sz="1000"/>
            </a:lvl8pPr>
            <a:lvl9pPr marL="3657162" indent="0">
              <a:buNone/>
              <a:defRPr sz="1000"/>
            </a:lvl9pPr>
          </a:lstStyle>
          <a:p>
            <a:pPr lvl="0"/>
            <a:r>
              <a:rPr lang="pt-BR" dirty="0" smtClean="0"/>
              <a:t>Clique para editar o texto mestre</a:t>
            </a:r>
            <a:endParaRPr lang="pt-BR"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barra vermelha"/>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pt-BR" dirty="0"/>
          </a:p>
        </p:txBody>
      </p:sp>
      <p:sp>
        <p:nvSpPr>
          <p:cNvPr id="2" name="Espaço Reservado para Título 1"/>
          <p:cNvSpPr>
            <a:spLocks noGrp="1"/>
          </p:cNvSpPr>
          <p:nvPr>
            <p:ph type="title"/>
          </p:nvPr>
        </p:nvSpPr>
        <p:spPr>
          <a:xfrm>
            <a:off x="1066800" y="99221"/>
            <a:ext cx="10058400" cy="1325563"/>
          </a:xfrm>
          <a:prstGeom prst="rect">
            <a:avLst/>
          </a:prstGeom>
        </p:spPr>
        <p:txBody>
          <a:bodyPr vert="horz" lIns="91429" tIns="45714" rIns="91429" bIns="45714" rtlCol="0" anchor="ctr">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524000" y="1828800"/>
            <a:ext cx="9144000" cy="4572001"/>
          </a:xfrm>
          <a:prstGeom prst="rect">
            <a:avLst/>
          </a:prstGeom>
        </p:spPr>
        <p:txBody>
          <a:bodyPr vert="horz" lIns="91429" tIns="45714" rIns="91429" bIns="45714"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9067800" y="6481761"/>
            <a:ext cx="1066800" cy="239715"/>
          </a:xfrm>
          <a:prstGeom prst="rect">
            <a:avLst/>
          </a:prstGeom>
        </p:spPr>
        <p:txBody>
          <a:bodyPr vert="horz" lIns="91429" tIns="45714" rIns="91429" bIns="45714" rtlCol="0" anchor="ctr"/>
          <a:lstStyle>
            <a:lvl1pPr algn="r">
              <a:defRPr sz="900">
                <a:solidFill>
                  <a:schemeClr val="tx1"/>
                </a:solidFill>
              </a:defRPr>
            </a:lvl1pPr>
          </a:lstStyle>
          <a:p>
            <a:fld id="{37CC0096-1860-4642-9CD2-0079EA5E7CD1}" type="datetimeFigureOut">
              <a:rPr lang="pt-BR" smtClean="0"/>
              <a:pPr/>
              <a:t>08/05/2014</a:t>
            </a:fld>
            <a:endParaRPr lang="pt-BR" dirty="0"/>
          </a:p>
        </p:txBody>
      </p:sp>
      <p:sp>
        <p:nvSpPr>
          <p:cNvPr id="5" name="Espaço Reservado para Rodapé 4"/>
          <p:cNvSpPr>
            <a:spLocks noGrp="1"/>
          </p:cNvSpPr>
          <p:nvPr>
            <p:ph type="ftr" sz="quarter" idx="3"/>
          </p:nvPr>
        </p:nvSpPr>
        <p:spPr>
          <a:xfrm>
            <a:off x="1066800" y="6481761"/>
            <a:ext cx="7848600" cy="239715"/>
          </a:xfrm>
          <a:prstGeom prst="rect">
            <a:avLst/>
          </a:prstGeom>
        </p:spPr>
        <p:txBody>
          <a:bodyPr vert="horz" lIns="91429" tIns="45714" rIns="91429" bIns="45714" rtlCol="0" anchor="ctr"/>
          <a:lstStyle>
            <a:lvl1pPr algn="l">
              <a:defRPr sz="900">
                <a:solidFill>
                  <a:schemeClr val="tx1"/>
                </a:solidFill>
              </a:defRPr>
            </a:lvl1pPr>
          </a:lstStyle>
          <a:p>
            <a:endParaRPr lang="pt-BR" dirty="0"/>
          </a:p>
        </p:txBody>
      </p:sp>
      <p:sp>
        <p:nvSpPr>
          <p:cNvPr id="6" name="Espaço Reservado para Número de Slide 5"/>
          <p:cNvSpPr>
            <a:spLocks noGrp="1"/>
          </p:cNvSpPr>
          <p:nvPr>
            <p:ph type="sldNum" sz="quarter" idx="4"/>
          </p:nvPr>
        </p:nvSpPr>
        <p:spPr>
          <a:xfrm>
            <a:off x="10287000" y="6481761"/>
            <a:ext cx="838200" cy="239715"/>
          </a:xfrm>
          <a:prstGeom prst="rect">
            <a:avLst/>
          </a:prstGeom>
        </p:spPr>
        <p:txBody>
          <a:bodyPr vert="horz" lIns="91429" tIns="45714" rIns="91429" bIns="45714" rtlCol="0" anchor="ctr"/>
          <a:lstStyle>
            <a:lvl1pPr algn="r">
              <a:defRPr sz="900">
                <a:solidFill>
                  <a:schemeClr val="tx1"/>
                </a:solidFill>
              </a:defRPr>
            </a:lvl1pPr>
          </a:lstStyle>
          <a:p>
            <a:fld id="{E31375A4-56A4-47D6-9801-1991572033F7}" type="slidenum">
              <a:rPr lang="pt-BR" smtClean="0"/>
              <a:pPr/>
              <a:t>‹nº›</a:t>
            </a:fld>
            <a:endParaRPr lang="pt-BR"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1429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p:bodyStyle>
    <p:otherStyle>
      <a:defPPr>
        <a:defRPr/>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2" algn="l" defTabSz="914290" rtl="0" eaLnBrk="1" latinLnBrk="0" hangingPunct="1">
        <a:defRPr sz="1800" kern="1200">
          <a:solidFill>
            <a:schemeClr val="tx1"/>
          </a:solidFill>
          <a:latin typeface="+mn-lt"/>
          <a:ea typeface="+mn-ea"/>
          <a:cs typeface="+mn-cs"/>
        </a:defRPr>
      </a:lvl7pPr>
      <a:lvl8pPr marL="3200017" algn="l" defTabSz="914290" rtl="0" eaLnBrk="1" latinLnBrk="0" hangingPunct="1">
        <a:defRPr sz="1800" kern="1200">
          <a:solidFill>
            <a:schemeClr val="tx1"/>
          </a:solidFill>
          <a:latin typeface="+mn-lt"/>
          <a:ea typeface="+mn-ea"/>
          <a:cs typeface="+mn-cs"/>
        </a:defRPr>
      </a:lvl8pPr>
      <a:lvl9pPr marL="3657162" algn="l" defTabSz="91429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 xmlns:p15="http://schemas.microsoft.com/office/powerpoint/2012/main">
        <p15:guide id="1" orient="horz" pos="2160">
          <p15:clr>
            <a:srgbClr val="F26B43"/>
          </p15:clr>
        </p15:guide>
        <p15:guide id="2" pos="3840">
          <p15:clr>
            <a:srgbClr val="F26B43"/>
          </p15:clr>
        </p15:guide>
        <p15:guide id="3" pos="672">
          <p15:clr>
            <a:srgbClr val="F26B43"/>
          </p15:clr>
        </p15:guide>
        <p15:guide id="4" pos="7008">
          <p15:clr>
            <a:srgbClr val="F26B43"/>
          </p15:clr>
        </p15:guide>
        <p15:guide id="5" orient="horz" pos="1152">
          <p15:clr>
            <a:srgbClr val="F26B43"/>
          </p15:clr>
        </p15:guide>
        <p15:guide id="6" orient="horz" pos="4032">
          <p15:clr>
            <a:srgbClr val="F26B43"/>
          </p15:clr>
        </p15:guide>
        <p15:guide id="7" pos="960">
          <p15:clr>
            <a:srgbClr val="F26B43"/>
          </p15:clr>
        </p15:guide>
        <p15:guide id="8" pos="6720">
          <p15:clr>
            <a:srgbClr val="F26B43"/>
          </p15:clr>
        </p15:guide>
        <p15:guide id="9" pos="384">
          <p15:clr>
            <a:srgbClr val="F26B43"/>
          </p15:clr>
        </p15:guide>
        <p15:guide id="10"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190625" y="3536156"/>
            <a:ext cx="9810750"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42515" tIns="42515" rIns="42515" bIns="42515"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1190625" y="1151930"/>
            <a:ext cx="9810750"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42515" tIns="42515" rIns="42515" bIns="42515"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5pPr>
      <a:lvl6pPr marL="38263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765262"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147891"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530522"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286973" indent="-286973" algn="ctr" rtl="0" eaLnBrk="0" fontAlgn="base" hangingPunct="0">
        <a:spcBef>
          <a:spcPct val="0"/>
        </a:spcBef>
        <a:spcAft>
          <a:spcPct val="0"/>
        </a:spcAft>
        <a:defRPr sz="3000">
          <a:solidFill>
            <a:schemeClr val="tx1"/>
          </a:solidFill>
          <a:latin typeface="+mn-lt"/>
          <a:ea typeface="+mn-ea"/>
          <a:cs typeface="+mn-cs"/>
          <a:sym typeface="Gill Sans" pitchFamily="-84" charset="0"/>
        </a:defRPr>
      </a:lvl1pPr>
      <a:lvl2pPr marL="621775" indent="-239144" algn="ctr" rtl="0" eaLnBrk="0" fontAlgn="base" hangingPunct="0">
        <a:spcBef>
          <a:spcPct val="0"/>
        </a:spcBef>
        <a:spcAft>
          <a:spcPct val="0"/>
        </a:spcAft>
        <a:defRPr sz="3000">
          <a:solidFill>
            <a:schemeClr val="tx1"/>
          </a:solidFill>
          <a:latin typeface="+mn-lt"/>
          <a:ea typeface="+mn-ea"/>
          <a:cs typeface="+mn-cs"/>
          <a:sym typeface="Gill Sans" pitchFamily="-84" charset="0"/>
        </a:defRPr>
      </a:lvl2pPr>
      <a:lvl3pPr marL="956576" indent="-191315" algn="ctr" rtl="0" eaLnBrk="0" fontAlgn="base" hangingPunct="0">
        <a:spcBef>
          <a:spcPct val="0"/>
        </a:spcBef>
        <a:spcAft>
          <a:spcPct val="0"/>
        </a:spcAft>
        <a:defRPr sz="3000">
          <a:solidFill>
            <a:schemeClr val="tx1"/>
          </a:solidFill>
          <a:latin typeface="+mn-lt"/>
          <a:ea typeface="+mn-ea"/>
          <a:cs typeface="+mn-cs"/>
          <a:sym typeface="Gill Sans" pitchFamily="-84" charset="0"/>
        </a:defRPr>
      </a:lvl3pPr>
      <a:lvl4pPr marL="1339207" indent="-191315" algn="ctr" rtl="0" eaLnBrk="0" fontAlgn="base" hangingPunct="0">
        <a:spcBef>
          <a:spcPct val="0"/>
        </a:spcBef>
        <a:spcAft>
          <a:spcPct val="0"/>
        </a:spcAft>
        <a:defRPr sz="3000">
          <a:solidFill>
            <a:schemeClr val="tx1"/>
          </a:solidFill>
          <a:latin typeface="+mn-lt"/>
          <a:ea typeface="+mn-ea"/>
          <a:cs typeface="+mn-cs"/>
          <a:sym typeface="Gill Sans" pitchFamily="-84" charset="0"/>
        </a:defRPr>
      </a:lvl4pPr>
      <a:lvl5pPr marL="1721838" indent="-191315" algn="ctr" rtl="0" eaLnBrk="0" fontAlgn="base" hangingPunct="0">
        <a:spcBef>
          <a:spcPct val="0"/>
        </a:spcBef>
        <a:spcAft>
          <a:spcPct val="0"/>
        </a:spcAft>
        <a:defRPr sz="3000">
          <a:solidFill>
            <a:schemeClr val="tx1"/>
          </a:solidFill>
          <a:latin typeface="+mn-lt"/>
          <a:ea typeface="+mn-ea"/>
          <a:cs typeface="+mn-cs"/>
          <a:sym typeface="Gill Sans" pitchFamily="-84" charset="0"/>
        </a:defRPr>
      </a:lvl5pPr>
      <a:lvl6pPr marL="382630" algn="ctr" rtl="0" fontAlgn="base">
        <a:spcBef>
          <a:spcPct val="0"/>
        </a:spcBef>
        <a:spcAft>
          <a:spcPct val="0"/>
        </a:spcAft>
        <a:defRPr sz="3000">
          <a:solidFill>
            <a:schemeClr val="tx1"/>
          </a:solidFill>
          <a:latin typeface="+mn-lt"/>
          <a:ea typeface="+mn-ea"/>
          <a:cs typeface="+mn-cs"/>
          <a:sym typeface="Gill Sans" charset="0"/>
        </a:defRPr>
      </a:lvl6pPr>
      <a:lvl7pPr marL="765262" algn="ctr" rtl="0" fontAlgn="base">
        <a:spcBef>
          <a:spcPct val="0"/>
        </a:spcBef>
        <a:spcAft>
          <a:spcPct val="0"/>
        </a:spcAft>
        <a:defRPr sz="3000">
          <a:solidFill>
            <a:schemeClr val="tx1"/>
          </a:solidFill>
          <a:latin typeface="+mn-lt"/>
          <a:ea typeface="+mn-ea"/>
          <a:cs typeface="+mn-cs"/>
          <a:sym typeface="Gill Sans" charset="0"/>
        </a:defRPr>
      </a:lvl7pPr>
      <a:lvl8pPr marL="1147891" algn="ctr" rtl="0" fontAlgn="base">
        <a:spcBef>
          <a:spcPct val="0"/>
        </a:spcBef>
        <a:spcAft>
          <a:spcPct val="0"/>
        </a:spcAft>
        <a:defRPr sz="3000">
          <a:solidFill>
            <a:schemeClr val="tx1"/>
          </a:solidFill>
          <a:latin typeface="+mn-lt"/>
          <a:ea typeface="+mn-ea"/>
          <a:cs typeface="+mn-cs"/>
          <a:sym typeface="Gill Sans" charset="0"/>
        </a:defRPr>
      </a:lvl8pPr>
      <a:lvl9pPr marL="1530522" algn="ctr" rtl="0" fontAlgn="base">
        <a:spcBef>
          <a:spcPct val="0"/>
        </a:spcBef>
        <a:spcAft>
          <a:spcPct val="0"/>
        </a:spcAft>
        <a:defRPr sz="3000">
          <a:solidFill>
            <a:schemeClr val="tx1"/>
          </a:solidFill>
          <a:latin typeface="+mn-lt"/>
          <a:ea typeface="+mn-ea"/>
          <a:cs typeface="+mn-cs"/>
          <a:sym typeface="Gill Sans" charset="0"/>
        </a:defRPr>
      </a:lvl9pPr>
    </p:bodyStyle>
    <p:otherStyle>
      <a:defPPr>
        <a:defRPr lang="en-US"/>
      </a:defPPr>
      <a:lvl1pPr marL="0" algn="l" defTabSz="382630" rtl="0" eaLnBrk="1" latinLnBrk="0" hangingPunct="1">
        <a:defRPr sz="1500" kern="1200">
          <a:solidFill>
            <a:schemeClr val="tx1"/>
          </a:solidFill>
          <a:latin typeface="+mn-lt"/>
          <a:ea typeface="+mn-ea"/>
          <a:cs typeface="+mn-cs"/>
        </a:defRPr>
      </a:lvl1pPr>
      <a:lvl2pPr marL="382630" algn="l" defTabSz="382630" rtl="0" eaLnBrk="1" latinLnBrk="0" hangingPunct="1">
        <a:defRPr sz="1500" kern="1200">
          <a:solidFill>
            <a:schemeClr val="tx1"/>
          </a:solidFill>
          <a:latin typeface="+mn-lt"/>
          <a:ea typeface="+mn-ea"/>
          <a:cs typeface="+mn-cs"/>
        </a:defRPr>
      </a:lvl2pPr>
      <a:lvl3pPr marL="765262" algn="l" defTabSz="382630" rtl="0" eaLnBrk="1" latinLnBrk="0" hangingPunct="1">
        <a:defRPr sz="1500" kern="1200">
          <a:solidFill>
            <a:schemeClr val="tx1"/>
          </a:solidFill>
          <a:latin typeface="+mn-lt"/>
          <a:ea typeface="+mn-ea"/>
          <a:cs typeface="+mn-cs"/>
        </a:defRPr>
      </a:lvl3pPr>
      <a:lvl4pPr marL="1147891" algn="l" defTabSz="382630" rtl="0" eaLnBrk="1" latinLnBrk="0" hangingPunct="1">
        <a:defRPr sz="1500" kern="1200">
          <a:solidFill>
            <a:schemeClr val="tx1"/>
          </a:solidFill>
          <a:latin typeface="+mn-lt"/>
          <a:ea typeface="+mn-ea"/>
          <a:cs typeface="+mn-cs"/>
        </a:defRPr>
      </a:lvl4pPr>
      <a:lvl5pPr marL="1530522" algn="l" defTabSz="382630" rtl="0" eaLnBrk="1" latinLnBrk="0" hangingPunct="1">
        <a:defRPr sz="1500" kern="1200">
          <a:solidFill>
            <a:schemeClr val="tx1"/>
          </a:solidFill>
          <a:latin typeface="+mn-lt"/>
          <a:ea typeface="+mn-ea"/>
          <a:cs typeface="+mn-cs"/>
        </a:defRPr>
      </a:lvl5pPr>
      <a:lvl6pPr marL="1913153" algn="l" defTabSz="382630" rtl="0" eaLnBrk="1" latinLnBrk="0" hangingPunct="1">
        <a:defRPr sz="1500" kern="1200">
          <a:solidFill>
            <a:schemeClr val="tx1"/>
          </a:solidFill>
          <a:latin typeface="+mn-lt"/>
          <a:ea typeface="+mn-ea"/>
          <a:cs typeface="+mn-cs"/>
        </a:defRPr>
      </a:lvl6pPr>
      <a:lvl7pPr marL="2295783" algn="l" defTabSz="382630" rtl="0" eaLnBrk="1" latinLnBrk="0" hangingPunct="1">
        <a:defRPr sz="1500" kern="1200">
          <a:solidFill>
            <a:schemeClr val="tx1"/>
          </a:solidFill>
          <a:latin typeface="+mn-lt"/>
          <a:ea typeface="+mn-ea"/>
          <a:cs typeface="+mn-cs"/>
        </a:defRPr>
      </a:lvl7pPr>
      <a:lvl8pPr marL="2678414" algn="l" defTabSz="382630" rtl="0" eaLnBrk="1" latinLnBrk="0" hangingPunct="1">
        <a:defRPr sz="1500" kern="1200">
          <a:solidFill>
            <a:schemeClr val="tx1"/>
          </a:solidFill>
          <a:latin typeface="+mn-lt"/>
          <a:ea typeface="+mn-ea"/>
          <a:cs typeface="+mn-cs"/>
        </a:defRPr>
      </a:lvl8pPr>
      <a:lvl9pPr marL="3061045" algn="l" defTabSz="38263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University_at_Buffalo,_The_State_University_of_New_York" TargetMode="External"/><Relationship Id="rId2" Type="http://schemas.openxmlformats.org/officeDocument/2006/relationships/hyperlink" Target="http://en.wikipedia.org/wiki/Philosophy"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256269" y="3212976"/>
            <a:ext cx="11751469" cy="1152128"/>
          </a:xfrm>
        </p:spPr>
        <p:txBody>
          <a:bodyPr/>
          <a:lstStyle/>
          <a:p>
            <a:pPr marL="0" indent="0" eaLnBrk="1" hangingPunct="1">
              <a:defRPr/>
            </a:pPr>
            <a:r>
              <a:rPr lang="pt-BR" sz="3300" dirty="0" smtClean="0">
                <a:solidFill>
                  <a:srgbClr val="139288"/>
                </a:solidFill>
                <a:latin typeface="Arial" charset="0"/>
                <a:cs typeface="Arial" charset="0"/>
              </a:rPr>
              <a:t>14</a:t>
            </a:r>
            <a:r>
              <a:rPr lang="en-US" sz="3200" kern="1200" baseline="30000" dirty="0" err="1">
                <a:solidFill>
                  <a:srgbClr val="139288"/>
                </a:solidFill>
                <a:sym typeface="Arial" charset="0"/>
              </a:rPr>
              <a:t>th</a:t>
            </a:r>
            <a:r>
              <a:rPr lang="pt-BR" sz="3300" dirty="0" smtClean="0">
                <a:solidFill>
                  <a:srgbClr val="139288"/>
                </a:solidFill>
                <a:latin typeface="Arial" charset="0"/>
                <a:cs typeface="Arial" charset="0"/>
              </a:rPr>
              <a:t> CIAO</a:t>
            </a:r>
            <a:r>
              <a:rPr lang="pt-BR" sz="3300" dirty="0">
                <a:solidFill>
                  <a:srgbClr val="139288"/>
                </a:solidFill>
                <a:latin typeface="Arial" charset="0"/>
                <a:cs typeface="Arial" charset="0"/>
              </a:rPr>
              <a:t>! </a:t>
            </a:r>
            <a:r>
              <a:rPr lang="pt-BR" sz="3300" dirty="0" err="1">
                <a:solidFill>
                  <a:srgbClr val="139288"/>
                </a:solidFill>
                <a:latin typeface="Arial" charset="0"/>
                <a:cs typeface="Arial" charset="0"/>
              </a:rPr>
              <a:t>Doctoral</a:t>
            </a:r>
            <a:r>
              <a:rPr lang="pt-BR" sz="3300" dirty="0">
                <a:solidFill>
                  <a:srgbClr val="139288"/>
                </a:solidFill>
                <a:latin typeface="Arial" charset="0"/>
                <a:cs typeface="Arial" charset="0"/>
              </a:rPr>
              <a:t> Consortium</a:t>
            </a:r>
          </a:p>
          <a:p>
            <a:r>
              <a:rPr lang="pt-BR" sz="3300" dirty="0">
                <a:solidFill>
                  <a:srgbClr val="139288"/>
                </a:solidFill>
                <a:latin typeface="Arial" charset="0"/>
                <a:cs typeface="Arial" charset="0"/>
              </a:rPr>
              <a:t>Funchal, Madeira, Portugal</a:t>
            </a:r>
          </a:p>
        </p:txBody>
      </p:sp>
      <p:sp>
        <p:nvSpPr>
          <p:cNvPr id="4" name="Espaço Reservado para Conteúdo 2"/>
          <p:cNvSpPr txBox="1">
            <a:spLocks/>
          </p:cNvSpPr>
          <p:nvPr/>
        </p:nvSpPr>
        <p:spPr>
          <a:xfrm>
            <a:off x="767408" y="1124744"/>
            <a:ext cx="10945216" cy="1224136"/>
          </a:xfrm>
          <a:prstGeom prst="rect">
            <a:avLst/>
          </a:prstGeom>
          <a:ln w="38100">
            <a:noFill/>
          </a:ln>
        </p:spPr>
        <p:txBody>
          <a:bodyPr lIns="91429" tIns="45714" rIns="91429" bIns="45714"/>
          <a:lstStyle/>
          <a:p>
            <a:pPr indent="-228573" algn="ctr">
              <a:lnSpc>
                <a:spcPct val="90000"/>
              </a:lnSpc>
              <a:spcBef>
                <a:spcPts val="1800"/>
              </a:spcBef>
              <a:buSzPct val="80000"/>
              <a:defRPr/>
            </a:pPr>
            <a:r>
              <a:rPr lang="en-US" sz="3200" dirty="0">
                <a:solidFill>
                  <a:srgbClr val="139288"/>
                </a:solidFill>
                <a:latin typeface="Arial" charset="0"/>
                <a:cs typeface="Arial" charset="0"/>
                <a:sym typeface="Gill Sans" pitchFamily="-84" charset="0"/>
              </a:rPr>
              <a:t>Ontological Principles of Documents Acts in DEMO Method: A case study in the context of Public Health </a:t>
            </a:r>
            <a:r>
              <a:rPr lang="en-US" sz="3200" dirty="0" smtClean="0">
                <a:solidFill>
                  <a:srgbClr val="139288"/>
                </a:solidFill>
                <a:latin typeface="Arial" charset="0"/>
                <a:cs typeface="Arial" charset="0"/>
                <a:sym typeface="Gill Sans" pitchFamily="-84" charset="0"/>
              </a:rPr>
              <a:t>Institution</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5" name="Retângulo 4"/>
          <p:cNvSpPr/>
          <p:nvPr/>
        </p:nvSpPr>
        <p:spPr>
          <a:xfrm>
            <a:off x="1631504" y="2533377"/>
            <a:ext cx="9001000" cy="341632"/>
          </a:xfrm>
          <a:prstGeom prst="rect">
            <a:avLst/>
          </a:prstGeom>
        </p:spPr>
        <p:txBody>
          <a:bodyPr wrap="square">
            <a:spAutoFit/>
          </a:bodyPr>
          <a:lstStyle/>
          <a:p>
            <a:pPr marL="228573" indent="-228573" algn="ctr">
              <a:lnSpc>
                <a:spcPct val="90000"/>
              </a:lnSpc>
              <a:spcBef>
                <a:spcPts val="1800"/>
              </a:spcBef>
              <a:buSzPct val="80000"/>
              <a:defRPr/>
            </a:pPr>
            <a:r>
              <a:rPr lang="pt-BR" i="1" dirty="0" smtClean="0">
                <a:solidFill>
                  <a:schemeClr val="tx1">
                    <a:lumMod val="75000"/>
                    <a:lumOff val="25000"/>
                  </a:schemeClr>
                </a:solidFill>
              </a:rPr>
              <a:t>Kátia Coelho	Maurício Almeida (</a:t>
            </a:r>
            <a:r>
              <a:rPr lang="pt-BR" i="1" dirty="0" smtClean="0">
                <a:solidFill>
                  <a:schemeClr val="tx1">
                    <a:lumMod val="75000"/>
                    <a:lumOff val="25000"/>
                  </a:schemeClr>
                </a:solidFill>
              </a:rPr>
              <a:t>Supervisor)        </a:t>
            </a:r>
            <a:r>
              <a:rPr lang="pt-BR" i="1" dirty="0" smtClean="0">
                <a:solidFill>
                  <a:schemeClr val="tx1">
                    <a:lumMod val="75000"/>
                    <a:lumOff val="25000"/>
                  </a:schemeClr>
                </a:solidFill>
              </a:rPr>
              <a:t>David Aveiro (Co-Supervisor)</a:t>
            </a:r>
          </a:p>
        </p:txBody>
      </p:sp>
      <p:pic>
        <p:nvPicPr>
          <p:cNvPr id="6" name="Picture 2" descr="http://ppgci.eci.ufmg.br/eci_mini.jpeg"/>
          <p:cNvPicPr>
            <a:picLocks noChangeAspect="1" noChangeArrowheads="1"/>
          </p:cNvPicPr>
          <p:nvPr/>
        </p:nvPicPr>
        <p:blipFill>
          <a:blip r:embed="rId2" cstate="print"/>
          <a:srcRect/>
          <a:stretch>
            <a:fillRect/>
          </a:stretch>
        </p:blipFill>
        <p:spPr bwMode="auto">
          <a:xfrm>
            <a:off x="0" y="0"/>
            <a:ext cx="2086653" cy="980728"/>
          </a:xfrm>
          <a:prstGeom prst="rect">
            <a:avLst/>
          </a:prstGeom>
          <a:noFill/>
        </p:spPr>
      </p:pic>
      <p:sp>
        <p:nvSpPr>
          <p:cNvPr id="7" name="CaixaDeTexto 6"/>
          <p:cNvSpPr txBox="1"/>
          <p:nvPr/>
        </p:nvSpPr>
        <p:spPr>
          <a:xfrm>
            <a:off x="8447584" y="0"/>
            <a:ext cx="3744416" cy="923318"/>
          </a:xfrm>
          <a:prstGeom prst="rect">
            <a:avLst/>
          </a:prstGeom>
          <a:noFill/>
        </p:spPr>
        <p:txBody>
          <a:bodyPr wrap="square" lIns="91429" tIns="45714" rIns="91429" bIns="45714" rtlCol="0">
            <a:spAutoFit/>
          </a:bodyPr>
          <a:lstStyle/>
          <a:p>
            <a:pPr algn="r"/>
            <a:r>
              <a:rPr lang="pt-BR" i="1" dirty="0" smtClean="0"/>
              <a:t>Federal </a:t>
            </a:r>
            <a:r>
              <a:rPr lang="pt-BR" i="1" dirty="0" err="1" smtClean="0"/>
              <a:t>University</a:t>
            </a:r>
            <a:r>
              <a:rPr lang="pt-BR" i="1" dirty="0" smtClean="0"/>
              <a:t> </a:t>
            </a:r>
            <a:r>
              <a:rPr lang="pt-BR" i="1" dirty="0" err="1" smtClean="0"/>
              <a:t>of</a:t>
            </a:r>
            <a:r>
              <a:rPr lang="pt-BR" i="1" dirty="0" smtClean="0"/>
              <a:t> Minas Gerais </a:t>
            </a:r>
          </a:p>
          <a:p>
            <a:pPr algn="r"/>
            <a:r>
              <a:rPr lang="pt-BR" i="1" dirty="0" err="1" smtClean="0"/>
              <a:t>School</a:t>
            </a:r>
            <a:r>
              <a:rPr lang="pt-BR" i="1" dirty="0" smtClean="0"/>
              <a:t> </a:t>
            </a:r>
            <a:r>
              <a:rPr lang="pt-BR" i="1" dirty="0" err="1" smtClean="0"/>
              <a:t>of</a:t>
            </a:r>
            <a:r>
              <a:rPr lang="pt-BR" i="1" dirty="0" smtClean="0"/>
              <a:t> </a:t>
            </a:r>
            <a:r>
              <a:rPr lang="pt-BR" i="1" dirty="0" err="1" smtClean="0"/>
              <a:t>Information</a:t>
            </a:r>
            <a:r>
              <a:rPr lang="pt-BR" i="1" dirty="0" smtClean="0"/>
              <a:t> Science</a:t>
            </a:r>
          </a:p>
          <a:p>
            <a:pPr algn="r"/>
            <a:r>
              <a:rPr lang="pt-BR" i="1" dirty="0" err="1" smtClean="0"/>
              <a:t>Research</a:t>
            </a:r>
            <a:r>
              <a:rPr lang="pt-BR" i="1" dirty="0" smtClean="0"/>
              <a:t> </a:t>
            </a:r>
            <a:r>
              <a:rPr lang="pt-BR" i="1" dirty="0" err="1" smtClean="0"/>
              <a:t>group</a:t>
            </a:r>
            <a:r>
              <a:rPr lang="pt-BR" i="1" dirty="0" smtClean="0"/>
              <a:t>: RECOL</a:t>
            </a:r>
            <a:endParaRPr lang="pt-BR" i="1" dirty="0"/>
          </a:p>
        </p:txBody>
      </p:sp>
      <p:pic>
        <p:nvPicPr>
          <p:cNvPr id="102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26" y="4365104"/>
            <a:ext cx="9962427"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Objectives</a:t>
            </a:r>
            <a:endParaRPr lang="en-US" dirty="0"/>
          </a:p>
        </p:txBody>
      </p:sp>
      <p:sp>
        <p:nvSpPr>
          <p:cNvPr id="3" name="Espaço Reservado para Conteúdo 2"/>
          <p:cNvSpPr>
            <a:spLocks noGrp="1"/>
          </p:cNvSpPr>
          <p:nvPr>
            <p:ph idx="1"/>
          </p:nvPr>
        </p:nvSpPr>
        <p:spPr>
          <a:xfrm>
            <a:off x="1095340" y="1785927"/>
            <a:ext cx="10545275" cy="4307369"/>
          </a:xfrm>
        </p:spPr>
        <p:txBody>
          <a:bodyPr>
            <a:normAutofit/>
          </a:bodyPr>
          <a:lstStyle/>
          <a:p>
            <a:pPr>
              <a:spcAft>
                <a:spcPts val="1200"/>
              </a:spcAft>
              <a:buFont typeface="Wingdings" pitchFamily="2" charset="2"/>
              <a:buChar char="q"/>
            </a:pPr>
            <a:r>
              <a:rPr lang="en-US" sz="2800" dirty="0" smtClean="0"/>
              <a:t>  </a:t>
            </a:r>
            <a:r>
              <a:rPr lang="en-US" b="1" dirty="0" smtClean="0">
                <a:solidFill>
                  <a:srgbClr val="C00000"/>
                </a:solidFill>
              </a:rPr>
              <a:t>Main goal</a:t>
            </a:r>
            <a:endParaRPr lang="en-US" dirty="0" smtClean="0"/>
          </a:p>
          <a:p>
            <a:pPr lvl="1">
              <a:lnSpc>
                <a:spcPct val="150000"/>
              </a:lnSpc>
              <a:buFont typeface="Wingdings" pitchFamily="2" charset="2"/>
              <a:buChar char="ü"/>
            </a:pPr>
            <a:r>
              <a:rPr lang="en-US" dirty="0" smtClean="0"/>
              <a:t>to check </a:t>
            </a:r>
            <a:r>
              <a:rPr lang="en-US" dirty="0"/>
              <a:t>improvements in the process modeling activity using DEMO through a connection between organizational processes and documents.</a:t>
            </a:r>
            <a:r>
              <a:rPr lang="en-US" dirty="0" smtClean="0"/>
              <a:t>	</a:t>
            </a:r>
          </a:p>
          <a:p>
            <a:pPr>
              <a:spcAft>
                <a:spcPts val="1200"/>
              </a:spcAft>
              <a:buFont typeface="Wingdings" pitchFamily="2" charset="2"/>
              <a:buChar char="q"/>
            </a:pPr>
            <a:r>
              <a:rPr lang="en-US" sz="2600" dirty="0" smtClean="0"/>
              <a:t>  </a:t>
            </a:r>
            <a:r>
              <a:rPr lang="en-US" dirty="0" smtClean="0">
                <a:solidFill>
                  <a:srgbClr val="0070C0"/>
                </a:solidFill>
              </a:rPr>
              <a:t>Secondary goals</a:t>
            </a:r>
          </a:p>
          <a:p>
            <a:pPr>
              <a:lnSpc>
                <a:spcPct val="100000"/>
              </a:lnSpc>
              <a:spcAft>
                <a:spcPts val="1200"/>
              </a:spcAft>
            </a:pPr>
            <a:r>
              <a:rPr lang="en-US" sz="2000" dirty="0" smtClean="0"/>
              <a:t>to add </a:t>
            </a:r>
            <a:r>
              <a:rPr lang="en-US" sz="2000" dirty="0"/>
              <a:t>improvements to DEMO via </a:t>
            </a:r>
            <a:r>
              <a:rPr lang="en-US" sz="2000" dirty="0" smtClean="0"/>
              <a:t>d-acts</a:t>
            </a:r>
          </a:p>
          <a:p>
            <a:pPr>
              <a:lnSpc>
                <a:spcPct val="100000"/>
              </a:lnSpc>
              <a:spcAft>
                <a:spcPts val="1200"/>
              </a:spcAft>
            </a:pPr>
            <a:r>
              <a:rPr lang="en-US" sz="2000" dirty="0" smtClean="0"/>
              <a:t>to test results </a:t>
            </a:r>
            <a:r>
              <a:rPr lang="en-US" sz="2000" dirty="0"/>
              <a:t>of DEMO in real processes of a public health </a:t>
            </a:r>
            <a:r>
              <a:rPr lang="en-US" sz="2000" dirty="0" smtClean="0"/>
              <a:t>institution, </a:t>
            </a:r>
            <a:r>
              <a:rPr lang="en-US" sz="2000" dirty="0"/>
              <a:t>in the field of hematology and transfusion </a:t>
            </a:r>
            <a:r>
              <a:rPr lang="en-US" sz="2000" dirty="0" smtClean="0"/>
              <a:t>medicine</a:t>
            </a: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038" y="-99392"/>
            <a:ext cx="2505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Conteúdo 2"/>
          <p:cNvSpPr txBox="1">
            <a:spLocks/>
          </p:cNvSpPr>
          <p:nvPr/>
        </p:nvSpPr>
        <p:spPr>
          <a:xfrm>
            <a:off x="3020113" y="6339322"/>
            <a:ext cx="9144000" cy="488999"/>
          </a:xfrm>
          <a:prstGeom prst="rect">
            <a:avLst/>
          </a:prstGeom>
          <a:solidFill>
            <a:schemeClr val="bg2">
              <a:lumMod val="75000"/>
            </a:schemeClr>
          </a:solidFill>
        </p:spPr>
        <p:txBody>
          <a:bodyPr vert="horz" lIns="91429" tIns="45714" rIns="91429" bIns="45714" rtlCol="0">
            <a:no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marL="0" indent="0" algn="r">
              <a:buNone/>
            </a:pPr>
            <a:r>
              <a:rPr lang="en-US" sz="1400" dirty="0"/>
              <a:t>Next pages: </a:t>
            </a:r>
            <a:r>
              <a:rPr lang="en-US" sz="1400" dirty="0" smtClean="0"/>
              <a:t>We will present </a:t>
            </a:r>
            <a:r>
              <a:rPr lang="en-US" sz="1400" dirty="0"/>
              <a:t>our main subject, namely Document acts (d-acts), which we will connect our research to such approaches already established</a:t>
            </a:r>
            <a:endParaRPr lang="pt-BR" sz="1400" dirty="0"/>
          </a:p>
        </p:txBody>
      </p:sp>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5400" y="1561606"/>
            <a:ext cx="8763446" cy="4603698"/>
          </a:xfrm>
        </p:spPr>
        <p:txBody>
          <a:bodyPr>
            <a:noAutofit/>
          </a:bodyPr>
          <a:lstStyle/>
          <a:p>
            <a:pPr>
              <a:spcAft>
                <a:spcPts val="1200"/>
              </a:spcAft>
              <a:buFont typeface="Wingdings" pitchFamily="2" charset="2"/>
              <a:buChar char="q"/>
            </a:pPr>
            <a:r>
              <a:rPr lang="en-US" sz="3800" dirty="0" smtClean="0"/>
              <a:t> </a:t>
            </a:r>
            <a:r>
              <a:rPr lang="en-US" b="1" dirty="0"/>
              <a:t>Document </a:t>
            </a:r>
            <a:r>
              <a:rPr lang="en-US" b="1" dirty="0" smtClean="0"/>
              <a:t>Acts Theory</a:t>
            </a:r>
          </a:p>
          <a:p>
            <a:pPr>
              <a:spcAft>
                <a:spcPts val="1200"/>
              </a:spcAft>
            </a:pPr>
            <a:r>
              <a:rPr lang="en-US" sz="2200" dirty="0" smtClean="0"/>
              <a:t>Ontological </a:t>
            </a:r>
            <a:r>
              <a:rPr lang="en-US" sz="2200" dirty="0"/>
              <a:t>principles proposed by Barry </a:t>
            </a:r>
            <a:r>
              <a:rPr lang="en-US" sz="2200" dirty="0" smtClean="0"/>
              <a:t>Smith </a:t>
            </a:r>
          </a:p>
          <a:p>
            <a:r>
              <a:rPr lang="en-US" sz="2200" dirty="0" smtClean="0"/>
              <a:t>about the author</a:t>
            </a:r>
            <a:endParaRPr lang="en-US" sz="2200" dirty="0"/>
          </a:p>
          <a:p>
            <a:pPr marL="0" indent="0">
              <a:buNone/>
            </a:pPr>
            <a:r>
              <a:rPr lang="en-US" sz="1800" dirty="0" smtClean="0"/>
              <a:t>Smith </a:t>
            </a:r>
            <a:r>
              <a:rPr lang="en-US" sz="1800" dirty="0"/>
              <a:t>studied Mathematics and Philosophy at the University of Oxford, and </a:t>
            </a:r>
            <a:r>
              <a:rPr lang="en-US" sz="1800" dirty="0" smtClean="0"/>
              <a:t>he </a:t>
            </a:r>
            <a:r>
              <a:rPr lang="en-US" sz="1800" dirty="0"/>
              <a:t>obtained his PhD from </a:t>
            </a:r>
            <a:r>
              <a:rPr lang="en-US" sz="1800" dirty="0" smtClean="0"/>
              <a:t>the University </a:t>
            </a:r>
            <a:r>
              <a:rPr lang="en-US" sz="1800" dirty="0"/>
              <a:t>of Manchester for a dissertation on the Ontology of </a:t>
            </a:r>
            <a:r>
              <a:rPr lang="en-US" sz="1800" dirty="0" smtClean="0"/>
              <a:t>Reference</a:t>
            </a:r>
          </a:p>
          <a:p>
            <a:pPr marL="0" indent="0">
              <a:buNone/>
            </a:pPr>
            <a:r>
              <a:rPr lang="en-US" sz="1800" dirty="0" smtClean="0"/>
              <a:t>Since 1994 - Professor </a:t>
            </a:r>
            <a:r>
              <a:rPr lang="en-US" sz="1800" dirty="0"/>
              <a:t>of </a:t>
            </a:r>
            <a:r>
              <a:rPr lang="en-US" sz="1800" dirty="0">
                <a:hlinkClick r:id="rId2" tooltip="Philosophy"/>
              </a:rPr>
              <a:t>Philosophy</a:t>
            </a:r>
            <a:r>
              <a:rPr lang="en-US" sz="1800" dirty="0"/>
              <a:t> and Adjunct Professor of Biomedical Informatics, Computer Science, and </a:t>
            </a:r>
            <a:r>
              <a:rPr lang="en-US" sz="1800" dirty="0" smtClean="0"/>
              <a:t>Neurology in </a:t>
            </a:r>
            <a:r>
              <a:rPr lang="en-US" sz="1800" dirty="0" smtClean="0">
                <a:hlinkClick r:id="rId3" tooltip="University at Buffalo, The State University of New York"/>
              </a:rPr>
              <a:t>University </a:t>
            </a:r>
            <a:r>
              <a:rPr lang="en-US" sz="1800" dirty="0">
                <a:hlinkClick r:id="rId3" tooltip="University at Buffalo, The State University of New York"/>
              </a:rPr>
              <a:t>at Buffalo</a:t>
            </a:r>
            <a:r>
              <a:rPr lang="en-US" sz="1800" dirty="0"/>
              <a:t> (New York, USA</a:t>
            </a:r>
            <a:r>
              <a:rPr lang="en-US" sz="1800" dirty="0" smtClean="0"/>
              <a:t>)</a:t>
            </a:r>
            <a:endParaRPr lang="en-US" sz="1800" dirty="0"/>
          </a:p>
          <a:p>
            <a:pPr marL="0" indent="0">
              <a:buNone/>
            </a:pPr>
            <a:r>
              <a:rPr lang="en-US" sz="1800" dirty="0" smtClean="0"/>
              <a:t>Author </a:t>
            </a:r>
            <a:r>
              <a:rPr lang="en-US" sz="1800" dirty="0"/>
              <a:t>of some 500 scientific </a:t>
            </a:r>
            <a:r>
              <a:rPr lang="en-US" sz="1800" dirty="0" smtClean="0"/>
              <a:t>publications, </a:t>
            </a:r>
            <a:r>
              <a:rPr lang="en-US" sz="1800" dirty="0"/>
              <a:t>including 15 authored or edited books. He is also editor of The Monist: An International Quarterly Journal of General Philosophical Inquiry.</a:t>
            </a:r>
          </a:p>
          <a:p>
            <a:pPr marL="228572" lvl="1" indent="0">
              <a:buNone/>
            </a:pPr>
            <a:endParaRPr lang="en-US" sz="2600" dirty="0" smtClean="0"/>
          </a:p>
          <a:p>
            <a:pPr>
              <a:spcAft>
                <a:spcPts val="1200"/>
              </a:spcAft>
              <a:buNone/>
            </a:pPr>
            <a:endParaRPr lang="en-US" dirty="0" smtClean="0"/>
          </a:p>
          <a:p>
            <a:pPr lvl="1">
              <a:spcAft>
                <a:spcPts val="1200"/>
              </a:spcAft>
              <a:buNone/>
            </a:pPr>
            <a:endParaRPr lang="en-US" sz="2800" dirty="0" smtClean="0"/>
          </a:p>
        </p:txBody>
      </p:sp>
      <p:sp>
        <p:nvSpPr>
          <p:cNvPr id="7" name="Título 1"/>
          <p:cNvSpPr txBox="1">
            <a:spLocks/>
          </p:cNvSpPr>
          <p:nvPr/>
        </p:nvSpPr>
        <p:spPr>
          <a:xfrm>
            <a:off x="991816" y="269032"/>
            <a:ext cx="10058400" cy="1325563"/>
          </a:xfrm>
          <a:prstGeom prst="rect">
            <a:avLst/>
          </a:prstGeom>
        </p:spPr>
        <p:txBody>
          <a:bodyPr vert="horz" lIns="91429" tIns="45714" rIns="91429" bIns="45714" rtlCol="0" anchor="ctr">
            <a:normAutofit/>
          </a:bodyPr>
          <a:lstStyle>
            <a:lvl1pPr algn="l" defTabSz="91429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smtClean="0"/>
              <a:t>Background</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845" y="1525905"/>
            <a:ext cx="2700640" cy="373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7408" y="1772816"/>
            <a:ext cx="10585176" cy="5085184"/>
          </a:xfrm>
        </p:spPr>
        <p:txBody>
          <a:bodyPr>
            <a:normAutofit/>
          </a:bodyPr>
          <a:lstStyle/>
          <a:p>
            <a:pPr>
              <a:lnSpc>
                <a:spcPct val="100000"/>
              </a:lnSpc>
              <a:spcAft>
                <a:spcPts val="1200"/>
              </a:spcAft>
              <a:buFont typeface="Wingdings" pitchFamily="2" charset="2"/>
              <a:buChar char="q"/>
            </a:pPr>
            <a:r>
              <a:rPr lang="en-US" b="1" dirty="0"/>
              <a:t>Document Act Theory </a:t>
            </a:r>
          </a:p>
          <a:p>
            <a:pPr>
              <a:lnSpc>
                <a:spcPct val="150000"/>
              </a:lnSpc>
            </a:pPr>
            <a:r>
              <a:rPr lang="en-US" sz="2000" dirty="0" smtClean="0"/>
              <a:t>it is an </a:t>
            </a:r>
            <a:r>
              <a:rPr lang="en-US" sz="2000" dirty="0"/>
              <a:t>extension of the speech acts theory due to Austin and also to </a:t>
            </a:r>
            <a:r>
              <a:rPr lang="en-US" sz="2000" dirty="0" smtClean="0"/>
              <a:t>Searle</a:t>
            </a:r>
          </a:p>
          <a:p>
            <a:pPr>
              <a:lnSpc>
                <a:spcPct val="150000"/>
              </a:lnSpc>
            </a:pPr>
            <a:r>
              <a:rPr lang="en-US" sz="2000" dirty="0" smtClean="0"/>
              <a:t>it does </a:t>
            </a:r>
            <a:r>
              <a:rPr lang="en-US" sz="2000" dirty="0"/>
              <a:t>justice to how documents can be used to cause a variety of </a:t>
            </a:r>
            <a:r>
              <a:rPr lang="en-US" sz="2000" dirty="0" smtClean="0"/>
              <a:t>effects. Speech </a:t>
            </a:r>
            <a:r>
              <a:rPr lang="en-US" sz="2000" dirty="0"/>
              <a:t>is evanescent, documents </a:t>
            </a:r>
            <a:r>
              <a:rPr lang="en-US" sz="2000" dirty="0" smtClean="0"/>
              <a:t>endure through time</a:t>
            </a:r>
            <a:endParaRPr lang="pt-BR" sz="2000" dirty="0"/>
          </a:p>
          <a:p>
            <a:pPr>
              <a:lnSpc>
                <a:spcPct val="150000"/>
              </a:lnSpc>
            </a:pPr>
            <a:r>
              <a:rPr lang="pt-BR" sz="2000" dirty="0" err="1" smtClean="0"/>
              <a:t>documents</a:t>
            </a:r>
            <a:r>
              <a:rPr lang="pt-BR" sz="2000" dirty="0" smtClean="0"/>
              <a:t> </a:t>
            </a:r>
            <a:r>
              <a:rPr lang="pt-BR" sz="2000" dirty="0" err="1" smtClean="0"/>
              <a:t>can</a:t>
            </a:r>
            <a:r>
              <a:rPr lang="pt-BR" sz="2000" dirty="0" smtClean="0"/>
              <a:t> </a:t>
            </a:r>
            <a:r>
              <a:rPr lang="pt-BR" sz="2000" dirty="0" err="1" smtClean="0"/>
              <a:t>be</a:t>
            </a:r>
            <a:r>
              <a:rPr lang="pt-BR" sz="2000" dirty="0" smtClean="0"/>
              <a:t> more </a:t>
            </a:r>
            <a:r>
              <a:rPr lang="pt-BR" sz="2000" dirty="0" err="1" smtClean="0"/>
              <a:t>than</a:t>
            </a:r>
            <a:r>
              <a:rPr lang="pt-BR" sz="2000" dirty="0" smtClean="0"/>
              <a:t> </a:t>
            </a:r>
            <a:r>
              <a:rPr lang="pt-BR" sz="2000" dirty="0" err="1" smtClean="0"/>
              <a:t>just</a:t>
            </a:r>
            <a:r>
              <a:rPr lang="pt-BR" sz="2000" dirty="0" smtClean="0"/>
              <a:t> </a:t>
            </a:r>
            <a:r>
              <a:rPr lang="pt-BR" sz="2000" dirty="0" err="1" smtClean="0"/>
              <a:t>reports</a:t>
            </a:r>
            <a:r>
              <a:rPr lang="pt-BR" sz="2000" dirty="0" smtClean="0"/>
              <a:t>, </a:t>
            </a:r>
            <a:r>
              <a:rPr lang="pt-BR" sz="2000" dirty="0" err="1" smtClean="0"/>
              <a:t>they</a:t>
            </a:r>
            <a:r>
              <a:rPr lang="pt-BR" sz="2000" dirty="0" smtClean="0"/>
              <a:t> </a:t>
            </a:r>
            <a:r>
              <a:rPr lang="pt-BR" sz="2000" dirty="0" err="1" smtClean="0"/>
              <a:t>can</a:t>
            </a:r>
            <a:r>
              <a:rPr lang="pt-BR" sz="2000" dirty="0" smtClean="0"/>
              <a:t> </a:t>
            </a:r>
            <a:r>
              <a:rPr lang="pt-BR" sz="2000" dirty="0" err="1" smtClean="0"/>
              <a:t>add</a:t>
            </a:r>
            <a:r>
              <a:rPr lang="pt-BR" sz="2000" dirty="0" smtClean="0"/>
              <a:t> </a:t>
            </a:r>
            <a:r>
              <a:rPr lang="pt-BR" sz="2000" dirty="0" err="1" smtClean="0"/>
              <a:t>something</a:t>
            </a:r>
            <a:r>
              <a:rPr lang="pt-BR" sz="2000" dirty="0" smtClean="0"/>
              <a:t> </a:t>
            </a:r>
            <a:r>
              <a:rPr lang="pt-BR" sz="2000" dirty="0" err="1" smtClean="0"/>
              <a:t>to</a:t>
            </a:r>
            <a:r>
              <a:rPr lang="pt-BR" sz="2000" dirty="0" smtClean="0"/>
              <a:t> reality</a:t>
            </a:r>
          </a:p>
          <a:p>
            <a:pPr marL="228572" lvl="1" indent="0">
              <a:lnSpc>
                <a:spcPct val="150000"/>
              </a:lnSpc>
              <a:buNone/>
            </a:pPr>
            <a:r>
              <a:rPr lang="en-US" sz="2000" dirty="0" smtClean="0"/>
              <a:t>they </a:t>
            </a:r>
            <a:r>
              <a:rPr lang="en-US" sz="2000" dirty="0"/>
              <a:t>also have social and institutional powers (legal, ethical), named </a:t>
            </a:r>
            <a:r>
              <a:rPr lang="en-US" sz="2000" dirty="0">
                <a:solidFill>
                  <a:srgbClr val="C00000"/>
                </a:solidFill>
              </a:rPr>
              <a:t>deontic powers</a:t>
            </a:r>
            <a:endParaRPr lang="en-US" sz="2000" dirty="0" smtClean="0">
              <a:solidFill>
                <a:srgbClr val="C00000"/>
              </a:solidFill>
            </a:endParaRPr>
          </a:p>
          <a:p>
            <a:pPr>
              <a:lnSpc>
                <a:spcPct val="150000"/>
              </a:lnSpc>
            </a:pPr>
            <a:r>
              <a:rPr lang="en-US" sz="2000" dirty="0" smtClean="0"/>
              <a:t>documents can </a:t>
            </a:r>
            <a:r>
              <a:rPr lang="en-US" sz="2000" dirty="0"/>
              <a:t>be preserved so that they can be inspected and modified in successive points in time and grouped into complexes lasting documents</a:t>
            </a:r>
            <a:endParaRPr lang="en-US" sz="2000" dirty="0" smtClean="0"/>
          </a:p>
          <a:p>
            <a:pPr lvl="1"/>
            <a:endParaRPr lang="pt-BR" sz="2000" dirty="0"/>
          </a:p>
        </p:txBody>
      </p:sp>
      <p:sp>
        <p:nvSpPr>
          <p:cNvPr id="6" name="Título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54141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767408" y="1772816"/>
            <a:ext cx="10225136" cy="4704184"/>
          </a:xfrm>
        </p:spPr>
        <p:txBody>
          <a:bodyPr>
            <a:noAutofit/>
          </a:bodyPr>
          <a:lstStyle/>
          <a:p>
            <a:pPr>
              <a:lnSpc>
                <a:spcPct val="100000"/>
              </a:lnSpc>
              <a:spcAft>
                <a:spcPts val="1200"/>
              </a:spcAft>
              <a:buFont typeface="Wingdings" pitchFamily="2" charset="2"/>
              <a:buChar char="q"/>
            </a:pPr>
            <a:r>
              <a:rPr lang="en-US" dirty="0" smtClean="0"/>
              <a:t> </a:t>
            </a:r>
            <a:r>
              <a:rPr lang="en-US" b="1" dirty="0"/>
              <a:t>Speech Acts </a:t>
            </a:r>
            <a:r>
              <a:rPr lang="en-US" b="1" dirty="0" smtClean="0"/>
              <a:t>Theory</a:t>
            </a:r>
            <a:endParaRPr lang="en-US" b="1" dirty="0"/>
          </a:p>
          <a:p>
            <a:pPr lvl="1"/>
            <a:r>
              <a:rPr lang="en-US" dirty="0"/>
              <a:t>p</a:t>
            </a:r>
            <a:r>
              <a:rPr lang="en-US" dirty="0" smtClean="0"/>
              <a:t>rovides an explanation </a:t>
            </a:r>
            <a:r>
              <a:rPr lang="en-US" dirty="0"/>
              <a:t>of how entities begin to </a:t>
            </a:r>
            <a:r>
              <a:rPr lang="en-US" dirty="0" smtClean="0"/>
              <a:t>exist</a:t>
            </a:r>
          </a:p>
          <a:p>
            <a:pPr lvl="2"/>
            <a:r>
              <a:rPr lang="en-US" dirty="0" smtClean="0"/>
              <a:t>but... it also </a:t>
            </a:r>
            <a:r>
              <a:rPr lang="en-US" dirty="0"/>
              <a:t>can serve as the physical basis for the temporally extended existence of such entities and for their enduring power to serve coordination</a:t>
            </a:r>
            <a:r>
              <a:rPr lang="en-US" sz="2400" dirty="0" smtClean="0"/>
              <a:t>.</a:t>
            </a:r>
          </a:p>
          <a:p>
            <a:pPr marL="502860" lvl="2" indent="0">
              <a:buNone/>
            </a:pPr>
            <a:endParaRPr lang="pt-BR" dirty="0"/>
          </a:p>
          <a:p>
            <a:pPr lvl="1"/>
            <a:r>
              <a:rPr lang="en-US" sz="2000" dirty="0" smtClean="0"/>
              <a:t> </a:t>
            </a:r>
            <a:r>
              <a:rPr lang="en-US" dirty="0"/>
              <a:t>small </a:t>
            </a:r>
            <a:r>
              <a:rPr lang="en-US" dirty="0" smtClean="0"/>
              <a:t>societies and </a:t>
            </a:r>
            <a:r>
              <a:rPr lang="en-US" dirty="0"/>
              <a:t>in simple social </a:t>
            </a:r>
            <a:r>
              <a:rPr lang="en-US" dirty="0" smtClean="0"/>
              <a:t>interactions: </a:t>
            </a:r>
          </a:p>
          <a:p>
            <a:pPr marL="925753" lvl="3" indent="-285750"/>
            <a:r>
              <a:rPr lang="en-US" dirty="0" smtClean="0"/>
              <a:t>we </a:t>
            </a:r>
            <a:r>
              <a:rPr lang="en-US" dirty="0"/>
              <a:t>might reasonably identify this physical basis with the memories of those </a:t>
            </a:r>
            <a:r>
              <a:rPr lang="en-US" dirty="0" smtClean="0"/>
              <a:t>involved.</a:t>
            </a:r>
          </a:p>
          <a:p>
            <a:pPr marL="228572" lvl="1" indent="0">
              <a:lnSpc>
                <a:spcPct val="100000"/>
              </a:lnSpc>
              <a:buNone/>
            </a:pPr>
            <a:r>
              <a:rPr lang="en-US" sz="2400" dirty="0" smtClean="0"/>
              <a:t> </a:t>
            </a:r>
          </a:p>
          <a:p>
            <a:pPr lvl="1"/>
            <a:r>
              <a:rPr lang="en-US" dirty="0" smtClean="0"/>
              <a:t>but... how this works in large societies? </a:t>
            </a:r>
          </a:p>
          <a:p>
            <a:pPr lvl="2">
              <a:buFont typeface="Wingdings" charset="2"/>
              <a:buChar char="ü"/>
            </a:pPr>
            <a:r>
              <a:rPr lang="en-US" dirty="0" smtClean="0"/>
              <a:t> </a:t>
            </a:r>
            <a:r>
              <a:rPr lang="en-US" dirty="0">
                <a:solidFill>
                  <a:srgbClr val="C00000"/>
                </a:solidFill>
              </a:rPr>
              <a:t>highly complex social interactions, </a:t>
            </a:r>
            <a:r>
              <a:rPr lang="en-US" dirty="0"/>
              <a:t>involving </a:t>
            </a:r>
            <a:r>
              <a:rPr lang="en-US" dirty="0" smtClean="0"/>
              <a:t>who </a:t>
            </a:r>
            <a:r>
              <a:rPr lang="en-US" dirty="0"/>
              <a:t>may enjoy little or no prior personal acquaintance</a:t>
            </a:r>
          </a:p>
          <a:p>
            <a:pPr lvl="2">
              <a:buFont typeface="Wingdings" charset="2"/>
              <a:buChar char="ü"/>
            </a:pPr>
            <a:r>
              <a:rPr lang="en-US" dirty="0" smtClean="0"/>
              <a:t>interactions </a:t>
            </a:r>
            <a:r>
              <a:rPr lang="en-US" dirty="0"/>
              <a:t>which may evolve through time, and here individual memories will </a:t>
            </a:r>
            <a:r>
              <a:rPr lang="en-US" dirty="0" smtClean="0"/>
              <a:t>rarely. </a:t>
            </a:r>
            <a:endParaRPr lang="pt-BR" dirty="0"/>
          </a:p>
        </p:txBody>
      </p:sp>
    </p:spTree>
    <p:extLst>
      <p:ext uri="{BB962C8B-B14F-4D97-AF65-F5344CB8AC3E}">
        <p14:creationId xmlns:p14="http://schemas.microsoft.com/office/powerpoint/2010/main" val="16327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679701" y="2839901"/>
            <a:ext cx="4968552" cy="3907905"/>
          </a:xfrm>
          <a:solidFill>
            <a:schemeClr val="bg2"/>
          </a:solidFill>
        </p:spPr>
        <p:txBody>
          <a:bodyPr numCol="2">
            <a:normAutofit/>
          </a:bodyPr>
          <a:lstStyle/>
          <a:p>
            <a:r>
              <a:rPr lang="en-US" sz="2000" dirty="0">
                <a:solidFill>
                  <a:schemeClr val="tx1"/>
                </a:solidFill>
              </a:rPr>
              <a:t>signed and initialed</a:t>
            </a:r>
          </a:p>
          <a:p>
            <a:r>
              <a:rPr lang="en-US" sz="2000" dirty="0" smtClean="0">
                <a:solidFill>
                  <a:schemeClr val="tx1"/>
                </a:solidFill>
              </a:rPr>
              <a:t>stored</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registered,</a:t>
            </a:r>
          </a:p>
          <a:p>
            <a:r>
              <a:rPr lang="en-US" sz="2000" dirty="0" smtClean="0">
                <a:solidFill>
                  <a:schemeClr val="tx1"/>
                </a:solidFill>
              </a:rPr>
              <a:t> </a:t>
            </a:r>
            <a:r>
              <a:rPr lang="en-US" sz="2000" dirty="0">
                <a:solidFill>
                  <a:schemeClr val="tx1"/>
                </a:solidFill>
              </a:rPr>
              <a:t>inspected, </a:t>
            </a:r>
            <a:endParaRPr lang="en-US" sz="2000" dirty="0" smtClean="0">
              <a:solidFill>
                <a:schemeClr val="tx1"/>
              </a:solidFill>
            </a:endParaRPr>
          </a:p>
          <a:p>
            <a:r>
              <a:rPr lang="en-US" sz="2000" dirty="0" smtClean="0">
                <a:solidFill>
                  <a:schemeClr val="tx1"/>
                </a:solidFill>
              </a:rPr>
              <a:t>transmitted,</a:t>
            </a:r>
          </a:p>
          <a:p>
            <a:r>
              <a:rPr lang="en-US" sz="2000" dirty="0" smtClean="0">
                <a:solidFill>
                  <a:schemeClr val="tx1"/>
                </a:solidFill>
              </a:rPr>
              <a:t> </a:t>
            </a:r>
            <a:r>
              <a:rPr lang="en-US" sz="2000" dirty="0">
                <a:solidFill>
                  <a:schemeClr val="tx1"/>
                </a:solidFill>
              </a:rPr>
              <a:t>copied</a:t>
            </a:r>
            <a:r>
              <a:rPr lang="en-US" sz="2000" dirty="0" smtClean="0">
                <a:solidFill>
                  <a:schemeClr val="tx1"/>
                </a:solidFill>
              </a:rPr>
              <a:t>,</a:t>
            </a:r>
          </a:p>
        </p:txBody>
      </p:sp>
      <p:sp>
        <p:nvSpPr>
          <p:cNvPr id="4" name="Retângulo 3"/>
          <p:cNvSpPr/>
          <p:nvPr/>
        </p:nvSpPr>
        <p:spPr>
          <a:xfrm>
            <a:off x="608762" y="1556792"/>
            <a:ext cx="11377264" cy="707886"/>
          </a:xfrm>
          <a:prstGeom prst="rect">
            <a:avLst/>
          </a:prstGeom>
        </p:spPr>
        <p:txBody>
          <a:bodyPr wrap="square">
            <a:spAutoFit/>
          </a:bodyPr>
          <a:lstStyle/>
          <a:p>
            <a:r>
              <a:rPr lang="en-US" sz="2000" dirty="0" smtClean="0"/>
              <a:t>Growth </a:t>
            </a:r>
            <a:r>
              <a:rPr lang="en-US" sz="2000" dirty="0"/>
              <a:t>in size and reach of civilization:  have been extended through documents in ways which give rise to essential new types of social </a:t>
            </a:r>
            <a:r>
              <a:rPr lang="en-US" sz="2000" dirty="0" smtClean="0"/>
              <a:t>reality</a:t>
            </a:r>
            <a:endParaRPr lang="pt-BR" sz="2000" dirty="0"/>
          </a:p>
        </p:txBody>
      </p:sp>
      <p:sp>
        <p:nvSpPr>
          <p:cNvPr id="5" name="Espaço Reservado para Conteúdo 2"/>
          <p:cNvSpPr txBox="1">
            <a:spLocks/>
          </p:cNvSpPr>
          <p:nvPr/>
        </p:nvSpPr>
        <p:spPr>
          <a:xfrm>
            <a:off x="5786822" y="2852934"/>
            <a:ext cx="4608512" cy="3888434"/>
          </a:xfrm>
          <a:prstGeom prst="rect">
            <a:avLst/>
          </a:prstGeom>
          <a:solidFill>
            <a:schemeClr val="bg2">
              <a:lumMod val="90000"/>
            </a:schemeClr>
          </a:solidFill>
        </p:spPr>
        <p:txBody>
          <a:bodyPr vert="horz" lIns="91429" tIns="45714" rIns="91429" bIns="45714" numCol="2" rtlCol="0">
            <a:norm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r>
              <a:rPr lang="en-US" sz="2000" dirty="0" smtClean="0">
                <a:solidFill>
                  <a:schemeClr val="tx1"/>
                </a:solidFill>
              </a:rPr>
              <a:t> </a:t>
            </a:r>
            <a:r>
              <a:rPr lang="en-US" sz="2000" dirty="0">
                <a:solidFill>
                  <a:schemeClr val="tx1"/>
                </a:solidFill>
              </a:rPr>
              <a:t>ratified,</a:t>
            </a:r>
          </a:p>
          <a:p>
            <a:r>
              <a:rPr lang="en-US" sz="2000" dirty="0" smtClean="0">
                <a:solidFill>
                  <a:schemeClr val="tx1"/>
                </a:solidFill>
              </a:rPr>
              <a:t>canceled,</a:t>
            </a:r>
          </a:p>
          <a:p>
            <a:r>
              <a:rPr lang="en-US" sz="2000" dirty="0" smtClean="0">
                <a:solidFill>
                  <a:schemeClr val="tx1"/>
                </a:solidFill>
              </a:rPr>
              <a:t> stamped,</a:t>
            </a:r>
          </a:p>
          <a:p>
            <a:r>
              <a:rPr lang="en-US" sz="2000" dirty="0" smtClean="0">
                <a:solidFill>
                  <a:schemeClr val="tx1"/>
                </a:solidFill>
              </a:rPr>
              <a:t> forged, </a:t>
            </a:r>
          </a:p>
          <a:p>
            <a:r>
              <a:rPr lang="en-US" sz="2000" dirty="0" smtClean="0">
                <a:solidFill>
                  <a:schemeClr val="tx1"/>
                </a:solidFill>
              </a:rPr>
              <a:t>hidden, </a:t>
            </a:r>
          </a:p>
          <a:p>
            <a:r>
              <a:rPr lang="en-US" sz="2000" dirty="0" smtClean="0">
                <a:solidFill>
                  <a:schemeClr val="tx1"/>
                </a:solidFill>
              </a:rPr>
              <a:t>lost or destroyed</a:t>
            </a:r>
          </a:p>
        </p:txBody>
      </p:sp>
      <p:sp>
        <p:nvSpPr>
          <p:cNvPr id="6" name="Retângulo 5"/>
          <p:cNvSpPr/>
          <p:nvPr/>
        </p:nvSpPr>
        <p:spPr>
          <a:xfrm>
            <a:off x="640299" y="2246929"/>
            <a:ext cx="10239766" cy="400110"/>
          </a:xfrm>
          <a:prstGeom prst="rect">
            <a:avLst/>
          </a:prstGeom>
        </p:spPr>
        <p:txBody>
          <a:bodyPr wrap="square">
            <a:spAutoFit/>
          </a:bodyPr>
          <a:lstStyle/>
          <a:p>
            <a:r>
              <a:rPr lang="en-US" sz="2000" dirty="0" smtClean="0"/>
              <a:t>a document </a:t>
            </a:r>
            <a:r>
              <a:rPr lang="en-US" sz="2000" dirty="0"/>
              <a:t>can remain the same over </a:t>
            </a:r>
            <a:r>
              <a:rPr lang="en-US" sz="2000" dirty="0" smtClean="0"/>
              <a:t>time, it can be:</a:t>
            </a:r>
            <a:endParaRPr lang="pt-BR" sz="2000" dirty="0"/>
          </a:p>
        </p:txBody>
      </p:sp>
    </p:spTree>
    <p:extLst>
      <p:ext uri="{BB962C8B-B14F-4D97-AF65-F5344CB8AC3E}">
        <p14:creationId xmlns:p14="http://schemas.microsoft.com/office/powerpoint/2010/main" val="164122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394164" y="1844824"/>
            <a:ext cx="10585176" cy="658601"/>
          </a:xfrm>
          <a:solidFill>
            <a:srgbClr val="FBFBFB"/>
          </a:solidFill>
        </p:spPr>
        <p:txBody>
          <a:bodyPr>
            <a:normAutofit/>
          </a:bodyPr>
          <a:lstStyle/>
          <a:p>
            <a:pPr lvl="1"/>
            <a:r>
              <a:rPr lang="en-US" sz="2000" dirty="0" smtClean="0">
                <a:solidFill>
                  <a:schemeClr val="tx1"/>
                </a:solidFill>
              </a:rPr>
              <a:t>it sets can </a:t>
            </a:r>
            <a:r>
              <a:rPr lang="en-US" sz="2000" dirty="0">
                <a:solidFill>
                  <a:schemeClr val="tx1"/>
                </a:solidFill>
              </a:rPr>
              <a:t>be chained and combined to form new complexes documents whose structures reflect the underlying human </a:t>
            </a:r>
            <a:r>
              <a:rPr lang="en-US" sz="2000" dirty="0" smtClean="0">
                <a:solidFill>
                  <a:schemeClr val="tx1"/>
                </a:solidFill>
              </a:rPr>
              <a:t>relationships </a:t>
            </a:r>
          </a:p>
        </p:txBody>
      </p:sp>
      <p:sp>
        <p:nvSpPr>
          <p:cNvPr id="4" name="Espaço Reservado para Conteúdo 2"/>
          <p:cNvSpPr txBox="1">
            <a:spLocks/>
          </p:cNvSpPr>
          <p:nvPr/>
        </p:nvSpPr>
        <p:spPr>
          <a:xfrm>
            <a:off x="394164" y="2852936"/>
            <a:ext cx="10585176" cy="720080"/>
          </a:xfrm>
          <a:prstGeom prst="rect">
            <a:avLst/>
          </a:prstGeom>
          <a:solidFill>
            <a:schemeClr val="bg2">
              <a:lumMod val="90000"/>
            </a:schemeClr>
          </a:solidFill>
        </p:spPr>
        <p:txBody>
          <a:bodyPr vert="horz" lIns="91429" tIns="45714" rIns="91429" bIns="45714" rtlCol="0">
            <a:norm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lvl="1"/>
            <a:r>
              <a:rPr lang="en-US" sz="2000" dirty="0" smtClean="0">
                <a:solidFill>
                  <a:schemeClr val="tx1"/>
                </a:solidFill>
              </a:rPr>
              <a:t>it enable new kinds of lasting social relationships</a:t>
            </a:r>
          </a:p>
        </p:txBody>
      </p:sp>
      <p:sp>
        <p:nvSpPr>
          <p:cNvPr id="6" name="Espaço Reservado para Conteúdo 2"/>
          <p:cNvSpPr txBox="1">
            <a:spLocks/>
          </p:cNvSpPr>
          <p:nvPr/>
        </p:nvSpPr>
        <p:spPr>
          <a:xfrm>
            <a:off x="369258" y="3861048"/>
            <a:ext cx="10569520" cy="792088"/>
          </a:xfrm>
          <a:prstGeom prst="rect">
            <a:avLst/>
          </a:prstGeom>
          <a:solidFill>
            <a:srgbClr val="F7F7F7"/>
          </a:solidFill>
        </p:spPr>
        <p:txBody>
          <a:bodyPr vert="horz" lIns="91429" tIns="45714" rIns="91429" bIns="45714" rtlCol="0">
            <a:normAutofit/>
          </a:bodyPr>
          <a:lstStyle>
            <a:lvl1pPr marL="228573" indent="-228573">
              <a:lnSpc>
                <a:spcPct val="90000"/>
              </a:lnSpc>
              <a:spcBef>
                <a:spcPts val="1800"/>
              </a:spcBef>
              <a:buSzPct val="80000"/>
              <a:buFont typeface="Wingdings" pitchFamily="2" charset="2"/>
              <a:buChar char="§"/>
              <a:defRPr sz="2400">
                <a:solidFill>
                  <a:schemeClr val="tx1">
                    <a:lumMod val="75000"/>
                    <a:lumOff val="25000"/>
                  </a:schemeClr>
                </a:solidFill>
              </a:defRPr>
            </a:lvl1pPr>
            <a:lvl2pPr lvl="1" indent="-228573">
              <a:lnSpc>
                <a:spcPct val="90000"/>
              </a:lnSpc>
              <a:spcBef>
                <a:spcPts val="600"/>
              </a:spcBef>
              <a:buSzPct val="80000"/>
              <a:buFont typeface="Wingdings" pitchFamily="2" charset="2"/>
              <a:buChar char="§"/>
              <a:defRPr sz="2000"/>
            </a:lvl2pPr>
            <a:lvl3pPr marL="685718" indent="-182858">
              <a:lnSpc>
                <a:spcPct val="90000"/>
              </a:lnSpc>
              <a:spcBef>
                <a:spcPts val="600"/>
              </a:spcBef>
              <a:buSzPct val="80000"/>
              <a:buFont typeface="Wingdings" pitchFamily="2" charset="2"/>
              <a:buChar char="§"/>
              <a:defRPr sz="2000">
                <a:solidFill>
                  <a:schemeClr val="tx1">
                    <a:lumMod val="75000"/>
                    <a:lumOff val="25000"/>
                  </a:schemeClr>
                </a:solidFill>
              </a:defRPr>
            </a:lvl3pPr>
            <a:lvl4pPr marL="868576" indent="-182541">
              <a:lnSpc>
                <a:spcPct val="90000"/>
              </a:lnSpc>
              <a:spcBef>
                <a:spcPts val="600"/>
              </a:spcBef>
              <a:buSzPct val="80000"/>
              <a:buFont typeface="Wingdings" pitchFamily="2" charset="2"/>
              <a:buChar char="§"/>
              <a:defRPr>
                <a:solidFill>
                  <a:schemeClr val="tx1">
                    <a:lumMod val="75000"/>
                    <a:lumOff val="25000"/>
                  </a:schemeClr>
                </a:solidFill>
              </a:defRPr>
            </a:lvl4pPr>
            <a:lvl5pPr marL="1051434" indent="-182858">
              <a:lnSpc>
                <a:spcPct val="90000"/>
              </a:lnSpc>
              <a:spcBef>
                <a:spcPts val="600"/>
              </a:spcBef>
              <a:buSzPct val="80000"/>
              <a:buFont typeface="Wingdings" pitchFamily="2" charset="2"/>
              <a:buChar char="§"/>
              <a:defRPr sz="1600">
                <a:solidFill>
                  <a:schemeClr val="tx1">
                    <a:lumMod val="75000"/>
                    <a:lumOff val="25000"/>
                  </a:schemeClr>
                </a:solidFill>
              </a:defRPr>
            </a:lvl5pPr>
            <a:lvl6pPr marL="1234292" indent="-182858">
              <a:lnSpc>
                <a:spcPct val="90000"/>
              </a:lnSpc>
              <a:spcBef>
                <a:spcPts val="400"/>
              </a:spcBef>
              <a:buSzPct val="80000"/>
              <a:buFont typeface="Wingdings" pitchFamily="2" charset="2"/>
              <a:buChar char="§"/>
              <a:defRPr sz="1600">
                <a:solidFill>
                  <a:schemeClr val="tx1">
                    <a:lumMod val="75000"/>
                    <a:lumOff val="25000"/>
                  </a:schemeClr>
                </a:solidFill>
              </a:defRPr>
            </a:lvl6pPr>
            <a:lvl7pPr marL="1417150" indent="-182858">
              <a:lnSpc>
                <a:spcPct val="90000"/>
              </a:lnSpc>
              <a:spcBef>
                <a:spcPts val="400"/>
              </a:spcBef>
              <a:buSzPct val="80000"/>
              <a:buFont typeface="Wingdings" pitchFamily="2" charset="2"/>
              <a:buChar char="§"/>
              <a:defRPr sz="1600">
                <a:solidFill>
                  <a:schemeClr val="tx1">
                    <a:lumMod val="75000"/>
                    <a:lumOff val="25000"/>
                  </a:schemeClr>
                </a:solidFill>
              </a:defRPr>
            </a:lvl7pPr>
            <a:lvl8pPr marL="1600008" indent="-182858">
              <a:lnSpc>
                <a:spcPct val="90000"/>
              </a:lnSpc>
              <a:spcBef>
                <a:spcPts val="400"/>
              </a:spcBef>
              <a:buSzPct val="80000"/>
              <a:buFont typeface="Wingdings" pitchFamily="2" charset="2"/>
              <a:buChar char="§"/>
              <a:defRPr sz="1600">
                <a:solidFill>
                  <a:schemeClr val="tx1">
                    <a:lumMod val="75000"/>
                    <a:lumOff val="25000"/>
                  </a:schemeClr>
                </a:solidFill>
              </a:defRPr>
            </a:lvl8pPr>
            <a:lvl9pPr marL="1782866" indent="-182858">
              <a:lnSpc>
                <a:spcPct val="90000"/>
              </a:lnSpc>
              <a:spcBef>
                <a:spcPts val="400"/>
              </a:spcBef>
              <a:buSzPct val="80000"/>
              <a:buFont typeface="Wingdings" pitchFamily="2" charset="2"/>
              <a:buChar char="§"/>
              <a:defRPr sz="1600">
                <a:solidFill>
                  <a:schemeClr val="tx1">
                    <a:lumMod val="75000"/>
                    <a:lumOff val="25000"/>
                  </a:schemeClr>
                </a:solidFill>
              </a:defRPr>
            </a:lvl9pPr>
          </a:lstStyle>
          <a:p>
            <a:pPr lvl="1"/>
            <a:r>
              <a:rPr lang="en-US" dirty="0"/>
              <a:t>It enable new forms of social entities, allowing the evolution of new dimensions of economic reality </a:t>
            </a:r>
            <a:endParaRPr lang="pt-BR" dirty="0"/>
          </a:p>
        </p:txBody>
      </p:sp>
    </p:spTree>
    <p:extLst>
      <p:ext uri="{BB962C8B-B14F-4D97-AF65-F5344CB8AC3E}">
        <p14:creationId xmlns:p14="http://schemas.microsoft.com/office/powerpoint/2010/main" val="279872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757140" y="1628800"/>
            <a:ext cx="10955483" cy="1080120"/>
          </a:xfrm>
        </p:spPr>
        <p:txBody>
          <a:bodyPr>
            <a:noAutofit/>
          </a:bodyPr>
          <a:lstStyle/>
          <a:p>
            <a:pPr>
              <a:lnSpc>
                <a:spcPct val="150000"/>
              </a:lnSpc>
            </a:pPr>
            <a:r>
              <a:rPr lang="en-US" sz="2200" dirty="0" smtClean="0"/>
              <a:t>Documents plays </a:t>
            </a:r>
            <a:r>
              <a:rPr lang="en-US" sz="2200" dirty="0"/>
              <a:t>an essential role in many social interactions and can unite people, groups or nations in a lasting </a:t>
            </a:r>
            <a:r>
              <a:rPr lang="en-US" sz="2200" dirty="0" smtClean="0"/>
              <a:t>way</a:t>
            </a:r>
            <a:endParaRPr lang="pt-BR" sz="2200" dirty="0"/>
          </a:p>
        </p:txBody>
      </p:sp>
      <p:sp>
        <p:nvSpPr>
          <p:cNvPr id="5" name="Retângulo 4"/>
          <p:cNvSpPr/>
          <p:nvPr/>
        </p:nvSpPr>
        <p:spPr>
          <a:xfrm>
            <a:off x="721466" y="2924945"/>
            <a:ext cx="11063166" cy="4031873"/>
          </a:xfrm>
          <a:prstGeom prst="rect">
            <a:avLst/>
          </a:prstGeom>
        </p:spPr>
        <p:txBody>
          <a:bodyPr wrap="square">
            <a:spAutoFit/>
          </a:bodyPr>
          <a:lstStyle/>
          <a:p>
            <a:pPr marL="285750" lvl="0" indent="-285750">
              <a:buFont typeface="Arial" panose="020B0604020202020204" pitchFamily="34" charset="0"/>
              <a:buChar char="•"/>
            </a:pPr>
            <a:r>
              <a:rPr lang="en-US" sz="2200" dirty="0">
                <a:solidFill>
                  <a:schemeClr val="tx1">
                    <a:lumMod val="75000"/>
                    <a:lumOff val="25000"/>
                  </a:schemeClr>
                </a:solidFill>
              </a:rPr>
              <a:t>Different sorts of things we can do to a document</a:t>
            </a:r>
            <a:r>
              <a:rPr lang="en-US" sz="2400" dirty="0" smtClean="0">
                <a:solidFill>
                  <a:schemeClr val="tx1">
                    <a:lumMod val="75000"/>
                    <a:lumOff val="25000"/>
                  </a:schemeClr>
                </a:solidFill>
              </a:rPr>
              <a:t>...</a:t>
            </a:r>
            <a:br>
              <a:rPr lang="en-US" sz="2400" dirty="0" smtClean="0">
                <a:solidFill>
                  <a:schemeClr val="tx1">
                    <a:lumMod val="75000"/>
                    <a:lumOff val="25000"/>
                  </a:schemeClr>
                </a:solidFill>
              </a:rPr>
            </a:br>
            <a:endParaRPr lang="en-US" sz="2400" dirty="0">
              <a:solidFill>
                <a:schemeClr val="tx1">
                  <a:lumMod val="75000"/>
                  <a:lumOff val="25000"/>
                </a:schemeClr>
              </a:solidFill>
            </a:endParaRPr>
          </a:p>
          <a:p>
            <a:pPr marL="742895" lvl="1" indent="-285750">
              <a:buFont typeface="Wingdings" charset="2"/>
              <a:buChar char="ü"/>
            </a:pPr>
            <a:r>
              <a:rPr lang="en-US" sz="2000" dirty="0">
                <a:solidFill>
                  <a:schemeClr val="tx1">
                    <a:lumMod val="75000"/>
                    <a:lumOff val="25000"/>
                  </a:schemeClr>
                </a:solidFill>
              </a:rPr>
              <a:t>fill it in</a:t>
            </a:r>
          </a:p>
          <a:p>
            <a:pPr marL="742895" lvl="1" indent="-285750">
              <a:buFont typeface="Wingdings" charset="2"/>
              <a:buChar char="ü"/>
            </a:pPr>
            <a:r>
              <a:rPr lang="en-US" sz="2000" dirty="0">
                <a:solidFill>
                  <a:schemeClr val="tx1">
                    <a:lumMod val="75000"/>
                    <a:lumOff val="25000"/>
                  </a:schemeClr>
                </a:solidFill>
              </a:rPr>
              <a:t>sign it </a:t>
            </a:r>
          </a:p>
          <a:p>
            <a:pPr marL="742895" lvl="1" indent="-285750">
              <a:buFont typeface="Wingdings" charset="2"/>
              <a:buChar char="ü"/>
            </a:pPr>
            <a:r>
              <a:rPr lang="en-US" sz="2000" dirty="0">
                <a:solidFill>
                  <a:schemeClr val="tx1">
                    <a:lumMod val="75000"/>
                    <a:lumOff val="25000"/>
                  </a:schemeClr>
                </a:solidFill>
              </a:rPr>
              <a:t>stamp it </a:t>
            </a:r>
          </a:p>
          <a:p>
            <a:pPr marL="742895" lvl="1" indent="-285750">
              <a:buFont typeface="Wingdings" charset="2"/>
              <a:buChar char="ü"/>
            </a:pPr>
            <a:r>
              <a:rPr lang="en-US" sz="2000" dirty="0">
                <a:solidFill>
                  <a:schemeClr val="tx1">
                    <a:lumMod val="75000"/>
                    <a:lumOff val="25000"/>
                  </a:schemeClr>
                </a:solidFill>
              </a:rPr>
              <a:t>inspect it </a:t>
            </a:r>
          </a:p>
          <a:p>
            <a:pPr marL="742895" lvl="1" indent="-285750">
              <a:buFont typeface="Wingdings" charset="2"/>
              <a:buChar char="ü"/>
            </a:pPr>
            <a:r>
              <a:rPr lang="en-US" sz="2000" dirty="0">
                <a:solidFill>
                  <a:schemeClr val="tx1">
                    <a:lumMod val="75000"/>
                    <a:lumOff val="25000"/>
                  </a:schemeClr>
                </a:solidFill>
              </a:rPr>
              <a:t>copy it</a:t>
            </a:r>
          </a:p>
          <a:p>
            <a:pPr marL="742895" lvl="1" indent="-285750">
              <a:buFont typeface="Wingdings" charset="2"/>
              <a:buChar char="ü"/>
            </a:pPr>
            <a:r>
              <a:rPr lang="en-US" sz="2000" dirty="0">
                <a:solidFill>
                  <a:schemeClr val="tx1">
                    <a:lumMod val="75000"/>
                    <a:lumOff val="25000"/>
                  </a:schemeClr>
                </a:solidFill>
              </a:rPr>
              <a:t>file it </a:t>
            </a:r>
            <a:r>
              <a:rPr lang="en-US" sz="2000" dirty="0" smtClean="0">
                <a:solidFill>
                  <a:schemeClr val="tx1">
                    <a:lumMod val="75000"/>
                    <a:lumOff val="25000"/>
                  </a:schemeClr>
                </a:solidFill>
              </a:rPr>
              <a:t/>
            </a:r>
            <a:br>
              <a:rPr lang="en-US" sz="2000" dirty="0" smtClean="0">
                <a:solidFill>
                  <a:schemeClr val="tx1">
                    <a:lumMod val="75000"/>
                    <a:lumOff val="25000"/>
                  </a:schemeClr>
                </a:solidFill>
              </a:rPr>
            </a:br>
            <a:endParaRPr lang="en-US" sz="2000" dirty="0">
              <a:solidFill>
                <a:schemeClr val="tx1">
                  <a:lumMod val="75000"/>
                  <a:lumOff val="25000"/>
                </a:schemeClr>
              </a:solidFill>
            </a:endParaRPr>
          </a:p>
          <a:p>
            <a:pPr marL="285750" lvl="0" indent="-285750">
              <a:buFont typeface="Arial" panose="020B0604020202020204" pitchFamily="34" charset="0"/>
              <a:buChar char="•"/>
            </a:pPr>
            <a:r>
              <a:rPr lang="en-US" sz="2400" dirty="0">
                <a:solidFill>
                  <a:schemeClr val="tx1">
                    <a:lumMod val="75000"/>
                    <a:lumOff val="25000"/>
                  </a:schemeClr>
                </a:solidFill>
              </a:rPr>
              <a:t>... </a:t>
            </a:r>
            <a:r>
              <a:rPr lang="en-US" sz="2200" dirty="0">
                <a:solidFill>
                  <a:schemeClr val="tx1">
                    <a:lumMod val="75000"/>
                    <a:lumOff val="25000"/>
                  </a:schemeClr>
                </a:solidFill>
              </a:rPr>
              <a:t>and of the different ways in which one document can be transformed into a document of another type: example, when a license is annulled.</a:t>
            </a:r>
            <a:endParaRPr lang="pt-BR" sz="2200" dirty="0">
              <a:solidFill>
                <a:schemeClr val="tx1">
                  <a:lumMod val="75000"/>
                  <a:lumOff val="25000"/>
                </a:schemeClr>
              </a:solidFill>
            </a:endParaRPr>
          </a:p>
          <a:p>
            <a:pPr marL="285750" lvl="0" indent="-285750">
              <a:buFont typeface="Arial" panose="020B0604020202020204" pitchFamily="34" charset="0"/>
              <a:buChar char="•"/>
            </a:pPr>
            <a:endParaRPr lang="en-US" sz="2200" dirty="0" smtClean="0"/>
          </a:p>
        </p:txBody>
      </p:sp>
    </p:spTree>
    <p:extLst>
      <p:ext uri="{BB962C8B-B14F-4D97-AF65-F5344CB8AC3E}">
        <p14:creationId xmlns:p14="http://schemas.microsoft.com/office/powerpoint/2010/main" val="15259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586" y="1556792"/>
            <a:ext cx="5760640" cy="4572001"/>
          </a:xfrm>
          <a:solidFill>
            <a:schemeClr val="bg2">
              <a:lumMod val="90000"/>
            </a:schemeClr>
          </a:solidFill>
        </p:spPr>
        <p:txBody>
          <a:bodyPr numCol="1">
            <a:normAutofit/>
          </a:bodyPr>
          <a:lstStyle/>
          <a:p>
            <a:pPr marL="0" lvl="0" indent="0">
              <a:buNone/>
            </a:pPr>
            <a:r>
              <a:rPr lang="en-US" sz="2000" dirty="0" smtClean="0">
                <a:solidFill>
                  <a:schemeClr val="tx1"/>
                </a:solidFill>
              </a:rPr>
              <a:t>Different </a:t>
            </a:r>
            <a:r>
              <a:rPr lang="en-US" sz="2000" dirty="0">
                <a:solidFill>
                  <a:schemeClr val="tx1"/>
                </a:solidFill>
              </a:rPr>
              <a:t>sorts of things we can do (achieve, effect, realize)</a:t>
            </a:r>
            <a:r>
              <a:rPr lang="en-US" sz="2000" dirty="0">
                <a:solidFill>
                  <a:srgbClr val="FF0000"/>
                </a:solidFill>
              </a:rPr>
              <a:t> with a </a:t>
            </a:r>
            <a:r>
              <a:rPr lang="en-US" sz="2000" dirty="0" smtClean="0">
                <a:solidFill>
                  <a:schemeClr val="tx1"/>
                </a:solidFill>
              </a:rPr>
              <a:t>document</a:t>
            </a:r>
            <a:br>
              <a:rPr lang="en-US" sz="2000" dirty="0" smtClean="0">
                <a:solidFill>
                  <a:schemeClr val="tx1"/>
                </a:solidFill>
              </a:rPr>
            </a:br>
            <a:endParaRPr lang="en-US" sz="2000" dirty="0" smtClean="0">
              <a:solidFill>
                <a:schemeClr val="tx1"/>
              </a:solidFill>
            </a:endParaRPr>
          </a:p>
          <a:p>
            <a:pPr marL="514322" lvl="1" indent="-285750">
              <a:buFont typeface="Arial" panose="020B0604020202020204" pitchFamily="34" charset="0"/>
              <a:buChar char="•"/>
            </a:pPr>
            <a:r>
              <a:rPr lang="en-US" sz="2000" dirty="0">
                <a:solidFill>
                  <a:schemeClr val="tx1"/>
                </a:solidFill>
              </a:rPr>
              <a:t>create an organization</a:t>
            </a:r>
          </a:p>
          <a:p>
            <a:pPr marL="514322" lvl="1" indent="-285750">
              <a:buFont typeface="Arial" panose="020B0604020202020204" pitchFamily="34" charset="0"/>
              <a:buChar char="•"/>
            </a:pPr>
            <a:r>
              <a:rPr lang="en-US" sz="2000" dirty="0" smtClean="0">
                <a:solidFill>
                  <a:schemeClr val="tx1"/>
                </a:solidFill>
              </a:rPr>
              <a:t>record </a:t>
            </a:r>
            <a:r>
              <a:rPr lang="en-US" sz="2000" dirty="0">
                <a:solidFill>
                  <a:schemeClr val="tx1"/>
                </a:solidFill>
              </a:rPr>
              <a:t>the deliberations of a </a:t>
            </a:r>
            <a:r>
              <a:rPr lang="en-US" sz="2000" dirty="0" smtClean="0">
                <a:solidFill>
                  <a:schemeClr val="tx1"/>
                </a:solidFill>
              </a:rPr>
              <a:t>committee</a:t>
            </a:r>
          </a:p>
          <a:p>
            <a:pPr marL="514322" lvl="1" indent="-285750">
              <a:buFont typeface="Arial" panose="020B0604020202020204" pitchFamily="34" charset="0"/>
              <a:buChar char="•"/>
            </a:pPr>
            <a:r>
              <a:rPr lang="en-US" sz="2000" dirty="0" smtClean="0">
                <a:solidFill>
                  <a:schemeClr val="tx1"/>
                </a:solidFill>
              </a:rPr>
              <a:t>initiate </a:t>
            </a:r>
            <a:r>
              <a:rPr lang="en-US" sz="2000" dirty="0">
                <a:solidFill>
                  <a:schemeClr val="tx1"/>
                </a:solidFill>
              </a:rPr>
              <a:t>a legal </a:t>
            </a:r>
            <a:r>
              <a:rPr lang="en-US" sz="2000" dirty="0" smtClean="0">
                <a:solidFill>
                  <a:schemeClr val="tx1"/>
                </a:solidFill>
              </a:rPr>
              <a:t>action </a:t>
            </a:r>
          </a:p>
          <a:p>
            <a:pPr marL="514322" lvl="1" indent="-285750">
              <a:buFont typeface="Arial" panose="020B0604020202020204" pitchFamily="34" charset="0"/>
              <a:buChar char="•"/>
            </a:pPr>
            <a:r>
              <a:rPr lang="en-US" sz="2000" dirty="0" smtClean="0">
                <a:solidFill>
                  <a:schemeClr val="tx1"/>
                </a:solidFill>
              </a:rPr>
              <a:t>release funds </a:t>
            </a:r>
          </a:p>
          <a:p>
            <a:pPr marL="514322" lvl="1" indent="-285750">
              <a:buFont typeface="Arial" panose="020B0604020202020204" pitchFamily="34" charset="0"/>
              <a:buChar char="•"/>
            </a:pPr>
            <a:r>
              <a:rPr lang="en-US" sz="2000" dirty="0" smtClean="0">
                <a:solidFill>
                  <a:schemeClr val="tx1"/>
                </a:solidFill>
              </a:rPr>
              <a:t>confirm </a:t>
            </a:r>
            <a:r>
              <a:rPr lang="en-US" sz="2000" dirty="0">
                <a:solidFill>
                  <a:schemeClr val="tx1"/>
                </a:solidFill>
              </a:rPr>
              <a:t>flight </a:t>
            </a:r>
            <a:r>
              <a:rPr lang="en-US" sz="2000" dirty="0" smtClean="0">
                <a:solidFill>
                  <a:schemeClr val="tx1"/>
                </a:solidFill>
              </a:rPr>
              <a:t>readines</a:t>
            </a:r>
            <a:r>
              <a:rPr lang="en-US" dirty="0" smtClean="0">
                <a:solidFill>
                  <a:schemeClr val="tx1"/>
                </a:solidFill>
              </a:rPr>
              <a:t>s</a:t>
            </a:r>
          </a:p>
          <a:p>
            <a:pPr marL="514322" lvl="1" indent="-285750">
              <a:buFont typeface="Arial" panose="020B0604020202020204" pitchFamily="34" charset="0"/>
              <a:buChar char="•"/>
            </a:pPr>
            <a:endParaRPr lang="en-US" dirty="0" smtClean="0">
              <a:solidFill>
                <a:schemeClr val="tx1"/>
              </a:solidFill>
            </a:endParaRPr>
          </a:p>
          <a:p>
            <a:pPr marL="514322" lvl="1" indent="-285750">
              <a:buFont typeface="Arial" panose="020B0604020202020204" pitchFamily="34" charset="0"/>
              <a:buChar char="•"/>
            </a:pPr>
            <a:endParaRPr lang="en-US" dirty="0">
              <a:solidFill>
                <a:schemeClr val="tx1"/>
              </a:solidFill>
            </a:endParaRPr>
          </a:p>
          <a:p>
            <a:pPr marL="514322" lvl="1" indent="-285750">
              <a:buFont typeface="Arial" panose="020B0604020202020204" pitchFamily="34" charset="0"/>
              <a:buChar char="•"/>
            </a:pPr>
            <a:endParaRPr lang="en-US" dirty="0" smtClean="0">
              <a:solidFill>
                <a:schemeClr val="tx1"/>
              </a:solidFill>
            </a:endParaRPr>
          </a:p>
        </p:txBody>
      </p:sp>
      <p:sp>
        <p:nvSpPr>
          <p:cNvPr id="4" name="Content Placeholder 2"/>
          <p:cNvSpPr txBox="1">
            <a:spLocks/>
          </p:cNvSpPr>
          <p:nvPr/>
        </p:nvSpPr>
        <p:spPr>
          <a:xfrm>
            <a:off x="6050945" y="1556792"/>
            <a:ext cx="6048672" cy="4572001"/>
          </a:xfrm>
          <a:prstGeom prst="rect">
            <a:avLst/>
          </a:prstGeom>
          <a:solidFill>
            <a:schemeClr val="bg2">
              <a:lumMod val="90000"/>
            </a:schemeClr>
          </a:solidFill>
        </p:spPr>
        <p:txBody>
          <a:bodyPr vert="horz" lIns="91429" tIns="45714" rIns="91429" bIns="45714" numCol="1" rtlCol="0">
            <a:normAutofit lnSpcReduction="10000"/>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marL="228572" lvl="1" indent="0">
              <a:buFont typeface="Wingdings" pitchFamily="2" charset="2"/>
              <a:buNone/>
            </a:pPr>
            <a:r>
              <a:rPr lang="en-US" sz="2000" dirty="0" smtClean="0">
                <a:solidFill>
                  <a:schemeClr val="tx1"/>
                </a:solidFill>
              </a:rPr>
              <a:t>Institutional systems </a:t>
            </a:r>
            <a:r>
              <a:rPr lang="en-US" sz="2000" dirty="0" smtClean="0">
                <a:solidFill>
                  <a:srgbClr val="FF0000"/>
                </a:solidFill>
              </a:rPr>
              <a:t>to which </a:t>
            </a:r>
            <a:r>
              <a:rPr lang="en-US" sz="2000" dirty="0" smtClean="0">
                <a:solidFill>
                  <a:schemeClr val="tx1"/>
                </a:solidFill>
              </a:rPr>
              <a:t>documents belong in areas</a:t>
            </a:r>
          </a:p>
          <a:p>
            <a:pPr marL="228572" lvl="1" indent="0">
              <a:buFont typeface="Wingdings" pitchFamily="2" charset="2"/>
              <a:buNone/>
            </a:pPr>
            <a:endParaRPr lang="en-US" dirty="0" smtClean="0">
              <a:solidFill>
                <a:schemeClr val="tx1"/>
              </a:solidFill>
            </a:endParaRPr>
          </a:p>
          <a:p>
            <a:pPr marL="925753" lvl="3" indent="-285750"/>
            <a:r>
              <a:rPr lang="en-US" sz="2000" dirty="0" smtClean="0">
                <a:solidFill>
                  <a:schemeClr val="tx1"/>
                </a:solidFill>
              </a:rPr>
              <a:t>marriage</a:t>
            </a:r>
          </a:p>
          <a:p>
            <a:pPr marL="925753" lvl="3" indent="-285750"/>
            <a:r>
              <a:rPr lang="en-US" sz="2000" dirty="0" smtClean="0">
                <a:solidFill>
                  <a:schemeClr val="tx1"/>
                </a:solidFill>
              </a:rPr>
              <a:t> law</a:t>
            </a:r>
          </a:p>
          <a:p>
            <a:pPr marL="925753" lvl="3" indent="-285750"/>
            <a:r>
              <a:rPr lang="en-US" sz="2000" dirty="0" smtClean="0">
                <a:solidFill>
                  <a:schemeClr val="tx1"/>
                </a:solidFill>
              </a:rPr>
              <a:t>government</a:t>
            </a:r>
          </a:p>
          <a:p>
            <a:pPr marL="925753" lvl="3" indent="-285750"/>
            <a:r>
              <a:rPr lang="en-US" sz="2000" dirty="0" smtClean="0">
                <a:solidFill>
                  <a:schemeClr val="tx1"/>
                </a:solidFill>
              </a:rPr>
              <a:t>commerce</a:t>
            </a:r>
          </a:p>
          <a:p>
            <a:pPr marL="925753" lvl="3" indent="-285750"/>
            <a:r>
              <a:rPr lang="en-US" sz="2000" dirty="0" smtClean="0">
                <a:solidFill>
                  <a:schemeClr val="tx1"/>
                </a:solidFill>
              </a:rPr>
              <a:t>credentialing</a:t>
            </a:r>
          </a:p>
          <a:p>
            <a:pPr marL="925753" lvl="3" indent="-285750"/>
            <a:r>
              <a:rPr lang="en-US" sz="2000" dirty="0" smtClean="0">
                <a:solidFill>
                  <a:schemeClr val="tx1"/>
                </a:solidFill>
              </a:rPr>
              <a:t>identification</a:t>
            </a:r>
          </a:p>
          <a:p>
            <a:pPr marL="925753" lvl="3" indent="-285750"/>
            <a:r>
              <a:rPr lang="en-US" sz="2000" dirty="0" smtClean="0">
                <a:solidFill>
                  <a:schemeClr val="tx1"/>
                </a:solidFill>
              </a:rPr>
              <a:t>as well as real estate property titling systems</a:t>
            </a:r>
          </a:p>
          <a:p>
            <a:pPr marL="925753" lvl="3" indent="-285750"/>
            <a:r>
              <a:rPr lang="en-US" sz="2000" dirty="0" smtClean="0">
                <a:solidFill>
                  <a:schemeClr val="tx1"/>
                </a:solidFill>
              </a:rPr>
              <a:t>credit reporting systems</a:t>
            </a:r>
          </a:p>
          <a:p>
            <a:pPr marL="925753" lvl="3" indent="-285750"/>
            <a:r>
              <a:rPr lang="en-US" sz="2000" dirty="0" smtClean="0">
                <a:solidFill>
                  <a:schemeClr val="tx1"/>
                </a:solidFill>
              </a:rPr>
              <a:t>credit card payment systems </a:t>
            </a:r>
          </a:p>
          <a:p>
            <a:pPr marL="925753" lvl="3" indent="-285750"/>
            <a:r>
              <a:rPr lang="en-US" sz="2000" dirty="0" smtClean="0">
                <a:solidFill>
                  <a:schemeClr val="tx1"/>
                </a:solidFill>
              </a:rPr>
              <a:t>taxation systems</a:t>
            </a:r>
          </a:p>
          <a:p>
            <a:pPr marL="925753" lvl="3" indent="-285750"/>
            <a:r>
              <a:rPr lang="en-US" sz="2000" dirty="0" smtClean="0">
                <a:solidFill>
                  <a:schemeClr val="tx1"/>
                </a:solidFill>
              </a:rPr>
              <a:t>and so on</a:t>
            </a:r>
            <a:r>
              <a:rPr lang="en-US" sz="2000" dirty="0" smtClean="0">
                <a:solidFill>
                  <a:srgbClr val="FF0000"/>
                </a:solidFill>
              </a:rPr>
              <a:t> </a:t>
            </a:r>
          </a:p>
        </p:txBody>
      </p:sp>
    </p:spTree>
    <p:extLst>
      <p:ext uri="{BB962C8B-B14F-4D97-AF65-F5344CB8AC3E}">
        <p14:creationId xmlns:p14="http://schemas.microsoft.com/office/powerpoint/2010/main" val="296397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Background</a:t>
            </a:r>
            <a:endParaRPr lang="pt-BR" dirty="0"/>
          </a:p>
        </p:txBody>
      </p:sp>
      <p:sp>
        <p:nvSpPr>
          <p:cNvPr id="3" name="Espaço Reservado para Conteúdo 2"/>
          <p:cNvSpPr>
            <a:spLocks noGrp="1"/>
          </p:cNvSpPr>
          <p:nvPr>
            <p:ph idx="1"/>
          </p:nvPr>
        </p:nvSpPr>
        <p:spPr>
          <a:xfrm>
            <a:off x="911424" y="1491246"/>
            <a:ext cx="10441160" cy="5314911"/>
          </a:xfrm>
        </p:spPr>
        <p:txBody>
          <a:bodyPr>
            <a:normAutofit/>
          </a:bodyPr>
          <a:lstStyle/>
          <a:p>
            <a:pPr marL="285750" lvl="0" indent="-285750">
              <a:buFont typeface="Arial" panose="020B0604020202020204" pitchFamily="34" charset="0"/>
              <a:buChar char="•"/>
            </a:pPr>
            <a:r>
              <a:rPr lang="en-US" sz="2200" dirty="0">
                <a:solidFill>
                  <a:schemeClr val="tx1"/>
                </a:solidFill>
              </a:rPr>
              <a:t>the provenance of </a:t>
            </a:r>
            <a:r>
              <a:rPr lang="en-US" sz="2200" dirty="0" smtClean="0">
                <a:solidFill>
                  <a:schemeClr val="tx1"/>
                </a:solidFill>
              </a:rPr>
              <a:t>documents: ways </a:t>
            </a:r>
            <a:r>
              <a:rPr lang="en-US" sz="2200" dirty="0">
                <a:solidFill>
                  <a:schemeClr val="tx1"/>
                </a:solidFill>
              </a:rPr>
              <a:t>in which documents are created as products of document </a:t>
            </a:r>
            <a:r>
              <a:rPr lang="en-US" sz="2200" dirty="0" smtClean="0">
                <a:solidFill>
                  <a:schemeClr val="tx1"/>
                </a:solidFill>
              </a:rPr>
              <a:t>acts</a:t>
            </a:r>
          </a:p>
          <a:p>
            <a:pPr marL="457145" lvl="2" indent="0">
              <a:buNone/>
            </a:pPr>
            <a:r>
              <a:rPr lang="en-US" dirty="0" smtClean="0">
                <a:solidFill>
                  <a:schemeClr val="tx1"/>
                </a:solidFill>
              </a:rPr>
              <a:t>when </a:t>
            </a:r>
            <a:r>
              <a:rPr lang="en-US" dirty="0">
                <a:solidFill>
                  <a:schemeClr val="tx1"/>
                </a:solidFill>
              </a:rPr>
              <a:t>documents with deontic powers are created through an official act of printing in a parliamentary </a:t>
            </a:r>
            <a:r>
              <a:rPr lang="en-US" dirty="0" smtClean="0">
                <a:solidFill>
                  <a:schemeClr val="tx1"/>
                </a:solidFill>
              </a:rPr>
              <a:t>digest</a:t>
            </a:r>
            <a:endParaRPr lang="pt-BR" dirty="0">
              <a:solidFill>
                <a:schemeClr val="tx1"/>
              </a:solidFill>
            </a:endParaRPr>
          </a:p>
          <a:p>
            <a:pPr marL="285750" indent="-285750">
              <a:buFont typeface="Arial" panose="020B0604020202020204" pitchFamily="34" charset="0"/>
              <a:buChar char="•"/>
            </a:pPr>
            <a:r>
              <a:rPr lang="en-US" sz="2200" dirty="0">
                <a:solidFill>
                  <a:schemeClr val="tx1"/>
                </a:solidFill>
              </a:rPr>
              <a:t>p</a:t>
            </a:r>
            <a:r>
              <a:rPr lang="en-US" sz="2200" dirty="0" smtClean="0">
                <a:solidFill>
                  <a:schemeClr val="tx1"/>
                </a:solidFill>
              </a:rPr>
              <a:t>rovenance </a:t>
            </a:r>
            <a:r>
              <a:rPr lang="en-US" sz="2200" dirty="0">
                <a:solidFill>
                  <a:schemeClr val="tx1"/>
                </a:solidFill>
              </a:rPr>
              <a:t>of </a:t>
            </a:r>
            <a:r>
              <a:rPr lang="en-US" sz="2200" dirty="0" smtClean="0">
                <a:solidFill>
                  <a:schemeClr val="tx1"/>
                </a:solidFill>
              </a:rPr>
              <a:t>documents</a:t>
            </a:r>
            <a:r>
              <a:rPr lang="en-US" sz="1800" dirty="0" smtClean="0">
                <a:solidFill>
                  <a:schemeClr val="tx1"/>
                </a:solidFill>
              </a:rPr>
              <a:t> </a:t>
            </a:r>
          </a:p>
          <a:p>
            <a:pPr marL="457145" lvl="2" indent="0">
              <a:buNone/>
            </a:pPr>
            <a:r>
              <a:rPr lang="en-US" dirty="0" smtClean="0">
                <a:solidFill>
                  <a:schemeClr val="tx1"/>
                </a:solidFill>
              </a:rPr>
              <a:t>ways </a:t>
            </a:r>
            <a:r>
              <a:rPr lang="en-US" dirty="0">
                <a:solidFill>
                  <a:schemeClr val="tx1"/>
                </a:solidFill>
              </a:rPr>
              <a:t>in which documents are created as products of document acts of special </a:t>
            </a:r>
            <a:r>
              <a:rPr lang="en-US" dirty="0" smtClean="0">
                <a:solidFill>
                  <a:schemeClr val="tx1"/>
                </a:solidFill>
              </a:rPr>
              <a:t>sorts </a:t>
            </a:r>
            <a:r>
              <a:rPr lang="en-US" dirty="0">
                <a:solidFill>
                  <a:schemeClr val="tx1"/>
                </a:solidFill>
              </a:rPr>
              <a:t>as when documents with deontic </a:t>
            </a:r>
            <a:r>
              <a:rPr lang="en-US" dirty="0" smtClean="0">
                <a:solidFill>
                  <a:schemeClr val="tx1"/>
                </a:solidFill>
              </a:rPr>
              <a:t>powers:</a:t>
            </a:r>
          </a:p>
          <a:p>
            <a:pPr marL="640003" lvl="3" indent="0">
              <a:buNone/>
            </a:pPr>
            <a:r>
              <a:rPr lang="en-US" dirty="0" smtClean="0">
                <a:solidFill>
                  <a:schemeClr val="tx1"/>
                </a:solidFill>
              </a:rPr>
              <a:t>are created </a:t>
            </a:r>
            <a:r>
              <a:rPr lang="en-US" dirty="0">
                <a:solidFill>
                  <a:schemeClr val="tx1"/>
                </a:solidFill>
              </a:rPr>
              <a:t>through an official act of printing in a parliamentary </a:t>
            </a:r>
            <a:r>
              <a:rPr lang="en-US" dirty="0" smtClean="0">
                <a:solidFill>
                  <a:schemeClr val="tx1"/>
                </a:solidFill>
              </a:rPr>
              <a:t>digest</a:t>
            </a:r>
            <a:endParaRPr lang="pt-BR" dirty="0">
              <a:solidFill>
                <a:schemeClr val="tx1"/>
              </a:solidFill>
            </a:endParaRPr>
          </a:p>
          <a:p>
            <a:pPr marL="285750" indent="-285750">
              <a:buFont typeface="Arial" panose="020B0604020202020204" pitchFamily="34" charset="0"/>
              <a:buChar char="•"/>
            </a:pPr>
            <a:r>
              <a:rPr lang="en-US" sz="2200" dirty="0">
                <a:solidFill>
                  <a:schemeClr val="tx1"/>
                </a:solidFill>
              </a:rPr>
              <a:t>w</a:t>
            </a:r>
            <a:r>
              <a:rPr lang="en-US" sz="2200" dirty="0" smtClean="0">
                <a:solidFill>
                  <a:schemeClr val="tx1"/>
                </a:solidFill>
              </a:rPr>
              <a:t>ays in </a:t>
            </a:r>
            <a:r>
              <a:rPr lang="en-US" sz="2200" dirty="0">
                <a:solidFill>
                  <a:schemeClr val="tx1"/>
                </a:solidFill>
              </a:rPr>
              <a:t>which documents are anchored to extra-documental </a:t>
            </a:r>
            <a:r>
              <a:rPr lang="en-US" sz="2200" dirty="0" smtClean="0">
                <a:solidFill>
                  <a:schemeClr val="tx1"/>
                </a:solidFill>
              </a:rPr>
              <a:t>reality</a:t>
            </a:r>
          </a:p>
          <a:p>
            <a:pPr marL="228572" lvl="1" indent="0">
              <a:buNone/>
            </a:pPr>
            <a:r>
              <a:rPr lang="en-US" sz="2000" dirty="0" smtClean="0">
                <a:solidFill>
                  <a:schemeClr val="tx1"/>
                </a:solidFill>
              </a:rPr>
              <a:t> through </a:t>
            </a:r>
            <a:r>
              <a:rPr lang="en-US" sz="2000" dirty="0">
                <a:solidFill>
                  <a:schemeClr val="tx1"/>
                </a:solidFill>
              </a:rPr>
              <a:t>the inclusion of photographs, fingerprints, and so </a:t>
            </a:r>
            <a:r>
              <a:rPr lang="en-US" sz="2000" dirty="0" smtClean="0">
                <a:solidFill>
                  <a:schemeClr val="tx1"/>
                </a:solidFill>
              </a:rPr>
              <a:t>forth</a:t>
            </a:r>
            <a:endParaRPr lang="pt-BR" sz="2000" dirty="0">
              <a:solidFill>
                <a:schemeClr val="tx1"/>
              </a:solidFill>
            </a:endParaRPr>
          </a:p>
          <a:p>
            <a:pPr marL="285750" indent="-285750">
              <a:buFont typeface="Arial" panose="020B0604020202020204" pitchFamily="34" charset="0"/>
              <a:buChar char="•"/>
            </a:pPr>
            <a:r>
              <a:rPr lang="en-US" sz="2200" dirty="0">
                <a:solidFill>
                  <a:schemeClr val="tx1"/>
                </a:solidFill>
              </a:rPr>
              <a:t>w</a:t>
            </a:r>
            <a:r>
              <a:rPr lang="en-US" sz="2200" dirty="0" smtClean="0">
                <a:solidFill>
                  <a:schemeClr val="tx1"/>
                </a:solidFill>
              </a:rPr>
              <a:t>ays </a:t>
            </a:r>
            <a:r>
              <a:rPr lang="en-US" sz="2200" dirty="0">
                <a:solidFill>
                  <a:schemeClr val="tx1"/>
                </a:solidFill>
              </a:rPr>
              <a:t>in which documents are authenticated and protected through security </a:t>
            </a:r>
            <a:r>
              <a:rPr lang="en-US" sz="2200" dirty="0" smtClean="0">
                <a:solidFill>
                  <a:schemeClr val="tx1"/>
                </a:solidFill>
              </a:rPr>
              <a:t>devices</a:t>
            </a:r>
          </a:p>
          <a:p>
            <a:pPr marL="228572" lvl="1" indent="0">
              <a:buNone/>
            </a:pPr>
            <a:r>
              <a:rPr lang="en-US" sz="2000" dirty="0" smtClean="0">
                <a:solidFill>
                  <a:schemeClr val="tx1"/>
                </a:solidFill>
              </a:rPr>
              <a:t> signatures </a:t>
            </a:r>
            <a:r>
              <a:rPr lang="en-US" sz="2000" dirty="0">
                <a:solidFill>
                  <a:schemeClr val="tx1"/>
                </a:solidFill>
              </a:rPr>
              <a:t>and passwords. </a:t>
            </a:r>
            <a:endParaRPr lang="pt-BR" sz="3200" dirty="0">
              <a:solidFill>
                <a:schemeClr val="tx1"/>
              </a:solidFill>
            </a:endParaRPr>
          </a:p>
        </p:txBody>
      </p:sp>
    </p:spTree>
    <p:extLst>
      <p:ext uri="{BB962C8B-B14F-4D97-AF65-F5344CB8AC3E}">
        <p14:creationId xmlns:p14="http://schemas.microsoft.com/office/powerpoint/2010/main" val="20738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99221"/>
            <a:ext cx="10058400" cy="1025523"/>
          </a:xfrm>
        </p:spPr>
        <p:txBody>
          <a:bodyPr/>
          <a:lstStyle/>
          <a:p>
            <a:r>
              <a:rPr lang="en-US" dirty="0"/>
              <a:t>Background</a:t>
            </a:r>
            <a:endParaRPr lang="pt-BR" dirty="0"/>
          </a:p>
        </p:txBody>
      </p:sp>
      <p:sp>
        <p:nvSpPr>
          <p:cNvPr id="3" name="Retângulo 2"/>
          <p:cNvSpPr/>
          <p:nvPr/>
        </p:nvSpPr>
        <p:spPr>
          <a:xfrm>
            <a:off x="1631502" y="1484784"/>
            <a:ext cx="7831213" cy="400110"/>
          </a:xfrm>
          <a:prstGeom prst="rect">
            <a:avLst/>
          </a:prstGeom>
        </p:spPr>
        <p:txBody>
          <a:bodyPr wrap="square">
            <a:spAutoFit/>
          </a:bodyPr>
          <a:lstStyle/>
          <a:p>
            <a:pPr algn="ctr"/>
            <a:r>
              <a:rPr lang="en-US" sz="2000" dirty="0"/>
              <a:t>D</a:t>
            </a:r>
            <a:r>
              <a:rPr lang="en-US" dirty="0"/>
              <a:t>ocuments and </a:t>
            </a:r>
            <a:r>
              <a:rPr lang="en-US" dirty="0" smtClean="0"/>
              <a:t>their </a:t>
            </a:r>
            <a:r>
              <a:rPr lang="en-US" dirty="0"/>
              <a:t>Generative </a:t>
            </a:r>
            <a:r>
              <a:rPr lang="en-US" dirty="0" smtClean="0"/>
              <a:t>Powers</a:t>
            </a: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920339319"/>
              </p:ext>
            </p:extLst>
          </p:nvPr>
        </p:nvGraphicFramePr>
        <p:xfrm>
          <a:off x="228600" y="1912011"/>
          <a:ext cx="11734800" cy="4412589"/>
        </p:xfrm>
        <a:graphic>
          <a:graphicData uri="http://schemas.openxmlformats.org/drawingml/2006/table">
            <a:tbl>
              <a:tblPr firstRow="1" firstCol="1" bandRow="1">
                <a:tableStyleId>{21E4AEA4-8DFA-4A89-87EB-49C32662AFE0}</a:tableStyleId>
              </a:tblPr>
              <a:tblGrid>
                <a:gridCol w="6305266"/>
                <a:gridCol w="5429534"/>
              </a:tblGrid>
              <a:tr h="411708">
                <a:tc>
                  <a:txBody>
                    <a:bodyPr/>
                    <a:lstStyle/>
                    <a:p>
                      <a:pPr marL="114300" indent="133350" algn="l">
                        <a:lnSpc>
                          <a:spcPct val="115000"/>
                        </a:lnSpc>
                        <a:spcAft>
                          <a:spcPts val="0"/>
                        </a:spcAft>
                      </a:pPr>
                      <a:r>
                        <a:rPr lang="en-US" sz="1600" b="0" dirty="0">
                          <a:effectLst/>
                        </a:rPr>
                        <a:t>contract creates obligation</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kern="1200" dirty="0">
                          <a:solidFill>
                            <a:schemeClr val="dk1"/>
                          </a:solidFill>
                          <a:effectLst/>
                          <a:latin typeface="+mn-lt"/>
                          <a:ea typeface="+mn-ea"/>
                          <a:cs typeface="+mn-cs"/>
                        </a:rPr>
                        <a:t>stock and share certificate creates capit</a:t>
                      </a:r>
                      <a:r>
                        <a:rPr lang="en-US" sz="1600" b="0" dirty="0">
                          <a:solidFill>
                            <a:schemeClr val="tx1"/>
                          </a:solidFill>
                          <a:effectLst/>
                        </a:rPr>
                        <a:t>al</a:t>
                      </a:r>
                      <a:endParaRPr lang="pt-BR" sz="2400" b="0" dirty="0">
                        <a:solidFill>
                          <a:schemeClr val="tx1"/>
                        </a:solidFill>
                        <a:effectLst/>
                        <a:latin typeface="Times New Roman"/>
                        <a:ea typeface="Times New Roman"/>
                      </a:endParaRPr>
                    </a:p>
                  </a:txBody>
                  <a:tcPr marL="68580" marR="68580" marT="0" marB="0" anchor="ctr">
                    <a:solidFill>
                      <a:schemeClr val="bg2"/>
                    </a:solidFill>
                  </a:tcPr>
                </a:tc>
              </a:tr>
              <a:tr h="411708">
                <a:tc>
                  <a:txBody>
                    <a:bodyPr/>
                    <a:lstStyle/>
                    <a:p>
                      <a:pPr marL="114300" indent="133350" algn="l">
                        <a:lnSpc>
                          <a:spcPct val="115000"/>
                        </a:lnSpc>
                        <a:spcAft>
                          <a:spcPts val="0"/>
                        </a:spcAft>
                      </a:pPr>
                      <a:r>
                        <a:rPr lang="en-US" sz="1600" b="0" dirty="0">
                          <a:effectLst/>
                        </a:rPr>
                        <a:t>statute of incorporation creates company</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examination document and diploma create qualification</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deed creates privilege</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declaration of war creates  (initiates) state of war</a:t>
                      </a:r>
                      <a:endParaRPr lang="pt-BR" sz="2400" b="0" dirty="0">
                        <a:effectLst/>
                        <a:latin typeface="Times New Roman"/>
                        <a:ea typeface="Times New Roman"/>
                      </a:endParaRPr>
                    </a:p>
                  </a:txBody>
                  <a:tcPr marL="68580" marR="68580" marT="0" marB="0" anchor="ctr"/>
                </a:tc>
              </a:tr>
              <a:tr h="415283">
                <a:tc>
                  <a:txBody>
                    <a:bodyPr/>
                    <a:lstStyle/>
                    <a:p>
                      <a:pPr marL="114300" algn="l">
                        <a:lnSpc>
                          <a:spcPct val="115000"/>
                        </a:lnSpc>
                        <a:spcBef>
                          <a:spcPts val="2600"/>
                        </a:spcBef>
                        <a:spcAft>
                          <a:spcPts val="0"/>
                        </a:spcAft>
                        <a:tabLst>
                          <a:tab pos="288290" algn="l"/>
                        </a:tabLst>
                      </a:pPr>
                      <a:r>
                        <a:rPr lang="en-US" sz="1600" b="0" kern="0" dirty="0">
                          <a:effectLst/>
                        </a:rPr>
                        <a:t>title deed creates property right and property owner</a:t>
                      </a:r>
                      <a:endParaRPr lang="pt-BR" sz="2000" b="0" kern="0" dirty="0">
                        <a:effectLst/>
                        <a:latin typeface="Calibri"/>
                        <a:ea typeface="Times New Roman"/>
                        <a:cs typeface="Times New Roman"/>
                      </a:endParaRPr>
                    </a:p>
                  </a:txBody>
                  <a:tcPr marL="68580" marR="68580" marT="0" marB="0" anchor="ctr"/>
                </a:tc>
                <a:tc>
                  <a:txBody>
                    <a:bodyPr/>
                    <a:lstStyle/>
                    <a:p>
                      <a:pPr indent="133350" algn="r">
                        <a:lnSpc>
                          <a:spcPct val="115000"/>
                        </a:lnSpc>
                        <a:spcAft>
                          <a:spcPts val="0"/>
                        </a:spcAft>
                      </a:pPr>
                      <a:r>
                        <a:rPr lang="en-US" sz="1600" b="0" dirty="0">
                          <a:effectLst/>
                        </a:rPr>
                        <a:t>bankruptcy certificate creates bankrupt</a:t>
                      </a:r>
                      <a:endParaRPr lang="pt-BR" sz="2400" b="0" dirty="0">
                        <a:effectLst/>
                        <a:latin typeface="Times New Roman"/>
                        <a:ea typeface="Times New Roman"/>
                      </a:endParaRPr>
                    </a:p>
                  </a:txBody>
                  <a:tcPr marL="68580" marR="68580" marT="0" marB="0" anchor="ctr"/>
                </a:tc>
              </a:tr>
              <a:tr h="415283">
                <a:tc>
                  <a:txBody>
                    <a:bodyPr/>
                    <a:lstStyle/>
                    <a:p>
                      <a:pPr marL="114300" algn="l">
                        <a:lnSpc>
                          <a:spcPct val="115000"/>
                        </a:lnSpc>
                        <a:spcBef>
                          <a:spcPts val="2600"/>
                        </a:spcBef>
                        <a:spcAft>
                          <a:spcPts val="0"/>
                        </a:spcAft>
                        <a:tabLst>
                          <a:tab pos="288290" algn="l"/>
                        </a:tabLst>
                      </a:pPr>
                      <a:r>
                        <a:rPr lang="pt-BR" sz="1600" b="0" kern="0" dirty="0">
                          <a:effectLst/>
                        </a:rPr>
                        <a:t>cadastral </a:t>
                      </a:r>
                      <a:r>
                        <a:rPr lang="pt-BR" sz="1600" b="0" kern="0" dirty="0" err="1">
                          <a:effectLst/>
                        </a:rPr>
                        <a:t>map</a:t>
                      </a:r>
                      <a:r>
                        <a:rPr lang="pt-BR" sz="1600" b="0" kern="0" dirty="0">
                          <a:effectLst/>
                        </a:rPr>
                        <a:t> </a:t>
                      </a:r>
                      <a:r>
                        <a:rPr lang="pt-BR" sz="1600" b="0" kern="0" dirty="0" err="1">
                          <a:effectLst/>
                        </a:rPr>
                        <a:t>creates</a:t>
                      </a:r>
                      <a:r>
                        <a:rPr lang="pt-BR" sz="1600" b="0" kern="0" dirty="0">
                          <a:effectLst/>
                        </a:rPr>
                        <a:t> real </a:t>
                      </a:r>
                      <a:r>
                        <a:rPr lang="pt-BR" sz="1600" b="0" kern="0" dirty="0" err="1" smtClean="0">
                          <a:effectLst/>
                        </a:rPr>
                        <a:t>state</a:t>
                      </a:r>
                      <a:r>
                        <a:rPr lang="pt-BR" sz="1600" b="0" kern="0" dirty="0" smtClean="0">
                          <a:effectLst/>
                        </a:rPr>
                        <a:t> </a:t>
                      </a:r>
                      <a:r>
                        <a:rPr lang="pt-BR" sz="1600" b="0" kern="0" dirty="0">
                          <a:effectLst/>
                        </a:rPr>
                        <a:t>parcel</a:t>
                      </a:r>
                      <a:endParaRPr lang="pt-BR" sz="2000" b="0" kern="0" dirty="0">
                        <a:effectLst/>
                        <a:latin typeface="Calibri"/>
                        <a:ea typeface="Times New Roman"/>
                        <a:cs typeface="Times New Roman"/>
                      </a:endParaRPr>
                    </a:p>
                  </a:txBody>
                  <a:tcPr marL="68580" marR="68580" marT="0" marB="0" anchor="ctr"/>
                </a:tc>
                <a:tc>
                  <a:txBody>
                    <a:bodyPr/>
                    <a:lstStyle/>
                    <a:p>
                      <a:pPr indent="133350" algn="r">
                        <a:lnSpc>
                          <a:spcPct val="115000"/>
                        </a:lnSpc>
                        <a:spcAft>
                          <a:spcPts val="0"/>
                        </a:spcAft>
                      </a:pPr>
                      <a:r>
                        <a:rPr lang="en-US" sz="1600" b="0" dirty="0">
                          <a:effectLst/>
                        </a:rPr>
                        <a:t>rulebook creates rules</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statute of incorporation creates corporation</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insurance certificate creates insurance coverage </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birth certificate creates evidence of birth</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receipt creates evidence of payment</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patent creates exclusive rights (granted to an inventor)</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license creates official permission to perform certain acts</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statement of accounts creates audit trail</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lease creates landlord/tenant relationship</a:t>
                      </a:r>
                      <a:endParaRPr lang="pt-BR" sz="2400" b="0" dirty="0">
                        <a:effectLst/>
                        <a:latin typeface="Times New Roman"/>
                        <a:ea typeface="Times New Roman"/>
                      </a:endParaRPr>
                    </a:p>
                  </a:txBody>
                  <a:tcPr marL="68580" marR="68580" marT="0" marB="0" anchor="ctr"/>
                </a:tc>
              </a:tr>
              <a:tr h="411708">
                <a:tc>
                  <a:txBody>
                    <a:bodyPr/>
                    <a:lstStyle/>
                    <a:p>
                      <a:pPr marL="114300" indent="133350" algn="l">
                        <a:lnSpc>
                          <a:spcPct val="115000"/>
                        </a:lnSpc>
                        <a:spcAft>
                          <a:spcPts val="0"/>
                        </a:spcAft>
                      </a:pPr>
                      <a:r>
                        <a:rPr lang="en-US" sz="1600" b="0" dirty="0">
                          <a:effectLst/>
                        </a:rPr>
                        <a:t>marriage license creates bond of matrimony</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IOU note creates obligation to pay</a:t>
                      </a:r>
                      <a:endParaRPr lang="pt-BR" sz="2400" b="0" dirty="0">
                        <a:effectLst/>
                        <a:latin typeface="Times New Roman"/>
                        <a:ea typeface="Times New Roman"/>
                      </a:endParaRPr>
                    </a:p>
                  </a:txBody>
                  <a:tcPr marL="68580" marR="68580" marT="0" marB="0" anchor="ctr"/>
                </a:tc>
              </a:tr>
              <a:tr h="288359">
                <a:tc>
                  <a:txBody>
                    <a:bodyPr/>
                    <a:lstStyle/>
                    <a:p>
                      <a:pPr marL="114300" indent="133350" algn="l">
                        <a:lnSpc>
                          <a:spcPct val="115000"/>
                        </a:lnSpc>
                        <a:spcAft>
                          <a:spcPts val="0"/>
                        </a:spcAft>
                      </a:pPr>
                      <a:r>
                        <a:rPr lang="en-US" sz="1600" b="0" dirty="0">
                          <a:effectLst/>
                        </a:rPr>
                        <a:t>warning label creates immunity</a:t>
                      </a:r>
                      <a:endParaRPr lang="pt-BR" sz="2400" b="0" dirty="0">
                        <a:effectLst/>
                        <a:latin typeface="Times New Roman"/>
                        <a:ea typeface="Times New Roman"/>
                      </a:endParaRPr>
                    </a:p>
                  </a:txBody>
                  <a:tcPr marL="68580" marR="68580" marT="0" marB="0" anchor="ctr"/>
                </a:tc>
                <a:tc>
                  <a:txBody>
                    <a:bodyPr/>
                    <a:lstStyle/>
                    <a:p>
                      <a:pPr indent="133350" algn="r">
                        <a:lnSpc>
                          <a:spcPct val="115000"/>
                        </a:lnSpc>
                        <a:spcAft>
                          <a:spcPts val="0"/>
                        </a:spcAft>
                      </a:pPr>
                      <a:r>
                        <a:rPr lang="en-US" sz="1600" b="0" dirty="0">
                          <a:effectLst/>
                        </a:rPr>
                        <a:t>proxy form creates medical proxy</a:t>
                      </a:r>
                      <a:endParaRPr lang="pt-BR" sz="2400" b="0" dirty="0">
                        <a:effectLst/>
                        <a:latin typeface="Times New Roman"/>
                        <a:ea typeface="Times New Roman"/>
                      </a:endParaRPr>
                    </a:p>
                  </a:txBody>
                  <a:tcPr marL="68580" marR="68580" marT="0" marB="0" anchor="ctr"/>
                </a:tc>
              </a:tr>
            </a:tbl>
          </a:graphicData>
        </a:graphic>
      </p:graphicFrame>
      <p:sp>
        <p:nvSpPr>
          <p:cNvPr id="4" name="CaixaDeTexto 3"/>
          <p:cNvSpPr txBox="1"/>
          <p:nvPr/>
        </p:nvSpPr>
        <p:spPr>
          <a:xfrm>
            <a:off x="10056440" y="6484694"/>
            <a:ext cx="1852886" cy="369332"/>
          </a:xfrm>
          <a:prstGeom prst="rect">
            <a:avLst/>
          </a:prstGeom>
          <a:noFill/>
        </p:spPr>
        <p:txBody>
          <a:bodyPr wrap="square" rtlCol="0">
            <a:spAutoFit/>
          </a:bodyPr>
          <a:lstStyle/>
          <a:p>
            <a:pPr algn="r"/>
            <a:r>
              <a:rPr lang="pt-BR" dirty="0" smtClean="0"/>
              <a:t>Smith, 2012</a:t>
            </a:r>
            <a:endParaRPr lang="pt-BR" dirty="0"/>
          </a:p>
        </p:txBody>
      </p:sp>
    </p:spTree>
    <p:extLst>
      <p:ext uri="{BB962C8B-B14F-4D97-AF65-F5344CB8AC3E}">
        <p14:creationId xmlns:p14="http://schemas.microsoft.com/office/powerpoint/2010/main" val="12270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About</a:t>
            </a:r>
            <a:r>
              <a:rPr lang="pt-BR" dirty="0" smtClean="0"/>
              <a:t> me</a:t>
            </a:r>
            <a:endParaRPr lang="pt-BR" dirty="0"/>
          </a:p>
        </p:txBody>
      </p:sp>
      <p:sp>
        <p:nvSpPr>
          <p:cNvPr id="3" name="Espaço Reservado para Conteúdo 2"/>
          <p:cNvSpPr>
            <a:spLocks noGrp="1"/>
          </p:cNvSpPr>
          <p:nvPr>
            <p:ph sz="quarter" idx="1"/>
          </p:nvPr>
        </p:nvSpPr>
        <p:spPr>
          <a:xfrm>
            <a:off x="479376" y="1556792"/>
            <a:ext cx="10801200" cy="3312368"/>
          </a:xfrm>
        </p:spPr>
        <p:txBody>
          <a:bodyPr>
            <a:normAutofit/>
          </a:bodyPr>
          <a:lstStyle/>
          <a:p>
            <a:pPr marL="0" indent="0">
              <a:buNone/>
            </a:pPr>
            <a:r>
              <a:rPr lang="pt-BR" sz="2600" dirty="0" smtClean="0"/>
              <a:t>Kátia C. Coelho</a:t>
            </a:r>
          </a:p>
          <a:p>
            <a:pPr>
              <a:lnSpc>
                <a:spcPct val="160000"/>
              </a:lnSpc>
            </a:pPr>
            <a:r>
              <a:rPr lang="pt-BR" sz="2200" dirty="0" smtClean="0"/>
              <a:t>PhD Candidate in </a:t>
            </a:r>
            <a:r>
              <a:rPr lang="pt-BR" sz="2200" dirty="0" err="1" smtClean="0"/>
              <a:t>Information</a:t>
            </a:r>
            <a:r>
              <a:rPr lang="pt-BR" sz="2200" dirty="0" smtClean="0"/>
              <a:t> Science </a:t>
            </a:r>
            <a:r>
              <a:rPr lang="pt-BR" sz="2200" dirty="0" err="1" smtClean="0"/>
              <a:t>at</a:t>
            </a:r>
            <a:r>
              <a:rPr lang="pt-BR" sz="2200" dirty="0" smtClean="0"/>
              <a:t> </a:t>
            </a:r>
            <a:r>
              <a:rPr lang="pt-BR" sz="2200" dirty="0" err="1" smtClean="0"/>
              <a:t>School</a:t>
            </a:r>
            <a:r>
              <a:rPr lang="pt-BR" sz="2200" dirty="0" smtClean="0"/>
              <a:t> </a:t>
            </a:r>
            <a:r>
              <a:rPr lang="pt-BR" sz="2200" dirty="0" err="1" smtClean="0"/>
              <a:t>of</a:t>
            </a:r>
            <a:r>
              <a:rPr lang="pt-BR" sz="2200" dirty="0" smtClean="0"/>
              <a:t> </a:t>
            </a:r>
            <a:r>
              <a:rPr lang="pt-BR" sz="2200" dirty="0" err="1" smtClean="0"/>
              <a:t>Information</a:t>
            </a:r>
            <a:r>
              <a:rPr lang="pt-BR" sz="2200" dirty="0" smtClean="0"/>
              <a:t> Science - Federal </a:t>
            </a:r>
            <a:r>
              <a:rPr lang="pt-BR" sz="2200" dirty="0" err="1" smtClean="0"/>
              <a:t>University</a:t>
            </a:r>
            <a:r>
              <a:rPr lang="pt-BR" sz="2200" dirty="0" smtClean="0"/>
              <a:t> </a:t>
            </a:r>
            <a:r>
              <a:rPr lang="pt-BR" sz="2200" dirty="0" err="1" smtClean="0"/>
              <a:t>of</a:t>
            </a:r>
            <a:r>
              <a:rPr lang="pt-BR" sz="2200" dirty="0" smtClean="0"/>
              <a:t> Minas Gerais, </a:t>
            </a:r>
            <a:r>
              <a:rPr lang="pt-BR" sz="2200" dirty="0" err="1" smtClean="0"/>
              <a:t>Brazil</a:t>
            </a:r>
            <a:endParaRPr lang="pt-BR" sz="2200" dirty="0" smtClean="0"/>
          </a:p>
          <a:p>
            <a:pPr>
              <a:lnSpc>
                <a:spcPct val="160000"/>
              </a:lnSpc>
            </a:pPr>
            <a:r>
              <a:rPr lang="en-US" sz="2200" dirty="0" smtClean="0"/>
              <a:t>Job and research: at Foundation Center of Hematology and Blood Transfusion of Minas </a:t>
            </a:r>
            <a:r>
              <a:rPr lang="en-US" sz="2200" dirty="0" err="1" smtClean="0"/>
              <a:t>Gerais</a:t>
            </a:r>
            <a:r>
              <a:rPr lang="en-US" sz="2200" dirty="0" smtClean="0"/>
              <a:t>, Brazil - </a:t>
            </a:r>
            <a:r>
              <a:rPr lang="en-US" sz="2000" dirty="0" smtClean="0"/>
              <a:t>Hemominas Foundation - where our research will be developed</a:t>
            </a:r>
            <a:endParaRPr lang="en-US" sz="1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713" y="260648"/>
            <a:ext cx="2505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Conteúdo 2"/>
          <p:cNvSpPr txBox="1">
            <a:spLocks/>
          </p:cNvSpPr>
          <p:nvPr/>
        </p:nvSpPr>
        <p:spPr>
          <a:xfrm>
            <a:off x="1415480" y="6065912"/>
            <a:ext cx="10762776" cy="792088"/>
          </a:xfrm>
          <a:prstGeom prst="rect">
            <a:avLst/>
          </a:prstGeom>
          <a:solidFill>
            <a:schemeClr val="bg2">
              <a:lumMod val="75000"/>
            </a:schemeClr>
          </a:solidFill>
        </p:spPr>
        <p:txBody>
          <a:bodyPr vert="horz" lIns="91429" tIns="45714" rIns="91429" bIns="45714" rtlCol="0">
            <a:no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marL="274287" lvl="1" indent="0">
              <a:lnSpc>
                <a:spcPct val="110000"/>
              </a:lnSpc>
              <a:buNone/>
            </a:pPr>
            <a:r>
              <a:rPr lang="en-US" sz="1400" dirty="0"/>
              <a:t>Hemominas provides services in areas of hematology and transfusion medicine, which develops healthcare, education, production, quality control, health education activities, and develop research in different areas, contributing to the scientific knowledge in different science fields</a:t>
            </a:r>
          </a:p>
        </p:txBody>
      </p:sp>
    </p:spTree>
    <p:extLst>
      <p:ext uri="{BB962C8B-B14F-4D97-AF65-F5344CB8AC3E}">
        <p14:creationId xmlns:p14="http://schemas.microsoft.com/office/powerpoint/2010/main" val="14434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411CC99-896E-46B2-9B2B-ED07EA2F8C3F}" type="slidenum">
              <a:rPr lang="en-US" smtClean="0">
                <a:solidFill>
                  <a:srgbClr val="000000"/>
                </a:solidFill>
              </a:rPr>
              <a:pPr>
                <a:defRPr/>
              </a:pPr>
              <a:t>20</a:t>
            </a:fld>
            <a:endParaRPr lang="en-US">
              <a:solidFill>
                <a:srgbClr val="000000"/>
              </a:solidFill>
            </a:endParaRPr>
          </a:p>
        </p:txBody>
      </p:sp>
      <p:pic>
        <p:nvPicPr>
          <p:cNvPr id="18434" name="Picture 2" descr="http://www.rjgeib.com/heroes/draper/d-day-b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7" y="1"/>
            <a:ext cx="12162973" cy="688922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0771162" y="6545653"/>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253903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623392" y="2708920"/>
            <a:ext cx="6480720" cy="3623994"/>
          </a:xfrm>
        </p:spPr>
        <p:txBody>
          <a:bodyPr numCol="2">
            <a:normAutofit/>
          </a:bodyPr>
          <a:lstStyle/>
          <a:p>
            <a:pPr lvl="1"/>
            <a:r>
              <a:rPr lang="en-US" sz="1900" dirty="0" smtClean="0">
                <a:solidFill>
                  <a:schemeClr val="tx1"/>
                </a:solidFill>
              </a:rPr>
              <a:t>receipts</a:t>
            </a:r>
          </a:p>
          <a:p>
            <a:pPr lvl="1"/>
            <a:r>
              <a:rPr lang="en-US" sz="1900" dirty="0" smtClean="0">
                <a:solidFill>
                  <a:schemeClr val="tx1"/>
                </a:solidFill>
              </a:rPr>
              <a:t>money</a:t>
            </a:r>
          </a:p>
          <a:p>
            <a:pPr lvl="1"/>
            <a:r>
              <a:rPr lang="en-US" sz="1900" dirty="0" smtClean="0">
                <a:solidFill>
                  <a:schemeClr val="tx1"/>
                </a:solidFill>
              </a:rPr>
              <a:t>identity documents</a:t>
            </a:r>
          </a:p>
          <a:p>
            <a:pPr lvl="1"/>
            <a:r>
              <a:rPr lang="en-US" sz="1900" dirty="0" smtClean="0">
                <a:solidFill>
                  <a:schemeClr val="tx1"/>
                </a:solidFill>
              </a:rPr>
              <a:t>criminal records</a:t>
            </a:r>
          </a:p>
          <a:p>
            <a:pPr lvl="1"/>
            <a:r>
              <a:rPr lang="en-US" sz="1900" dirty="0" smtClean="0">
                <a:solidFill>
                  <a:schemeClr val="tx1"/>
                </a:solidFill>
              </a:rPr>
              <a:t>signatures</a:t>
            </a:r>
          </a:p>
          <a:p>
            <a:pPr lvl="1"/>
            <a:r>
              <a:rPr lang="en-US" sz="1900" dirty="0" smtClean="0">
                <a:solidFill>
                  <a:schemeClr val="tx1"/>
                </a:solidFill>
              </a:rPr>
              <a:t>templates </a:t>
            </a:r>
            <a:r>
              <a:rPr lang="en-US" sz="1900" dirty="0">
                <a:solidFill>
                  <a:schemeClr val="tx1"/>
                </a:solidFill>
              </a:rPr>
              <a:t>of </a:t>
            </a:r>
            <a:r>
              <a:rPr lang="en-US" sz="1900" dirty="0" smtClean="0">
                <a:solidFill>
                  <a:schemeClr val="tx1"/>
                </a:solidFill>
              </a:rPr>
              <a:t>documents</a:t>
            </a:r>
          </a:p>
          <a:p>
            <a:pPr lvl="1"/>
            <a:r>
              <a:rPr lang="en-US" sz="1900" dirty="0" smtClean="0">
                <a:solidFill>
                  <a:schemeClr val="tx1"/>
                </a:solidFill>
              </a:rPr>
              <a:t>checks</a:t>
            </a:r>
          </a:p>
          <a:p>
            <a:pPr lvl="1"/>
            <a:r>
              <a:rPr lang="en-US" sz="1900" dirty="0" smtClean="0">
                <a:solidFill>
                  <a:schemeClr val="tx1"/>
                </a:solidFill>
              </a:rPr>
              <a:t>official seals</a:t>
            </a:r>
          </a:p>
          <a:p>
            <a:pPr lvl="1"/>
            <a:r>
              <a:rPr lang="en-US" sz="1900" dirty="0" smtClean="0">
                <a:solidFill>
                  <a:schemeClr val="tx1"/>
                </a:solidFill>
              </a:rPr>
              <a:t>bank accounts</a:t>
            </a:r>
          </a:p>
          <a:p>
            <a:pPr marL="228572" lvl="1" indent="0">
              <a:buNone/>
            </a:pPr>
            <a:endParaRPr lang="en-US" sz="1900" dirty="0">
              <a:solidFill>
                <a:srgbClr val="FF0000"/>
              </a:solidFill>
            </a:endParaRPr>
          </a:p>
          <a:p>
            <a:endParaRPr lang="pt-BR" dirty="0"/>
          </a:p>
        </p:txBody>
      </p:sp>
      <p:sp>
        <p:nvSpPr>
          <p:cNvPr id="4" name="CaixaDeTexto 3"/>
          <p:cNvSpPr txBox="1"/>
          <p:nvPr/>
        </p:nvSpPr>
        <p:spPr>
          <a:xfrm>
            <a:off x="326850" y="1704951"/>
            <a:ext cx="11865150" cy="769441"/>
          </a:xfrm>
          <a:prstGeom prst="rect">
            <a:avLst/>
          </a:prstGeom>
          <a:noFill/>
        </p:spPr>
        <p:txBody>
          <a:bodyPr wrap="square" rtlCol="0">
            <a:spAutoFit/>
          </a:bodyPr>
          <a:lstStyle/>
          <a:p>
            <a:r>
              <a:rPr lang="en-US" sz="2200" dirty="0"/>
              <a:t>These new practices bring documentary changes in social relations, the also bring new social </a:t>
            </a:r>
            <a:r>
              <a:rPr lang="en-US" sz="2200" dirty="0" smtClean="0"/>
              <a:t>artifacts </a:t>
            </a:r>
            <a:endParaRPr lang="pt-BR" dirty="0"/>
          </a:p>
        </p:txBody>
      </p:sp>
      <p:sp>
        <p:nvSpPr>
          <p:cNvPr id="5" name="Espaço Reservado para Conteúdo 2"/>
          <p:cNvSpPr txBox="1">
            <a:spLocks/>
          </p:cNvSpPr>
          <p:nvPr/>
        </p:nvSpPr>
        <p:spPr>
          <a:xfrm>
            <a:off x="5008806" y="2708920"/>
            <a:ext cx="4968552" cy="3187063"/>
          </a:xfrm>
          <a:prstGeom prst="rect">
            <a:avLst/>
          </a:prstGeom>
          <a:solidFill>
            <a:schemeClr val="bg2">
              <a:lumMod val="90000"/>
            </a:schemeClr>
          </a:solidFill>
        </p:spPr>
        <p:txBody>
          <a:bodyPr vert="horz" lIns="91429" tIns="45714" rIns="91429" bIns="45714" numCol="2" rtlCol="0">
            <a:norm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lvl="1"/>
            <a:r>
              <a:rPr lang="en-US" sz="1900" dirty="0" smtClean="0">
                <a:solidFill>
                  <a:schemeClr val="tx1"/>
                </a:solidFill>
              </a:rPr>
              <a:t>liens</a:t>
            </a:r>
          </a:p>
          <a:p>
            <a:pPr lvl="1"/>
            <a:r>
              <a:rPr lang="en-US" sz="1900" dirty="0" smtClean="0">
                <a:solidFill>
                  <a:schemeClr val="tx1"/>
                </a:solidFill>
              </a:rPr>
              <a:t>insurance policies</a:t>
            </a:r>
          </a:p>
          <a:p>
            <a:pPr lvl="1"/>
            <a:r>
              <a:rPr lang="en-US" sz="1900" dirty="0" smtClean="0">
                <a:solidFill>
                  <a:schemeClr val="tx1"/>
                </a:solidFill>
              </a:rPr>
              <a:t>credit cards</a:t>
            </a:r>
          </a:p>
          <a:p>
            <a:pPr lvl="1"/>
            <a:r>
              <a:rPr lang="en-US" sz="1900" dirty="0" smtClean="0">
                <a:solidFill>
                  <a:schemeClr val="tx1"/>
                </a:solidFill>
              </a:rPr>
              <a:t>contracts</a:t>
            </a:r>
          </a:p>
          <a:p>
            <a:pPr lvl="1"/>
            <a:r>
              <a:rPr lang="en-US" sz="1900" dirty="0" smtClean="0">
                <a:solidFill>
                  <a:schemeClr val="tx1"/>
                </a:solidFill>
              </a:rPr>
              <a:t>shares </a:t>
            </a:r>
          </a:p>
          <a:p>
            <a:pPr lvl="1"/>
            <a:r>
              <a:rPr lang="en-US" sz="1900" dirty="0" smtClean="0">
                <a:solidFill>
                  <a:schemeClr val="tx1"/>
                </a:solidFill>
              </a:rPr>
              <a:t>mortgages</a:t>
            </a:r>
          </a:p>
          <a:p>
            <a:pPr lvl="1"/>
            <a:r>
              <a:rPr lang="en-US" sz="1900" dirty="0" smtClean="0">
                <a:solidFill>
                  <a:schemeClr val="tx1"/>
                </a:solidFill>
              </a:rPr>
              <a:t>… and so on</a:t>
            </a:r>
            <a:endParaRPr lang="pt-BR" sz="1900" dirty="0" smtClean="0">
              <a:solidFill>
                <a:schemeClr val="tx1"/>
              </a:solidFill>
            </a:endParaRPr>
          </a:p>
          <a:p>
            <a:pPr marL="228572" lvl="1" indent="0">
              <a:buFont typeface="Wingdings" pitchFamily="2" charset="2"/>
              <a:buNone/>
            </a:pPr>
            <a:endParaRPr lang="en-US" sz="1900" dirty="0" smtClean="0">
              <a:solidFill>
                <a:srgbClr val="FF0000"/>
              </a:solidFill>
            </a:endParaRPr>
          </a:p>
          <a:p>
            <a:endParaRPr lang="pt-BR" dirty="0"/>
          </a:p>
        </p:txBody>
      </p:sp>
    </p:spTree>
    <p:extLst>
      <p:ext uri="{BB962C8B-B14F-4D97-AF65-F5344CB8AC3E}">
        <p14:creationId xmlns:p14="http://schemas.microsoft.com/office/powerpoint/2010/main" val="34510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203200" y="76200"/>
            <a:ext cx="11785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4000" dirty="0"/>
              <a:t>Background</a:t>
            </a:r>
            <a:endParaRPr lang="en-US" sz="4000" b="1" dirty="0"/>
          </a:p>
        </p:txBody>
      </p:sp>
      <p:sp>
        <p:nvSpPr>
          <p:cNvPr id="74755" name="Rectangle 3"/>
          <p:cNvSpPr>
            <a:spLocks noGrp="1" noChangeArrowheads="1"/>
          </p:cNvSpPr>
          <p:nvPr>
            <p:ph type="body" idx="1"/>
          </p:nvPr>
        </p:nvSpPr>
        <p:spPr bwMode="auto">
          <a:xfrm>
            <a:off x="191344" y="2498687"/>
            <a:ext cx="5142993" cy="3937611"/>
          </a:xfrm>
          <a:solidFill>
            <a:schemeClr val="bg2"/>
          </a:solidFill>
          <a:ln/>
          <a:extLst/>
        </p:spPr>
        <p:txBody>
          <a:bodyPr vert="horz" wrap="square" lIns="91440" tIns="45720" rIns="91440" bIns="45720" numCol="1" anchor="t" anchorCtr="0" compatLnSpc="1">
            <a:prstTxWarp prst="textNoShape">
              <a:avLst/>
            </a:prstTxWarp>
            <a:normAutofit fontScale="85000" lnSpcReduction="20000"/>
          </a:bodyPr>
          <a:lstStyle/>
          <a:p>
            <a:pPr marL="609600" indent="-609600">
              <a:buFontTx/>
              <a:buAutoNum type="arabicPeriod"/>
            </a:pPr>
            <a:r>
              <a:rPr lang="en-US" dirty="0">
                <a:cs typeface="Times New Roman" pitchFamily="18" charset="0"/>
              </a:rPr>
              <a:t>W</a:t>
            </a:r>
            <a:r>
              <a:rPr lang="en-GB" dirty="0">
                <a:cs typeface="Times New Roman" pitchFamily="18" charset="0"/>
              </a:rPr>
              <a:t>e represent how things are: </a:t>
            </a:r>
          </a:p>
          <a:p>
            <a:pPr marL="400050" lvl="1" indent="0">
              <a:buNone/>
            </a:pPr>
            <a:r>
              <a:rPr lang="en-GB" i="1" dirty="0">
                <a:cs typeface="Times New Roman" pitchFamily="18" charset="0"/>
              </a:rPr>
              <a:t>	</a:t>
            </a:r>
            <a:r>
              <a:rPr lang="en-GB" sz="2100" i="1" dirty="0">
                <a:cs typeface="Times New Roman" pitchFamily="18" charset="0"/>
              </a:rPr>
              <a:t>record, report, description, assertion …</a:t>
            </a:r>
          </a:p>
          <a:p>
            <a:pPr marL="609600" indent="-609600">
              <a:lnSpc>
                <a:spcPct val="120000"/>
              </a:lnSpc>
              <a:buFontTx/>
              <a:buAutoNum type="arabicPeriod"/>
            </a:pPr>
            <a:r>
              <a:rPr lang="en-GB" dirty="0">
                <a:cs typeface="Times New Roman" pitchFamily="18" charset="0"/>
              </a:rPr>
              <a:t>We try to get people to do things:</a:t>
            </a:r>
            <a:r>
              <a:rPr lang="en-GB" sz="3000" i="1" dirty="0">
                <a:cs typeface="Times New Roman" pitchFamily="18" charset="0"/>
              </a:rPr>
              <a:t>	</a:t>
            </a:r>
            <a:r>
              <a:rPr lang="en-GB" sz="2100" i="1" dirty="0">
                <a:cs typeface="Times New Roman" pitchFamily="18" charset="0"/>
              </a:rPr>
              <a:t>request, order, command …</a:t>
            </a:r>
          </a:p>
          <a:p>
            <a:pPr marL="609600" indent="-609600">
              <a:buFont typeface="+mj-lt"/>
              <a:buAutoNum type="arabicPeriod" startAt="3"/>
            </a:pPr>
            <a:r>
              <a:rPr lang="en-GB" dirty="0" smtClean="0">
                <a:cs typeface="Times New Roman" pitchFamily="18" charset="0"/>
              </a:rPr>
              <a:t>We commit </a:t>
            </a:r>
            <a:r>
              <a:rPr lang="en-GB" dirty="0">
                <a:cs typeface="Times New Roman" pitchFamily="18" charset="0"/>
              </a:rPr>
              <a:t>ourselves to doing </a:t>
            </a:r>
            <a:r>
              <a:rPr lang="en-GB" dirty="0" smtClean="0">
                <a:cs typeface="Times New Roman" pitchFamily="18" charset="0"/>
              </a:rPr>
              <a:t>things: </a:t>
            </a:r>
          </a:p>
          <a:p>
            <a:pPr marL="182858" lvl="3" indent="0">
              <a:lnSpc>
                <a:spcPct val="120000"/>
              </a:lnSpc>
              <a:spcBef>
                <a:spcPts val="1800"/>
              </a:spcBef>
              <a:buNone/>
            </a:pPr>
            <a:r>
              <a:rPr lang="en-GB" sz="1900" i="1" dirty="0" smtClean="0">
                <a:cs typeface="Times New Roman" pitchFamily="18" charset="0"/>
              </a:rPr>
              <a:t>	</a:t>
            </a:r>
            <a:r>
              <a:rPr lang="en-GB" sz="2100" i="1" dirty="0">
                <a:cs typeface="Times New Roman" pitchFamily="18" charset="0"/>
              </a:rPr>
              <a:t>promise, agreement, …</a:t>
            </a:r>
          </a:p>
          <a:p>
            <a:pPr marL="609600" indent="-609600">
              <a:buFontTx/>
              <a:buAutoNum type="arabicPeriod" startAt="3"/>
            </a:pPr>
            <a:r>
              <a:rPr lang="en-GB" dirty="0">
                <a:cs typeface="Times New Roman" pitchFamily="18" charset="0"/>
              </a:rPr>
              <a:t>We bring about changes in the world through utterances </a:t>
            </a:r>
          </a:p>
          <a:p>
            <a:pPr marL="1828800" indent="-914400">
              <a:buNone/>
            </a:pPr>
            <a:r>
              <a:rPr lang="en-GB" sz="2100" i="1" dirty="0" smtClean="0">
                <a:cs typeface="Times New Roman" pitchFamily="18" charset="0"/>
              </a:rPr>
              <a:t>declaring, baptizing, marrying, promoting, hiring, testifying</a:t>
            </a:r>
            <a:r>
              <a:rPr lang="en-GB" sz="3300" i="1" dirty="0" smtClean="0">
                <a:cs typeface="Times New Roman" pitchFamily="18" charset="0"/>
              </a:rPr>
              <a:t> …</a:t>
            </a:r>
            <a:endParaRPr lang="en-GB" sz="3300" i="1" dirty="0">
              <a:cs typeface="Times New Roman" pitchFamily="18" charset="0"/>
            </a:endParaRPr>
          </a:p>
        </p:txBody>
      </p:sp>
      <p:sp>
        <p:nvSpPr>
          <p:cNvPr id="2" name="Retângulo 1"/>
          <p:cNvSpPr/>
          <p:nvPr/>
        </p:nvSpPr>
        <p:spPr>
          <a:xfrm>
            <a:off x="335360" y="1556792"/>
            <a:ext cx="4608512" cy="830997"/>
          </a:xfrm>
          <a:prstGeom prst="rect">
            <a:avLst/>
          </a:prstGeom>
        </p:spPr>
        <p:txBody>
          <a:bodyPr wrap="square">
            <a:spAutoFit/>
          </a:bodyPr>
          <a:lstStyle/>
          <a:p>
            <a:r>
              <a:rPr lang="en-US" sz="2400" dirty="0"/>
              <a:t>How to do things with words </a:t>
            </a:r>
            <a:r>
              <a:rPr lang="en-US" sz="2400" dirty="0" smtClean="0"/>
              <a:t> (</a:t>
            </a:r>
            <a:r>
              <a:rPr lang="en-US" sz="2400" dirty="0"/>
              <a:t>speech act theory)</a:t>
            </a:r>
            <a:endParaRPr lang="pt-BR" sz="2400" dirty="0"/>
          </a:p>
        </p:txBody>
      </p:sp>
      <p:sp>
        <p:nvSpPr>
          <p:cNvPr id="5" name="Rectangle 3"/>
          <p:cNvSpPr txBox="1">
            <a:spLocks noChangeArrowheads="1"/>
          </p:cNvSpPr>
          <p:nvPr/>
        </p:nvSpPr>
        <p:spPr bwMode="auto">
          <a:xfrm>
            <a:off x="5447926" y="2492896"/>
            <a:ext cx="6152391" cy="3888433"/>
          </a:xfrm>
          <a:prstGeom prst="rect">
            <a:avLst/>
          </a:prstGeom>
          <a:solidFill>
            <a:schemeClr val="bg2">
              <a:lumMod val="90000"/>
            </a:schemeClr>
          </a:solidFill>
          <a:ln/>
          <a:extLst/>
        </p:spPr>
        <p:txBody>
          <a:bodyPr vert="horz" wrap="square" lIns="91440" tIns="45720" rIns="91440" bIns="45720" numCol="1" rtlCol="0" anchor="t" anchorCtr="0" compatLnSpc="1">
            <a:prstTxWarp prst="textNoShape">
              <a:avLst/>
            </a:prstTxWarp>
            <a:norm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sz="2000" dirty="0" smtClean="0"/>
              <a:t>W</a:t>
            </a:r>
            <a:r>
              <a:rPr lang="en-GB" sz="2000" dirty="0" smtClean="0">
                <a:cs typeface="Times New Roman" pitchFamily="18" charset="0"/>
              </a:rPr>
              <a:t>e represent how things are</a:t>
            </a:r>
            <a:r>
              <a:rPr lang="en-GB" sz="2200" dirty="0" smtClean="0">
                <a:cs typeface="Times New Roman" pitchFamily="18" charset="0"/>
              </a:rPr>
              <a:t>: </a:t>
            </a:r>
          </a:p>
          <a:p>
            <a:pPr marL="228572" lvl="1" indent="0">
              <a:buNone/>
            </a:pPr>
            <a:r>
              <a:rPr lang="en-GB" sz="1800" i="1" dirty="0">
                <a:cs typeface="Times New Roman" pitchFamily="18" charset="0"/>
              </a:rPr>
              <a:t>map, chemical diagram, x-ray image, …</a:t>
            </a:r>
          </a:p>
          <a:p>
            <a:pPr marL="457200" indent="-457200">
              <a:buFont typeface="+mj-lt"/>
              <a:buAutoNum type="arabicPeriod"/>
            </a:pPr>
            <a:r>
              <a:rPr lang="en-GB" sz="2000" dirty="0" smtClean="0">
                <a:cs typeface="Times New Roman" pitchFamily="18" charset="0"/>
              </a:rPr>
              <a:t>We try to get people to do things:</a:t>
            </a:r>
          </a:p>
          <a:p>
            <a:pPr marL="228572" lvl="1" indent="0">
              <a:buNone/>
            </a:pPr>
            <a:r>
              <a:rPr lang="en-GB" sz="1800" i="1" dirty="0">
                <a:cs typeface="Times New Roman" pitchFamily="18" charset="0"/>
              </a:rPr>
              <a:t>blueprint, wiring diagram, training manual…</a:t>
            </a:r>
          </a:p>
          <a:p>
            <a:pPr marL="457200" indent="-457200">
              <a:buFont typeface="+mj-lt"/>
              <a:buAutoNum type="arabicPeriod"/>
            </a:pPr>
            <a:r>
              <a:rPr lang="en-GB" sz="2000" dirty="0" smtClean="0">
                <a:cs typeface="Times New Roman" pitchFamily="18" charset="0"/>
              </a:rPr>
              <a:t>We commit ourselves to doing things</a:t>
            </a:r>
          </a:p>
          <a:p>
            <a:pPr marL="228572" lvl="1" indent="0">
              <a:buNone/>
            </a:pPr>
            <a:r>
              <a:rPr lang="en-GB" sz="1800" i="1" dirty="0" smtClean="0">
                <a:cs typeface="Times New Roman" pitchFamily="18" charset="0"/>
              </a:rPr>
              <a:t> contract, planning agreement, flow chart…</a:t>
            </a:r>
          </a:p>
          <a:p>
            <a:pPr marL="457200" indent="-457200">
              <a:lnSpc>
                <a:spcPct val="100000"/>
              </a:lnSpc>
              <a:buFont typeface="+mj-lt"/>
              <a:buAutoNum type="arabicPeriod" startAt="4"/>
            </a:pPr>
            <a:r>
              <a:rPr lang="en-GB" sz="2000" dirty="0" smtClean="0">
                <a:cs typeface="Times New Roman" pitchFamily="18" charset="0"/>
              </a:rPr>
              <a:t>We bring about changes in the world through document acts</a:t>
            </a:r>
          </a:p>
          <a:p>
            <a:pPr marL="228572" lvl="1" indent="0">
              <a:lnSpc>
                <a:spcPct val="100000"/>
              </a:lnSpc>
              <a:buNone/>
            </a:pPr>
            <a:r>
              <a:rPr lang="en-GB" sz="1800" i="1" dirty="0">
                <a:cs typeface="Times New Roman" pitchFamily="18" charset="0"/>
              </a:rPr>
              <a:t>official stamp, serial number, seal, signature,  …</a:t>
            </a:r>
          </a:p>
        </p:txBody>
      </p:sp>
      <p:sp>
        <p:nvSpPr>
          <p:cNvPr id="6" name="Rectangle 2"/>
          <p:cNvSpPr txBox="1">
            <a:spLocks noChangeArrowheads="1"/>
          </p:cNvSpPr>
          <p:nvPr/>
        </p:nvSpPr>
        <p:spPr bwMode="auto">
          <a:xfrm>
            <a:off x="6039845" y="1570916"/>
            <a:ext cx="4968552" cy="72008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914290" rtl="0" eaLnBrk="1" latinLnBrk="0" hangingPunct="1">
              <a:lnSpc>
                <a:spcPct val="90000"/>
              </a:lnSpc>
              <a:spcBef>
                <a:spcPct val="0"/>
              </a:spcBef>
              <a:buNone/>
              <a:defRPr sz="3600" kern="1200">
                <a:solidFill>
                  <a:schemeClr val="bg1"/>
                </a:solidFill>
                <a:latin typeface="+mj-lt"/>
                <a:ea typeface="+mj-ea"/>
                <a:cs typeface="+mj-cs"/>
              </a:defRPr>
            </a:lvl1pPr>
          </a:lstStyle>
          <a:p>
            <a:r>
              <a:rPr lang="en-US" sz="2400" dirty="0" smtClean="0">
                <a:solidFill>
                  <a:schemeClr val="tx1"/>
                </a:solidFill>
              </a:rPr>
              <a:t>How to do things with documents (document act theory)</a:t>
            </a:r>
            <a:endParaRPr lang="en-US" sz="2400" b="1" dirty="0">
              <a:solidFill>
                <a:schemeClr val="tx1"/>
              </a:solidFill>
            </a:endParaRPr>
          </a:p>
        </p:txBody>
      </p:sp>
      <p:sp>
        <p:nvSpPr>
          <p:cNvPr id="7" name="Retângulo 6"/>
          <p:cNvSpPr/>
          <p:nvPr/>
        </p:nvSpPr>
        <p:spPr>
          <a:xfrm>
            <a:off x="10801139" y="6488668"/>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350751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6CDAEFE-8CA4-4550-ABCC-90EB23059AFB}" type="slidenum">
              <a:rPr lang="en-US" smtClean="0"/>
              <a:t>23</a:t>
            </a:fld>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97" t="29822" r="18631" b="8999"/>
          <a:stretch/>
        </p:blipFill>
        <p:spPr bwMode="auto">
          <a:xfrm>
            <a:off x="0" y="16264"/>
            <a:ext cx="12192000" cy="682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92800" y="463690"/>
            <a:ext cx="6347581" cy="2308324"/>
          </a:xfrm>
          <a:prstGeom prst="rect">
            <a:avLst/>
          </a:prstGeom>
          <a:solidFill>
            <a:schemeClr val="bg1"/>
          </a:solidFill>
        </p:spPr>
        <p:txBody>
          <a:bodyPr wrap="square">
            <a:spAutoFit/>
          </a:bodyPr>
          <a:lstStyle/>
          <a:p>
            <a:r>
              <a:rPr lang="en-US" sz="2400" dirty="0"/>
              <a:t>what begins as a </a:t>
            </a:r>
            <a:r>
              <a:rPr lang="en-US" sz="2400" i="1" dirty="0"/>
              <a:t>plan</a:t>
            </a:r>
            <a:r>
              <a:rPr lang="en-US" sz="2400" dirty="0"/>
              <a:t>, ends as a </a:t>
            </a:r>
            <a:r>
              <a:rPr lang="en-US" sz="2400" i="1" dirty="0" smtClean="0"/>
              <a:t>record </a:t>
            </a:r>
          </a:p>
          <a:p>
            <a:endParaRPr lang="en-US" sz="2400" i="1" dirty="0"/>
          </a:p>
          <a:p>
            <a:r>
              <a:rPr lang="en-US" sz="2400" dirty="0" smtClean="0"/>
              <a:t>what </a:t>
            </a:r>
            <a:r>
              <a:rPr lang="en-US" sz="2400" dirty="0"/>
              <a:t>makes the record true </a:t>
            </a:r>
            <a:r>
              <a:rPr lang="en-US" sz="2400" dirty="0" smtClean="0"/>
              <a:t>is: </a:t>
            </a:r>
          </a:p>
          <a:p>
            <a:r>
              <a:rPr lang="en-US" sz="2400" i="1" dirty="0"/>
              <a:t> </a:t>
            </a:r>
            <a:r>
              <a:rPr lang="en-US" sz="2400" i="1" dirty="0" smtClean="0"/>
              <a:t>   the </a:t>
            </a:r>
            <a:r>
              <a:rPr lang="en-US" sz="2400" i="1" dirty="0"/>
              <a:t>journey you </a:t>
            </a:r>
            <a:r>
              <a:rPr lang="en-US" sz="2400" i="1" dirty="0" smtClean="0"/>
              <a:t>took</a:t>
            </a:r>
          </a:p>
          <a:p>
            <a:endParaRPr lang="en-US" sz="2400" dirty="0"/>
          </a:p>
          <a:p>
            <a:r>
              <a:rPr lang="en-US" sz="2400" dirty="0"/>
              <a:t>what begins as a </a:t>
            </a:r>
            <a:r>
              <a:rPr lang="en-US" sz="2400" i="1" dirty="0"/>
              <a:t>forecast</a:t>
            </a:r>
            <a:r>
              <a:rPr lang="en-US" sz="2400" dirty="0"/>
              <a:t>, ends as a </a:t>
            </a:r>
            <a:r>
              <a:rPr lang="en-US" sz="2400" i="1" dirty="0" err="1"/>
              <a:t>hindcast</a:t>
            </a:r>
            <a:endParaRPr lang="en-US" sz="2400" i="1" dirty="0"/>
          </a:p>
        </p:txBody>
      </p:sp>
      <p:sp>
        <p:nvSpPr>
          <p:cNvPr id="6" name="CaixaDeTexto 5"/>
          <p:cNvSpPr txBox="1"/>
          <p:nvPr/>
        </p:nvSpPr>
        <p:spPr>
          <a:xfrm>
            <a:off x="10694851" y="6458539"/>
            <a:ext cx="1420838" cy="369332"/>
          </a:xfrm>
          <a:prstGeom prst="rect">
            <a:avLst/>
          </a:prstGeom>
          <a:noFill/>
        </p:spPr>
        <p:txBody>
          <a:bodyPr wrap="none" rtlCol="0">
            <a:spAutoFit/>
          </a:bodyPr>
          <a:lstStyle/>
          <a:p>
            <a:r>
              <a:rPr lang="pt-BR" dirty="0" smtClean="0"/>
              <a:t>Smith, 2012</a:t>
            </a:r>
            <a:endParaRPr lang="pt-BR" dirty="0"/>
          </a:p>
        </p:txBody>
      </p:sp>
    </p:spTree>
    <p:extLst>
      <p:ext uri="{BB962C8B-B14F-4D97-AF65-F5344CB8AC3E}">
        <p14:creationId xmlns:p14="http://schemas.microsoft.com/office/powerpoint/2010/main" val="217045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6CDAEFE-8CA4-4550-ABCC-90EB23059AFB}" type="slidenum">
              <a:rPr lang="en-US" smtClean="0"/>
              <a:t>24</a:t>
            </a:fld>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97" t="29822" r="18631" b="8999"/>
          <a:stretch/>
        </p:blipFill>
        <p:spPr bwMode="auto">
          <a:xfrm>
            <a:off x="0" y="16264"/>
            <a:ext cx="12192000" cy="682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92800" y="463690"/>
            <a:ext cx="6347581" cy="461665"/>
          </a:xfrm>
          <a:prstGeom prst="rect">
            <a:avLst/>
          </a:prstGeom>
          <a:solidFill>
            <a:schemeClr val="bg1"/>
          </a:solidFill>
        </p:spPr>
        <p:txBody>
          <a:bodyPr wrap="square">
            <a:spAutoFit/>
          </a:bodyPr>
          <a:lstStyle/>
          <a:p>
            <a:r>
              <a:rPr lang="en-US" sz="2400" dirty="0"/>
              <a:t>what begins as a plan, ends as a record </a:t>
            </a:r>
          </a:p>
        </p:txBody>
      </p:sp>
      <p:sp>
        <p:nvSpPr>
          <p:cNvPr id="6" name="Retângulo 5"/>
          <p:cNvSpPr/>
          <p:nvPr/>
        </p:nvSpPr>
        <p:spPr>
          <a:xfrm>
            <a:off x="10819543" y="6502914"/>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206911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914523" y="1916832"/>
            <a:ext cx="4267200" cy="4602163"/>
          </a:xfrm>
        </p:spPr>
        <p:txBody>
          <a:bodyPr/>
          <a:lstStyle/>
          <a:p>
            <a:endParaRPr lang="en-US" sz="2800" i="1" dirty="0" smtClean="0"/>
          </a:p>
          <a:p>
            <a:pPr marL="0">
              <a:lnSpc>
                <a:spcPct val="100000"/>
              </a:lnSpc>
            </a:pPr>
            <a:r>
              <a:rPr lang="en-US" sz="2200" dirty="0">
                <a:cs typeface="Times New Roman" pitchFamily="18" charset="0"/>
              </a:rPr>
              <a:t>what begins as a plan </a:t>
            </a:r>
          </a:p>
          <a:p>
            <a:pPr marL="0" indent="-3175">
              <a:lnSpc>
                <a:spcPct val="100000"/>
              </a:lnSpc>
            </a:pPr>
            <a:r>
              <a:rPr lang="en-US" sz="2200" dirty="0">
                <a:cs typeface="Times New Roman" pitchFamily="18" charset="0"/>
              </a:rPr>
              <a:t>ends  as a record </a:t>
            </a:r>
          </a:p>
          <a:p>
            <a:pPr marL="0" indent="-282575">
              <a:buFont typeface="Arial" pitchFamily="34" charset="0"/>
              <a:buChar char="•"/>
            </a:pPr>
            <a:r>
              <a:rPr lang="en-US" sz="2000" dirty="0">
                <a:cs typeface="Times New Roman" pitchFamily="18" charset="0"/>
              </a:rPr>
              <a:t>of process</a:t>
            </a:r>
          </a:p>
          <a:p>
            <a:pPr marL="0" indent="-282575">
              <a:buFont typeface="Arial" pitchFamily="34" charset="0"/>
              <a:buChar char="•"/>
            </a:pPr>
            <a:r>
              <a:rPr lang="en-US" sz="2000" dirty="0">
                <a:cs typeface="Times New Roman" pitchFamily="18" charset="0"/>
              </a:rPr>
              <a:t>of product </a:t>
            </a:r>
          </a:p>
        </p:txBody>
      </p:sp>
      <p:pic>
        <p:nvPicPr>
          <p:cNvPr id="101378" name="Picture 2" descr="Architectural blueprint background. Vector by emaria - Stock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 y="2276872"/>
            <a:ext cx="7619999"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71310" y="1772816"/>
            <a:ext cx="6356737" cy="461665"/>
          </a:xfrm>
          <a:prstGeom prst="rect">
            <a:avLst/>
          </a:prstGeom>
        </p:spPr>
        <p:txBody>
          <a:bodyPr wrap="square">
            <a:spAutoFit/>
          </a:bodyPr>
          <a:lstStyle/>
          <a:p>
            <a:r>
              <a:rPr lang="en-US" sz="2400" dirty="0">
                <a:latin typeface="+mj-lt"/>
                <a:ea typeface="+mj-ea"/>
                <a:cs typeface="+mj-cs"/>
              </a:rPr>
              <a:t>Blueprint</a:t>
            </a:r>
            <a:endParaRPr lang="pt-BR" sz="2400" dirty="0">
              <a:latin typeface="+mj-lt"/>
              <a:ea typeface="+mj-ea"/>
              <a:cs typeface="+mj-cs"/>
            </a:endParaRPr>
          </a:p>
        </p:txBody>
      </p:sp>
      <p:sp>
        <p:nvSpPr>
          <p:cNvPr id="7" name="Título 1"/>
          <p:cNvSpPr>
            <a:spLocks noGrp="1"/>
          </p:cNvSpPr>
          <p:nvPr>
            <p:ph type="title"/>
          </p:nvPr>
        </p:nvSpPr>
        <p:spPr>
          <a:xfrm>
            <a:off x="0" y="0"/>
            <a:ext cx="12192000" cy="1340768"/>
          </a:xfrm>
        </p:spPr>
        <p:txBody>
          <a:bodyPr/>
          <a:lstStyle/>
          <a:p>
            <a:r>
              <a:rPr lang="en-US" dirty="0"/>
              <a:t>Background</a:t>
            </a:r>
            <a:endParaRPr lang="pt-BR" dirty="0"/>
          </a:p>
        </p:txBody>
      </p:sp>
      <p:sp>
        <p:nvSpPr>
          <p:cNvPr id="8" name="Retângulo 7"/>
          <p:cNvSpPr/>
          <p:nvPr/>
        </p:nvSpPr>
        <p:spPr>
          <a:xfrm>
            <a:off x="10801139" y="6488668"/>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27217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Background</a:t>
            </a:r>
            <a:endParaRPr lang="pt-BR" sz="4000" dirty="0"/>
          </a:p>
        </p:txBody>
      </p:sp>
      <p:sp>
        <p:nvSpPr>
          <p:cNvPr id="3" name="Text Placeholder 2"/>
          <p:cNvSpPr>
            <a:spLocks noGrp="1"/>
          </p:cNvSpPr>
          <p:nvPr>
            <p:ph type="body" sz="half" idx="1"/>
          </p:nvPr>
        </p:nvSpPr>
        <p:spPr>
          <a:xfrm>
            <a:off x="6888088" y="2255837"/>
            <a:ext cx="5125568" cy="4602163"/>
          </a:xfrm>
        </p:spPr>
        <p:txBody>
          <a:bodyPr/>
          <a:lstStyle/>
          <a:p>
            <a:pPr marL="0" indent="0">
              <a:lnSpc>
                <a:spcPct val="100000"/>
              </a:lnSpc>
            </a:pPr>
            <a:r>
              <a:rPr lang="en-US" sz="2200" dirty="0">
                <a:cs typeface="Times New Roman" pitchFamily="18" charset="0"/>
              </a:rPr>
              <a:t>chain of commitments </a:t>
            </a:r>
          </a:p>
          <a:p>
            <a:pPr marL="457200" indent="-457200">
              <a:buFont typeface="Wingdings" pitchFamily="2" charset="2"/>
              <a:buChar char="§"/>
            </a:pPr>
            <a:r>
              <a:rPr lang="en-US" sz="2000" dirty="0">
                <a:cs typeface="Times New Roman" pitchFamily="18" charset="0"/>
              </a:rPr>
              <a:t>from order </a:t>
            </a:r>
          </a:p>
          <a:p>
            <a:pPr marL="457200" indent="-457200">
              <a:buFont typeface="Wingdings" pitchFamily="2" charset="2"/>
              <a:buChar char="§"/>
            </a:pPr>
            <a:r>
              <a:rPr lang="en-US" sz="2000" dirty="0">
                <a:cs typeface="Times New Roman" pitchFamily="18" charset="0"/>
              </a:rPr>
              <a:t>to blueprint creation </a:t>
            </a:r>
          </a:p>
          <a:p>
            <a:pPr marL="457200" indent="-457200">
              <a:buFont typeface="Wingdings" pitchFamily="2" charset="2"/>
              <a:buChar char="§"/>
            </a:pPr>
            <a:r>
              <a:rPr lang="en-US" sz="2000" dirty="0">
                <a:cs typeface="Times New Roman" pitchFamily="18" charset="0"/>
              </a:rPr>
              <a:t>to acceptance of blueprint</a:t>
            </a:r>
          </a:p>
          <a:p>
            <a:pPr marL="457200" indent="-457200">
              <a:buFont typeface="Wingdings" pitchFamily="2" charset="2"/>
              <a:buChar char="§"/>
            </a:pPr>
            <a:r>
              <a:rPr lang="en-US" sz="2000" dirty="0">
                <a:cs typeface="Times New Roman" pitchFamily="18" charset="0"/>
              </a:rPr>
              <a:t>to process of building in accordance with blueprint</a:t>
            </a:r>
          </a:p>
          <a:p>
            <a:pPr marL="457200" indent="-457200">
              <a:buFont typeface="Wingdings" pitchFamily="2" charset="2"/>
              <a:buChar char="§"/>
            </a:pPr>
            <a:r>
              <a:rPr lang="en-US" sz="2000" dirty="0">
                <a:cs typeface="Times New Roman" pitchFamily="18" charset="0"/>
              </a:rPr>
              <a:t>to acceptance of finished building</a:t>
            </a:r>
          </a:p>
        </p:txBody>
      </p:sp>
      <p:pic>
        <p:nvPicPr>
          <p:cNvPr id="101378" name="Picture 2" descr="Architectural blueprint background. Vector by emaria - Stock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6671888" cy="373625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19336" y="1581667"/>
            <a:ext cx="11136648" cy="461665"/>
          </a:xfrm>
          <a:prstGeom prst="rect">
            <a:avLst/>
          </a:prstGeom>
        </p:spPr>
        <p:txBody>
          <a:bodyPr wrap="square">
            <a:spAutoFit/>
          </a:bodyPr>
          <a:lstStyle/>
          <a:p>
            <a:pPr marL="342900" indent="-342900">
              <a:buFont typeface="Wingdings" panose="05000000000000000000" pitchFamily="2" charset="2"/>
              <a:buChar char="q"/>
            </a:pPr>
            <a:r>
              <a:rPr lang="en-US" sz="2400" dirty="0">
                <a:solidFill>
                  <a:schemeClr val="tx1">
                    <a:lumMod val="75000"/>
                    <a:lumOff val="25000"/>
                  </a:schemeClr>
                </a:solidFill>
                <a:cs typeface="Times New Roman" pitchFamily="18" charset="0"/>
              </a:rPr>
              <a:t>Blueprint associated with multiple series of documents with deontic powers</a:t>
            </a:r>
            <a:endParaRPr lang="pt-BR" sz="2400" dirty="0">
              <a:solidFill>
                <a:schemeClr val="tx1">
                  <a:lumMod val="75000"/>
                  <a:lumOff val="25000"/>
                </a:schemeClr>
              </a:solidFill>
              <a:cs typeface="Times New Roman" pitchFamily="18" charset="0"/>
            </a:endParaRPr>
          </a:p>
        </p:txBody>
      </p:sp>
      <p:sp>
        <p:nvSpPr>
          <p:cNvPr id="6" name="Retângulo 5"/>
          <p:cNvSpPr/>
          <p:nvPr/>
        </p:nvSpPr>
        <p:spPr>
          <a:xfrm>
            <a:off x="10782811" y="6515185"/>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49252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US" dirty="0">
              <a:latin typeface="Calibri" pitchFamily="34" charset="0"/>
            </a:endParaRPr>
          </a:p>
        </p:txBody>
      </p:sp>
      <p:sp>
        <p:nvSpPr>
          <p:cNvPr id="3" name="Text Placeholder 2"/>
          <p:cNvSpPr>
            <a:spLocks noGrp="1"/>
          </p:cNvSpPr>
          <p:nvPr>
            <p:ph type="body" sz="half" idx="1"/>
          </p:nvPr>
        </p:nvSpPr>
        <p:spPr>
          <a:xfrm>
            <a:off x="7000621" y="2458185"/>
            <a:ext cx="5191379" cy="3219512"/>
          </a:xfrm>
        </p:spPr>
        <p:txBody>
          <a:bodyPr>
            <a:normAutofit/>
          </a:bodyPr>
          <a:lstStyle/>
          <a:p>
            <a:r>
              <a:rPr lang="en-US" sz="2000" dirty="0">
                <a:cs typeface="Times New Roman" pitchFamily="18" charset="0"/>
              </a:rPr>
              <a:t>physical changes to the building</a:t>
            </a:r>
          </a:p>
          <a:p>
            <a:r>
              <a:rPr lang="en-US" sz="2000" dirty="0">
                <a:cs typeface="Times New Roman" pitchFamily="18" charset="0"/>
              </a:rPr>
              <a:t>changes in materials/suppliers</a:t>
            </a:r>
          </a:p>
          <a:p>
            <a:r>
              <a:rPr lang="en-US" sz="2000" dirty="0">
                <a:cs typeface="Times New Roman" pitchFamily="18" charset="0"/>
              </a:rPr>
              <a:t>changes in allowed physical processes</a:t>
            </a:r>
          </a:p>
          <a:p>
            <a:r>
              <a:rPr lang="en-US" sz="2000" dirty="0">
                <a:cs typeface="Times New Roman" pitchFamily="18" charset="0"/>
              </a:rPr>
              <a:t>changes in administrative (approval) processes</a:t>
            </a:r>
          </a:p>
        </p:txBody>
      </p:sp>
      <p:pic>
        <p:nvPicPr>
          <p:cNvPr id="101378" name="Picture 2" descr="Architectural blueprint background. Vector by emaria - Stock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 y="2421774"/>
            <a:ext cx="6671888" cy="37362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rchitectural blueprint background. Vector by emaria - Stock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42929" t="50000" r="45469" b="25000"/>
          <a:stretch/>
        </p:blipFill>
        <p:spPr bwMode="auto">
          <a:xfrm>
            <a:off x="1524001" y="2590800"/>
            <a:ext cx="647796" cy="781664"/>
          </a:xfrm>
          <a:prstGeom prst="rect">
            <a:avLst/>
          </a:prstGeom>
          <a:noFill/>
          <a:ln w="3492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8" name="Picture 2" descr="Architectural blueprint background. Vector by emaria - Stock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42929" t="50000" r="45469" b="25000"/>
          <a:stretch/>
        </p:blipFill>
        <p:spPr bwMode="auto">
          <a:xfrm rot="503929">
            <a:off x="4267201" y="2342536"/>
            <a:ext cx="647796" cy="248264"/>
          </a:xfrm>
          <a:prstGeom prst="rect">
            <a:avLst/>
          </a:prstGeom>
          <a:noFill/>
          <a:ln w="3492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9" name="Picture 2" descr="Architectural blueprint background. Vector by emaria - Stock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42929" t="50000" r="45469" b="25000"/>
          <a:stretch/>
        </p:blipFill>
        <p:spPr bwMode="auto">
          <a:xfrm rot="5400000">
            <a:off x="1158346" y="3482734"/>
            <a:ext cx="438485" cy="940619"/>
          </a:xfrm>
          <a:prstGeom prst="rect">
            <a:avLst/>
          </a:prstGeom>
          <a:noFill/>
          <a:ln w="34925">
            <a:solidFill>
              <a:schemeClr val="tx1"/>
            </a:solidFill>
            <a:prstDash val="sysDash"/>
          </a:ln>
          <a:extLst>
            <a:ext uri="{909E8E84-426E-40DD-AFC4-6F175D3DCCD1}">
              <a14:hiddenFill xmlns:a14="http://schemas.microsoft.com/office/drawing/2010/main">
                <a:solidFill>
                  <a:srgbClr val="FFFFFF"/>
                </a:solidFill>
              </a14:hiddenFill>
            </a:ext>
          </a:extLst>
        </p:spPr>
      </p:pic>
      <p:pic>
        <p:nvPicPr>
          <p:cNvPr id="10" name="Picture 2" descr="http://media2.wtnh.com/photo/2010/04/12/IRS1040-2009_20100412081446_320_240.JPG"/>
          <p:cNvPicPr>
            <a:picLocks noChangeAspect="1" noChangeArrowheads="1"/>
          </p:cNvPicPr>
          <p:nvPr/>
        </p:nvPicPr>
        <p:blipFill rotWithShape="1">
          <a:blip r:embed="rId3">
            <a:extLst>
              <a:ext uri="{28A0092B-C50C-407E-A947-70E740481C1C}">
                <a14:useLocalDpi xmlns:a14="http://schemas.microsoft.com/office/drawing/2010/main" val="0"/>
              </a:ext>
            </a:extLst>
          </a:blip>
          <a:srcRect t="22983" r="16677" b="34274"/>
          <a:stretch/>
        </p:blipFill>
        <p:spPr bwMode="auto">
          <a:xfrm rot="1347320">
            <a:off x="4955535" y="2683852"/>
            <a:ext cx="1925416" cy="287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edia2.wtnh.com/photo/2010/04/12/IRS1040-2009_20100412081446_320_240.JPG"/>
          <p:cNvPicPr>
            <a:picLocks noChangeAspect="1" noChangeArrowheads="1"/>
          </p:cNvPicPr>
          <p:nvPr/>
        </p:nvPicPr>
        <p:blipFill rotWithShape="1">
          <a:blip r:embed="rId3">
            <a:extLst>
              <a:ext uri="{28A0092B-C50C-407E-A947-70E740481C1C}">
                <a14:useLocalDpi xmlns:a14="http://schemas.microsoft.com/office/drawing/2010/main" val="0"/>
              </a:ext>
            </a:extLst>
          </a:blip>
          <a:srcRect t="54025" r="53162" b="-1"/>
          <a:stretch/>
        </p:blipFill>
        <p:spPr bwMode="auto">
          <a:xfrm>
            <a:off x="5050817" y="3953045"/>
            <a:ext cx="1830468" cy="5238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media2.wtnh.com/photo/2010/04/12/IRS1040-2009_20100412081446_320_240.JPG"/>
          <p:cNvPicPr>
            <a:picLocks noChangeAspect="1" noChangeArrowheads="1"/>
          </p:cNvPicPr>
          <p:nvPr/>
        </p:nvPicPr>
        <p:blipFill rotWithShape="1">
          <a:blip r:embed="rId3">
            <a:extLst>
              <a:ext uri="{28A0092B-C50C-407E-A947-70E740481C1C}">
                <a14:useLocalDpi xmlns:a14="http://schemas.microsoft.com/office/drawing/2010/main" val="0"/>
              </a:ext>
            </a:extLst>
          </a:blip>
          <a:srcRect t="48404"/>
          <a:stretch/>
        </p:blipFill>
        <p:spPr bwMode="auto">
          <a:xfrm>
            <a:off x="1833383" y="4476890"/>
            <a:ext cx="2658456" cy="3999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stCxn id="6" idx="3"/>
            <a:endCxn id="12" idx="0"/>
          </p:cNvCxnSpPr>
          <p:nvPr/>
        </p:nvCxnSpPr>
        <p:spPr>
          <a:xfrm>
            <a:off x="2171797" y="2981633"/>
            <a:ext cx="990815" cy="149525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11" idx="1"/>
          </p:cNvCxnSpPr>
          <p:nvPr/>
        </p:nvCxnSpPr>
        <p:spPr>
          <a:xfrm>
            <a:off x="1847898" y="3953045"/>
            <a:ext cx="3202919" cy="26192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a:off x="4911523" y="2502150"/>
            <a:ext cx="117007" cy="498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47898" y="3333890"/>
            <a:ext cx="5027191" cy="61915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0" y="5334000"/>
            <a:ext cx="12192000" cy="1524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endParaRPr lang="en-US" sz="3200" dirty="0"/>
          </a:p>
        </p:txBody>
      </p:sp>
      <p:sp>
        <p:nvSpPr>
          <p:cNvPr id="4" name="Retângulo 3"/>
          <p:cNvSpPr/>
          <p:nvPr/>
        </p:nvSpPr>
        <p:spPr>
          <a:xfrm>
            <a:off x="209397" y="1772816"/>
            <a:ext cx="6877241" cy="400110"/>
          </a:xfrm>
          <a:prstGeom prst="rect">
            <a:avLst/>
          </a:prstGeom>
        </p:spPr>
        <p:txBody>
          <a:bodyPr wrap="square">
            <a:spAutoFit/>
          </a:bodyPr>
          <a:lstStyle/>
          <a:p>
            <a:r>
              <a:rPr lang="en-US" sz="2000" dirty="0">
                <a:solidFill>
                  <a:schemeClr val="tx1">
                    <a:lumMod val="75000"/>
                    <a:lumOff val="25000"/>
                  </a:schemeClr>
                </a:solidFill>
                <a:cs typeface="Times New Roman" pitchFamily="18" charset="0"/>
              </a:rPr>
              <a:t>Plans will be modified along the way</a:t>
            </a:r>
            <a:endParaRPr lang="pt-BR" sz="2000" dirty="0">
              <a:solidFill>
                <a:schemeClr val="tx1">
                  <a:lumMod val="75000"/>
                  <a:lumOff val="25000"/>
                </a:schemeClr>
              </a:solidFill>
              <a:cs typeface="Times New Roman" pitchFamily="18" charset="0"/>
            </a:endParaRPr>
          </a:p>
        </p:txBody>
      </p:sp>
      <p:sp>
        <p:nvSpPr>
          <p:cNvPr id="5" name="Retângulo 4"/>
          <p:cNvSpPr/>
          <p:nvPr/>
        </p:nvSpPr>
        <p:spPr>
          <a:xfrm>
            <a:off x="10632504" y="6474215"/>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319207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411CC99-896E-46B2-9B2B-ED07EA2F8C3F}" type="slidenum">
              <a:rPr lang="en-US" smtClean="0">
                <a:solidFill>
                  <a:srgbClr val="000000"/>
                </a:solidFill>
              </a:rPr>
              <a:pPr>
                <a:defRPr/>
              </a:pPr>
              <a:t>28</a:t>
            </a:fld>
            <a:endParaRPr lang="en-US">
              <a:solidFill>
                <a:srgbClr val="000000"/>
              </a:solidFill>
            </a:endParaRPr>
          </a:p>
        </p:txBody>
      </p:sp>
      <p:pic>
        <p:nvPicPr>
          <p:cNvPr id="6146" name="Picture 2" descr="http://www.aetherapparel.com/journal/wp-content/uploads/2012/10/adrian-smith-gordon-gill-Chengdu-Tianfu-District-Great-City-lead-590x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 y="0"/>
            <a:ext cx="12182324" cy="70151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76200"/>
            <a:ext cx="123952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400" dirty="0">
                <a:latin typeface="Calibri" pitchFamily="34" charset="0"/>
              </a:rPr>
              <a:t>Documents </a:t>
            </a:r>
            <a:r>
              <a:rPr lang="en-US" sz="3400" dirty="0" smtClean="0">
                <a:latin typeface="Calibri" pitchFamily="34" charset="0"/>
              </a:rPr>
              <a:t>enable complex </a:t>
            </a:r>
            <a:r>
              <a:rPr lang="en-US" sz="3400" dirty="0">
                <a:latin typeface="Calibri" pitchFamily="34" charset="0"/>
              </a:rPr>
              <a:t>processes extending over ever larger regions of space and </a:t>
            </a:r>
            <a:r>
              <a:rPr lang="en-US" sz="3400" dirty="0" smtClean="0">
                <a:latin typeface="Calibri" pitchFamily="34" charset="0"/>
              </a:rPr>
              <a:t>time</a:t>
            </a:r>
            <a:endParaRPr lang="en-US" sz="3400" dirty="0">
              <a:latin typeface="Calibri" pitchFamily="34" charset="0"/>
            </a:endParaRPr>
          </a:p>
        </p:txBody>
      </p:sp>
      <p:sp>
        <p:nvSpPr>
          <p:cNvPr id="5" name="Retângulo 4"/>
          <p:cNvSpPr/>
          <p:nvPr/>
        </p:nvSpPr>
        <p:spPr>
          <a:xfrm>
            <a:off x="10756648" y="6635965"/>
            <a:ext cx="1420838" cy="369332"/>
          </a:xfrm>
          <a:prstGeom prst="rect">
            <a:avLst/>
          </a:prstGeom>
        </p:spPr>
        <p:txBody>
          <a:bodyPr wrap="none">
            <a:spAutoFit/>
          </a:bodyPr>
          <a:lstStyle/>
          <a:p>
            <a:r>
              <a:rPr lang="pt-BR" dirty="0">
                <a:solidFill>
                  <a:schemeClr val="bg1"/>
                </a:solidFill>
              </a:rPr>
              <a:t>Smith, 2012</a:t>
            </a:r>
          </a:p>
        </p:txBody>
      </p:sp>
    </p:spTree>
    <p:extLst>
      <p:ext uri="{BB962C8B-B14F-4D97-AF65-F5344CB8AC3E}">
        <p14:creationId xmlns:p14="http://schemas.microsoft.com/office/powerpoint/2010/main" val="373811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do things with diagrams</a:t>
            </a:r>
            <a:endParaRPr lang="en-US"/>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83" t="12500" r="69239" b="10246"/>
          <a:stretch/>
        </p:blipFill>
        <p:spPr bwMode="auto">
          <a:xfrm rot="16200000">
            <a:off x="2987060" y="-2780317"/>
            <a:ext cx="6196022" cy="1221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0771162" y="6488668"/>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259039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164" y="116632"/>
            <a:ext cx="10058400" cy="1325563"/>
          </a:xfrm>
        </p:spPr>
        <p:txBody>
          <a:bodyPr/>
          <a:lstStyle/>
          <a:p>
            <a:r>
              <a:rPr lang="pt-BR" dirty="0" smtClean="0"/>
              <a:t>Acknowledgment</a:t>
            </a:r>
            <a:endParaRPr lang="pt-BR" dirty="0"/>
          </a:p>
        </p:txBody>
      </p:sp>
      <p:sp>
        <p:nvSpPr>
          <p:cNvPr id="3" name="CaixaDeTexto 2"/>
          <p:cNvSpPr txBox="1"/>
          <p:nvPr/>
        </p:nvSpPr>
        <p:spPr>
          <a:xfrm>
            <a:off x="761164" y="1727709"/>
            <a:ext cx="4398732" cy="4970591"/>
          </a:xfrm>
          <a:prstGeom prst="rect">
            <a:avLst/>
          </a:prstGeom>
          <a:noFill/>
        </p:spPr>
        <p:txBody>
          <a:bodyPr wrap="square" rtlCol="0">
            <a:spAutoFit/>
          </a:bodyPr>
          <a:lstStyle/>
          <a:p>
            <a:pPr>
              <a:spcAft>
                <a:spcPts val="600"/>
              </a:spcAft>
            </a:pPr>
            <a:r>
              <a:rPr lang="en-US" sz="2400" dirty="0" smtClean="0"/>
              <a:t>References</a:t>
            </a:r>
          </a:p>
          <a:p>
            <a:pPr>
              <a:spcAft>
                <a:spcPts val="600"/>
              </a:spcAft>
            </a:pPr>
            <a:r>
              <a:rPr lang="en-US" sz="2200" dirty="0" smtClean="0"/>
              <a:t>Authors, their work and lessons</a:t>
            </a:r>
          </a:p>
          <a:p>
            <a:pPr>
              <a:spcAft>
                <a:spcPts val="600"/>
              </a:spcAft>
            </a:pPr>
            <a:endParaRPr lang="pt-BR" sz="2000" dirty="0" smtClean="0"/>
          </a:p>
          <a:p>
            <a:pPr marL="365125" indent="-365125">
              <a:spcAft>
                <a:spcPts val="600"/>
              </a:spcAft>
              <a:buFont typeface="Wingdings" pitchFamily="2" charset="2"/>
              <a:buChar char="§"/>
            </a:pPr>
            <a:r>
              <a:rPr lang="pt-BR" sz="2000" dirty="0" smtClean="0"/>
              <a:t>Almeida M.B,</a:t>
            </a:r>
          </a:p>
          <a:p>
            <a:pPr marL="365125" indent="-365125">
              <a:spcAft>
                <a:spcPts val="600"/>
              </a:spcAft>
              <a:buFont typeface="Wingdings" pitchFamily="2" charset="2"/>
              <a:buChar char="§"/>
            </a:pPr>
            <a:r>
              <a:rPr lang="pt-BR" sz="2000" dirty="0"/>
              <a:t>Aveiro, D.S</a:t>
            </a:r>
          </a:p>
          <a:p>
            <a:pPr marL="365125" indent="-365125">
              <a:spcAft>
                <a:spcPts val="600"/>
              </a:spcAft>
              <a:buFont typeface="Wingdings" pitchFamily="2" charset="2"/>
              <a:buChar char="§"/>
            </a:pPr>
            <a:r>
              <a:rPr lang="pt-BR" sz="2000" dirty="0" err="1"/>
              <a:t>Brochhausen</a:t>
            </a:r>
            <a:endParaRPr lang="pt-BR" sz="2000" dirty="0"/>
          </a:p>
          <a:p>
            <a:pPr marL="365125" indent="-365125">
              <a:spcAft>
                <a:spcPts val="600"/>
              </a:spcAft>
              <a:buFont typeface="Wingdings" pitchFamily="2" charset="2"/>
              <a:buChar char="§"/>
            </a:pPr>
            <a:r>
              <a:rPr lang="pt-BR" sz="2000" dirty="0" err="1"/>
              <a:t>Dietz</a:t>
            </a:r>
            <a:r>
              <a:rPr lang="pt-BR" sz="2000" dirty="0"/>
              <a:t>, J.L.G</a:t>
            </a:r>
          </a:p>
          <a:p>
            <a:pPr marL="365125" indent="-365125">
              <a:spcAft>
                <a:spcPts val="600"/>
              </a:spcAft>
              <a:buFont typeface="Wingdings" pitchFamily="2" charset="2"/>
              <a:buChar char="§"/>
            </a:pPr>
            <a:r>
              <a:rPr lang="pt-BR" sz="2000" dirty="0" err="1" smtClean="0"/>
              <a:t>Slaughter</a:t>
            </a:r>
            <a:r>
              <a:rPr lang="pt-BR" sz="2000" dirty="0" smtClean="0"/>
              <a:t> L, </a:t>
            </a:r>
          </a:p>
          <a:p>
            <a:pPr marL="365125" indent="-365125">
              <a:spcAft>
                <a:spcPts val="600"/>
              </a:spcAft>
              <a:buFont typeface="Wingdings" pitchFamily="2" charset="2"/>
              <a:buChar char="§"/>
            </a:pPr>
            <a:r>
              <a:rPr lang="pt-BR" sz="2000" dirty="0" smtClean="0"/>
              <a:t>Smith</a:t>
            </a:r>
            <a:r>
              <a:rPr lang="pt-BR" sz="2000" dirty="0"/>
              <a:t>, </a:t>
            </a:r>
            <a:r>
              <a:rPr lang="pt-BR" sz="2000" dirty="0" smtClean="0"/>
              <a:t>B</a:t>
            </a:r>
          </a:p>
          <a:p>
            <a:pPr marL="365125" indent="-365125">
              <a:spcAft>
                <a:spcPts val="600"/>
              </a:spcAft>
              <a:buFont typeface="Wingdings" pitchFamily="2" charset="2"/>
              <a:buChar char="§"/>
            </a:pPr>
            <a:r>
              <a:rPr lang="en-US" sz="2000" dirty="0"/>
              <a:t>and others not mentioned </a:t>
            </a:r>
            <a:r>
              <a:rPr lang="en-US" sz="2000" dirty="0" smtClean="0"/>
              <a:t>here</a:t>
            </a:r>
            <a:endParaRPr lang="pt-BR" sz="2000" dirty="0" smtClean="0"/>
          </a:p>
          <a:p>
            <a:pPr marL="365125" indent="-365125">
              <a:spcAft>
                <a:spcPts val="600"/>
              </a:spcAft>
              <a:buFont typeface="Wingdings" pitchFamily="2" charset="2"/>
              <a:buChar char="§"/>
            </a:pPr>
            <a:endParaRPr lang="pt-BR" sz="2000" dirty="0" smtClean="0"/>
          </a:p>
          <a:p>
            <a:endParaRPr lang="pt-BR" dirty="0" smtClean="0"/>
          </a:p>
          <a:p>
            <a:endParaRPr lang="pt-BR" dirty="0"/>
          </a:p>
        </p:txBody>
      </p:sp>
    </p:spTree>
    <p:extLst>
      <p:ext uri="{BB962C8B-B14F-4D97-AF65-F5344CB8AC3E}">
        <p14:creationId xmlns:p14="http://schemas.microsoft.com/office/powerpoint/2010/main" val="15288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695400" y="1844825"/>
            <a:ext cx="9144000" cy="4248472"/>
          </a:xfrm>
        </p:spPr>
        <p:txBody>
          <a:bodyPr>
            <a:normAutofit/>
          </a:bodyPr>
          <a:lstStyle/>
          <a:p>
            <a:pPr>
              <a:spcAft>
                <a:spcPts val="1200"/>
              </a:spcAft>
              <a:buFont typeface="Wingdings" pitchFamily="2" charset="2"/>
              <a:buChar char="q"/>
            </a:pPr>
            <a:r>
              <a:rPr lang="en-US" b="1" dirty="0" smtClean="0"/>
              <a:t>Document Acts – it is based </a:t>
            </a:r>
            <a:r>
              <a:rPr lang="en-US" b="1" dirty="0"/>
              <a:t>on Searle’s theory of social action </a:t>
            </a:r>
            <a:endParaRPr lang="en-US" b="1" dirty="0" smtClean="0"/>
          </a:p>
          <a:p>
            <a:pPr lvl="1">
              <a:spcAft>
                <a:spcPts val="1200"/>
              </a:spcAft>
              <a:buFont typeface="Wingdings" pitchFamily="2" charset="2"/>
              <a:buChar char="ü"/>
            </a:pPr>
            <a:r>
              <a:rPr lang="en-US" sz="2000" dirty="0" smtClean="0"/>
              <a:t>Context: conditions in the world in which a document act is manifested</a:t>
            </a:r>
          </a:p>
          <a:p>
            <a:pPr lvl="1">
              <a:spcAft>
                <a:spcPts val="1200"/>
              </a:spcAft>
              <a:buFont typeface="Wingdings" pitchFamily="2" charset="2"/>
              <a:buChar char="ü"/>
            </a:pPr>
            <a:r>
              <a:rPr lang="en-US" sz="2000" dirty="0" smtClean="0"/>
              <a:t>Content</a:t>
            </a:r>
            <a:r>
              <a:rPr lang="en-US" sz="2000" dirty="0"/>
              <a:t>: proposition underlying the document act, that is, the common element that characterizes the effect of that document </a:t>
            </a:r>
          </a:p>
          <a:p>
            <a:pPr lvl="1">
              <a:spcAft>
                <a:spcPts val="1200"/>
              </a:spcAft>
              <a:buFont typeface="Wingdings" pitchFamily="2" charset="2"/>
              <a:buChar char="ü"/>
            </a:pPr>
            <a:r>
              <a:rPr lang="en-US" sz="2000" dirty="0"/>
              <a:t>Force: organizational relationships established and the way in which the content is related to the institutions’ environment  </a:t>
            </a:r>
            <a:endParaRPr lang="pt-BR" dirty="0"/>
          </a:p>
        </p:txBody>
      </p:sp>
    </p:spTree>
    <p:extLst>
      <p:ext uri="{BB962C8B-B14F-4D97-AF65-F5344CB8AC3E}">
        <p14:creationId xmlns:p14="http://schemas.microsoft.com/office/powerpoint/2010/main" val="9623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04664"/>
            <a:ext cx="10058400" cy="1020120"/>
          </a:xfrm>
        </p:spPr>
        <p:txBody>
          <a:bodyPr/>
          <a:lstStyle/>
          <a:p>
            <a:r>
              <a:rPr lang="en-US" dirty="0"/>
              <a:t>Background</a:t>
            </a:r>
            <a:endParaRPr lang="pt-B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464" y="1964075"/>
            <a:ext cx="913175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271464" y="1556792"/>
            <a:ext cx="9145016" cy="400110"/>
          </a:xfrm>
          <a:prstGeom prst="rect">
            <a:avLst/>
          </a:prstGeom>
          <a:noFill/>
        </p:spPr>
        <p:txBody>
          <a:bodyPr wrap="square" rtlCol="0">
            <a:spAutoFit/>
          </a:bodyPr>
          <a:lstStyle/>
          <a:p>
            <a:r>
              <a:rPr lang="pt-BR" sz="2000" dirty="0" err="1" smtClean="0"/>
              <a:t>Documents</a:t>
            </a:r>
            <a:r>
              <a:rPr lang="pt-BR" sz="2000" dirty="0" smtClean="0"/>
              <a:t> </a:t>
            </a:r>
            <a:r>
              <a:rPr lang="pt-BR" sz="2000" dirty="0" err="1" smtClean="0"/>
              <a:t>Acts</a:t>
            </a:r>
            <a:r>
              <a:rPr lang="pt-BR" sz="2000" dirty="0" smtClean="0"/>
              <a:t> – </a:t>
            </a:r>
            <a:r>
              <a:rPr lang="pt-BR" sz="2000" dirty="0" err="1" smtClean="0"/>
              <a:t>template</a:t>
            </a:r>
            <a:r>
              <a:rPr lang="pt-BR" sz="2000" dirty="0" smtClean="0"/>
              <a:t> - </a:t>
            </a:r>
            <a:r>
              <a:rPr lang="pt-BR" sz="2000" dirty="0" err="1" smtClean="0"/>
              <a:t>example</a:t>
            </a:r>
            <a:endParaRPr lang="pt-BR" sz="2000" dirty="0"/>
          </a:p>
        </p:txBody>
      </p:sp>
      <p:sp>
        <p:nvSpPr>
          <p:cNvPr id="5" name="Retângulo 4"/>
          <p:cNvSpPr/>
          <p:nvPr/>
        </p:nvSpPr>
        <p:spPr>
          <a:xfrm>
            <a:off x="7738127" y="6476194"/>
            <a:ext cx="4511171" cy="369332"/>
          </a:xfrm>
          <a:prstGeom prst="rect">
            <a:avLst/>
          </a:prstGeom>
        </p:spPr>
        <p:txBody>
          <a:bodyPr wrap="none">
            <a:spAutoFit/>
          </a:bodyPr>
          <a:lstStyle/>
          <a:p>
            <a:r>
              <a:rPr lang="en-US" dirty="0" smtClean="0"/>
              <a:t>Almeida, Slaughter and </a:t>
            </a:r>
            <a:r>
              <a:rPr lang="en-US" dirty="0" err="1" smtClean="0"/>
              <a:t>Brochhausen</a:t>
            </a:r>
            <a:r>
              <a:rPr lang="en-US" dirty="0" smtClean="0"/>
              <a:t>, 2012</a:t>
            </a:r>
            <a:endParaRPr lang="pt-BR" dirty="0"/>
          </a:p>
        </p:txBody>
      </p:sp>
    </p:spTree>
    <p:extLst>
      <p:ext uri="{BB962C8B-B14F-4D97-AF65-F5344CB8AC3E}">
        <p14:creationId xmlns:p14="http://schemas.microsoft.com/office/powerpoint/2010/main" val="130463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416" y="1911429"/>
            <a:ext cx="9649072" cy="43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914987" y="1503390"/>
            <a:ext cx="9145016" cy="400110"/>
          </a:xfrm>
          <a:prstGeom prst="rect">
            <a:avLst/>
          </a:prstGeom>
          <a:noFill/>
        </p:spPr>
        <p:txBody>
          <a:bodyPr wrap="square" rtlCol="0">
            <a:spAutoFit/>
          </a:bodyPr>
          <a:lstStyle/>
          <a:p>
            <a:r>
              <a:rPr lang="pt-BR" sz="2000" dirty="0" err="1" smtClean="0"/>
              <a:t>Documents</a:t>
            </a:r>
            <a:r>
              <a:rPr lang="pt-BR" sz="2000" dirty="0" smtClean="0"/>
              <a:t> </a:t>
            </a:r>
            <a:r>
              <a:rPr lang="pt-BR" sz="2000" dirty="0" err="1" smtClean="0"/>
              <a:t>Acts</a:t>
            </a:r>
            <a:r>
              <a:rPr lang="pt-BR" sz="2000" dirty="0" smtClean="0"/>
              <a:t> – </a:t>
            </a:r>
            <a:r>
              <a:rPr lang="pt-BR" sz="2000" dirty="0" err="1" smtClean="0"/>
              <a:t>template</a:t>
            </a:r>
            <a:endParaRPr lang="pt-BR" sz="2000" dirty="0"/>
          </a:p>
        </p:txBody>
      </p:sp>
      <p:sp>
        <p:nvSpPr>
          <p:cNvPr id="3" name="Retângulo 2"/>
          <p:cNvSpPr/>
          <p:nvPr/>
        </p:nvSpPr>
        <p:spPr>
          <a:xfrm>
            <a:off x="7738127" y="6476194"/>
            <a:ext cx="4511171" cy="369332"/>
          </a:xfrm>
          <a:prstGeom prst="rect">
            <a:avLst/>
          </a:prstGeom>
        </p:spPr>
        <p:txBody>
          <a:bodyPr wrap="none">
            <a:spAutoFit/>
          </a:bodyPr>
          <a:lstStyle/>
          <a:p>
            <a:r>
              <a:rPr lang="en-US" dirty="0" smtClean="0"/>
              <a:t>Almeida, Slaughter and </a:t>
            </a:r>
            <a:r>
              <a:rPr lang="en-US" dirty="0" err="1" smtClean="0"/>
              <a:t>Brochhausen</a:t>
            </a:r>
            <a:r>
              <a:rPr lang="en-US" dirty="0" smtClean="0"/>
              <a:t>, 2012</a:t>
            </a:r>
            <a:endParaRPr lang="pt-BR" dirty="0"/>
          </a:p>
        </p:txBody>
      </p:sp>
    </p:spTree>
    <p:extLst>
      <p:ext uri="{BB962C8B-B14F-4D97-AF65-F5344CB8AC3E}">
        <p14:creationId xmlns:p14="http://schemas.microsoft.com/office/powerpoint/2010/main" val="15535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1524000" y="1828800"/>
            <a:ext cx="9756576" cy="4048472"/>
          </a:xfrm>
        </p:spPr>
        <p:txBody>
          <a:bodyPr>
            <a:normAutofit/>
          </a:bodyPr>
          <a:lstStyle/>
          <a:p>
            <a:pPr marL="569912" lvl="1" indent="-342900">
              <a:lnSpc>
                <a:spcPct val="170000"/>
              </a:lnSpc>
              <a:buFont typeface="Wingdings" panose="05000000000000000000" pitchFamily="2" charset="2"/>
              <a:buChar char="q"/>
            </a:pPr>
            <a:r>
              <a:rPr lang="en-US" sz="2400" dirty="0"/>
              <a:t>Where the d-acts could be used </a:t>
            </a:r>
          </a:p>
          <a:p>
            <a:pPr marL="460375" lvl="1" indent="-233363">
              <a:lnSpc>
                <a:spcPct val="170000"/>
              </a:lnSpc>
            </a:pPr>
            <a:r>
              <a:rPr lang="en-US" sz="2000" dirty="0" smtClean="0"/>
              <a:t>data integration in information systems</a:t>
            </a:r>
          </a:p>
          <a:p>
            <a:pPr marL="460375" lvl="1" indent="-233363">
              <a:lnSpc>
                <a:spcPct val="170000"/>
              </a:lnSpc>
            </a:pPr>
            <a:r>
              <a:rPr lang="en-US" sz="2000" dirty="0" smtClean="0"/>
              <a:t>different organizations and its processes</a:t>
            </a:r>
          </a:p>
          <a:p>
            <a:pPr marL="460375" lvl="1" indent="-233363">
              <a:lnSpc>
                <a:spcPct val="170000"/>
              </a:lnSpc>
            </a:pPr>
            <a:r>
              <a:rPr lang="en-US" sz="2000" dirty="0" smtClean="0"/>
              <a:t>clinical management guideline</a:t>
            </a:r>
          </a:p>
          <a:p>
            <a:pPr marL="460375" lvl="1" indent="-233363">
              <a:lnSpc>
                <a:spcPct val="170000"/>
              </a:lnSpc>
            </a:pPr>
            <a:r>
              <a:rPr lang="en-US" sz="2000" dirty="0" smtClean="0"/>
              <a:t>in our case… blood transfusion services processes</a:t>
            </a:r>
          </a:p>
          <a:p>
            <a:pPr marL="460375" lvl="1" indent="-233363">
              <a:lnSpc>
                <a:spcPct val="170000"/>
              </a:lnSpc>
            </a:pPr>
            <a:r>
              <a:rPr lang="en-US" sz="2000" dirty="0"/>
              <a:t>and so </a:t>
            </a:r>
            <a:r>
              <a:rPr lang="en-US" sz="2000" dirty="0" smtClean="0"/>
              <a:t>forth</a:t>
            </a:r>
            <a:endParaRPr lang="pt-BR" dirty="0"/>
          </a:p>
        </p:txBody>
      </p:sp>
    </p:spTree>
    <p:extLst>
      <p:ext uri="{BB962C8B-B14F-4D97-AF65-F5344CB8AC3E}">
        <p14:creationId xmlns:p14="http://schemas.microsoft.com/office/powerpoint/2010/main" val="269166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4" name="Retângulo 3"/>
          <p:cNvSpPr/>
          <p:nvPr/>
        </p:nvSpPr>
        <p:spPr>
          <a:xfrm>
            <a:off x="1096315" y="1628800"/>
            <a:ext cx="10657184" cy="5355312"/>
          </a:xfrm>
          <a:prstGeom prst="rect">
            <a:avLst/>
          </a:prstGeom>
        </p:spPr>
        <p:txBody>
          <a:bodyPr wrap="square">
            <a:spAutoFit/>
          </a:bodyPr>
          <a:lstStyle/>
          <a:p>
            <a:r>
              <a:rPr lang="en-US" dirty="0" smtClean="0"/>
              <a:t>In </a:t>
            </a:r>
            <a:r>
              <a:rPr lang="en-US" dirty="0"/>
              <a:t>the context of blood transfusion services, there are many do</a:t>
            </a:r>
            <a:r>
              <a:rPr lang="en-US" i="1" dirty="0"/>
              <a:t>c</a:t>
            </a:r>
            <a:r>
              <a:rPr lang="en-US" dirty="0"/>
              <a:t>uments </a:t>
            </a:r>
            <a:r>
              <a:rPr lang="en-US" dirty="0" smtClean="0"/>
              <a:t>acts </a:t>
            </a:r>
          </a:p>
          <a:p>
            <a:endParaRPr lang="en-US" dirty="0"/>
          </a:p>
          <a:p>
            <a:r>
              <a:rPr lang="en-US" dirty="0" smtClean="0"/>
              <a:t>One is the signing of the </a:t>
            </a:r>
            <a:r>
              <a:rPr lang="en-US" dirty="0" smtClean="0">
                <a:solidFill>
                  <a:srgbClr val="C00000"/>
                </a:solidFill>
              </a:rPr>
              <a:t>letter </a:t>
            </a:r>
            <a:r>
              <a:rPr lang="en-US" dirty="0">
                <a:solidFill>
                  <a:srgbClr val="C00000"/>
                </a:solidFill>
              </a:rPr>
              <a:t>of donation </a:t>
            </a:r>
            <a:r>
              <a:rPr lang="en-US" dirty="0" smtClean="0">
                <a:solidFill>
                  <a:srgbClr val="C00000"/>
                </a:solidFill>
              </a:rPr>
              <a:t>consent: </a:t>
            </a:r>
            <a:r>
              <a:rPr lang="en-US" dirty="0" smtClean="0"/>
              <a:t>legally </a:t>
            </a:r>
            <a:r>
              <a:rPr lang="en-US" dirty="0"/>
              <a:t>authorizes the process of blood donation. </a:t>
            </a:r>
            <a:endParaRPr lang="en-US" dirty="0" smtClean="0"/>
          </a:p>
          <a:p>
            <a:endParaRPr lang="en-US" dirty="0"/>
          </a:p>
          <a:p>
            <a:r>
              <a:rPr lang="en-US" dirty="0" smtClean="0"/>
              <a:t>Its </a:t>
            </a:r>
            <a:r>
              <a:rPr lang="en-US" dirty="0"/>
              <a:t>effect within a blood transfusion service can be annotated using d-acts</a:t>
            </a:r>
            <a:r>
              <a:rPr lang="en-US" dirty="0" smtClean="0"/>
              <a:t>.</a:t>
            </a:r>
          </a:p>
          <a:p>
            <a:endParaRPr lang="en-US" dirty="0"/>
          </a:p>
          <a:p>
            <a:r>
              <a:rPr lang="en-US" dirty="0" smtClean="0"/>
              <a:t>A </a:t>
            </a:r>
            <a:r>
              <a:rPr lang="en-US" dirty="0"/>
              <a:t>letter of consent is specified within the act of the donor </a:t>
            </a:r>
            <a:r>
              <a:rPr lang="en-US" dirty="0">
                <a:solidFill>
                  <a:srgbClr val="C00000"/>
                </a:solidFill>
              </a:rPr>
              <a:t>consent</a:t>
            </a:r>
            <a:r>
              <a:rPr lang="en-US" dirty="0"/>
              <a:t> for the donation procedure document. </a:t>
            </a:r>
            <a:endParaRPr lang="pt-BR" dirty="0"/>
          </a:p>
          <a:p>
            <a:r>
              <a:rPr lang="en-US" dirty="0"/>
              <a:t>The clerk responsible for the blood donation process is the bearer of the creative role model of the document act. </a:t>
            </a:r>
            <a:r>
              <a:rPr lang="en-US" dirty="0" smtClean="0"/>
              <a:t>The </a:t>
            </a:r>
            <a:r>
              <a:rPr lang="en-US" dirty="0"/>
              <a:t>candidate for blood donation is the bearer of the performer role of the statement</a:t>
            </a:r>
            <a:r>
              <a:rPr lang="en-US" dirty="0" smtClean="0"/>
              <a:t>.</a:t>
            </a:r>
          </a:p>
          <a:p>
            <a:r>
              <a:rPr lang="en-US" dirty="0" smtClean="0"/>
              <a:t>A </a:t>
            </a:r>
            <a:r>
              <a:rPr lang="en-US" dirty="0"/>
              <a:t>nurse is responsible for the medical procedures that allow the donor to donate blood, for example, the withdrawal of blood from the donor's arm. She is the target statement since it is endowed with the right to perform the above procedures</a:t>
            </a:r>
            <a:r>
              <a:rPr lang="en-US" dirty="0" smtClean="0"/>
              <a:t>.</a:t>
            </a:r>
          </a:p>
          <a:p>
            <a:endParaRPr lang="pt-BR" dirty="0"/>
          </a:p>
          <a:p>
            <a:r>
              <a:rPr lang="en-US" dirty="0" smtClean="0"/>
              <a:t>… so, speech </a:t>
            </a:r>
            <a:r>
              <a:rPr lang="en-US" dirty="0"/>
              <a:t>acts are events that exist during </a:t>
            </a:r>
            <a:r>
              <a:rPr lang="en-US" dirty="0">
                <a:solidFill>
                  <a:srgbClr val="C00000"/>
                </a:solidFill>
              </a:rPr>
              <a:t>its </a:t>
            </a:r>
            <a:r>
              <a:rPr lang="en-US" dirty="0" smtClean="0">
                <a:solidFill>
                  <a:srgbClr val="C00000"/>
                </a:solidFill>
              </a:rPr>
              <a:t>execution</a:t>
            </a:r>
          </a:p>
          <a:p>
            <a:r>
              <a:rPr lang="en-US" dirty="0" smtClean="0"/>
              <a:t>documents </a:t>
            </a:r>
            <a:r>
              <a:rPr lang="en-US" dirty="0"/>
              <a:t>are objects that endure </a:t>
            </a:r>
            <a:r>
              <a:rPr lang="en-US" dirty="0">
                <a:solidFill>
                  <a:srgbClr val="C00000"/>
                </a:solidFill>
              </a:rPr>
              <a:t>over time</a:t>
            </a:r>
            <a:r>
              <a:rPr lang="en-US" dirty="0"/>
              <a:t> and </a:t>
            </a:r>
            <a:r>
              <a:rPr lang="en-US" dirty="0">
                <a:solidFill>
                  <a:srgbClr val="C00000"/>
                </a:solidFill>
              </a:rPr>
              <a:t>keeps</a:t>
            </a:r>
            <a:r>
              <a:rPr lang="en-US" dirty="0"/>
              <a:t> a history of changes</a:t>
            </a:r>
            <a:r>
              <a:rPr lang="en-US" dirty="0" smtClean="0"/>
              <a:t>.</a:t>
            </a:r>
          </a:p>
          <a:p>
            <a:endParaRPr lang="en-US" dirty="0" smtClean="0"/>
          </a:p>
          <a:p>
            <a:r>
              <a:rPr lang="en-US" dirty="0" smtClean="0"/>
              <a:t>Documents </a:t>
            </a:r>
            <a:r>
              <a:rPr lang="en-US" dirty="0"/>
              <a:t>acts, as well as speech acts serve to create new kinds of social and organizational orders, but the acts of the document turns </a:t>
            </a:r>
            <a:r>
              <a:rPr lang="en-US" dirty="0" smtClean="0"/>
              <a:t>lastingly.</a:t>
            </a:r>
            <a:endParaRPr lang="pt-BR" dirty="0"/>
          </a:p>
          <a:p>
            <a:r>
              <a:rPr lang="en-US" dirty="0"/>
              <a:t> </a:t>
            </a:r>
            <a:endParaRPr lang="pt-BR" dirty="0"/>
          </a:p>
        </p:txBody>
      </p:sp>
    </p:spTree>
    <p:extLst>
      <p:ext uri="{BB962C8B-B14F-4D97-AF65-F5344CB8AC3E}">
        <p14:creationId xmlns:p14="http://schemas.microsoft.com/office/powerpoint/2010/main" val="21430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Background</a:t>
            </a:r>
            <a:endParaRPr lang="pt-BR" dirty="0"/>
          </a:p>
        </p:txBody>
      </p:sp>
      <p:sp>
        <p:nvSpPr>
          <p:cNvPr id="3" name="Espaço Reservado para Conteúdo 2"/>
          <p:cNvSpPr>
            <a:spLocks noGrp="1"/>
          </p:cNvSpPr>
          <p:nvPr>
            <p:ph idx="1"/>
          </p:nvPr>
        </p:nvSpPr>
        <p:spPr>
          <a:xfrm>
            <a:off x="1199456" y="1556792"/>
            <a:ext cx="10297144" cy="4896544"/>
          </a:xfrm>
        </p:spPr>
        <p:txBody>
          <a:bodyPr>
            <a:normAutofit/>
          </a:bodyPr>
          <a:lstStyle/>
          <a:p>
            <a:r>
              <a:rPr lang="en-US" dirty="0"/>
              <a:t>It is </a:t>
            </a:r>
            <a:r>
              <a:rPr lang="en-US" dirty="0" smtClean="0"/>
              <a:t>important: document </a:t>
            </a:r>
            <a:r>
              <a:rPr lang="en-US" dirty="0"/>
              <a:t>acts </a:t>
            </a:r>
            <a:r>
              <a:rPr lang="en-US" dirty="0" smtClean="0"/>
              <a:t>do </a:t>
            </a:r>
            <a:r>
              <a:rPr lang="en-US" dirty="0"/>
              <a:t>not work in isolation from speech </a:t>
            </a:r>
            <a:r>
              <a:rPr lang="en-US" dirty="0" smtClean="0"/>
              <a:t>acts</a:t>
            </a:r>
            <a:r>
              <a:rPr lang="en-US" sz="2600" dirty="0" smtClean="0"/>
              <a:t>.</a:t>
            </a:r>
          </a:p>
          <a:p>
            <a:pPr lvl="1">
              <a:lnSpc>
                <a:spcPct val="160000"/>
              </a:lnSpc>
            </a:pPr>
            <a:r>
              <a:rPr lang="en-US" dirty="0" smtClean="0"/>
              <a:t>the </a:t>
            </a:r>
            <a:r>
              <a:rPr lang="en-US" dirty="0"/>
              <a:t>success of a document act will depend of conditions in that </a:t>
            </a:r>
            <a:r>
              <a:rPr lang="en-US" dirty="0" smtClean="0"/>
              <a:t>it </a:t>
            </a:r>
            <a:r>
              <a:rPr lang="en-US" dirty="0"/>
              <a:t>is involved in the speech acts of the traditional sort</a:t>
            </a:r>
            <a:endParaRPr lang="en-US" dirty="0" smtClean="0"/>
          </a:p>
          <a:p>
            <a:pPr lvl="1">
              <a:lnSpc>
                <a:spcPct val="160000"/>
              </a:lnSpc>
            </a:pPr>
            <a:r>
              <a:rPr lang="en-US" dirty="0" smtClean="0"/>
              <a:t>the </a:t>
            </a:r>
            <a:r>
              <a:rPr lang="en-US" dirty="0"/>
              <a:t>person who fills in the document has to have the authority to do so; she has to do so with appropriate intentions, in the appropriate sorts of contexts, and so </a:t>
            </a:r>
            <a:r>
              <a:rPr lang="en-US" dirty="0" smtClean="0"/>
              <a:t>forth</a:t>
            </a:r>
            <a:endParaRPr lang="pt-BR" b="1" dirty="0"/>
          </a:p>
          <a:p>
            <a:pPr lvl="1">
              <a:lnSpc>
                <a:spcPct val="160000"/>
              </a:lnSpc>
            </a:pPr>
            <a:r>
              <a:rPr lang="en-US" dirty="0" smtClean="0"/>
              <a:t>the </a:t>
            </a:r>
            <a:r>
              <a:rPr lang="en-US" dirty="0"/>
              <a:t>goal of d-acts is to provide an ontology representation of the documents </a:t>
            </a:r>
            <a:r>
              <a:rPr lang="en-US" dirty="0" smtClean="0"/>
              <a:t>acts</a:t>
            </a:r>
          </a:p>
        </p:txBody>
      </p:sp>
    </p:spTree>
    <p:extLst>
      <p:ext uri="{BB962C8B-B14F-4D97-AF65-F5344CB8AC3E}">
        <p14:creationId xmlns:p14="http://schemas.microsoft.com/office/powerpoint/2010/main" val="37503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564904"/>
            <a:ext cx="9361040" cy="432048"/>
          </a:xfrm>
          <a:solidFill>
            <a:schemeClr val="bg2">
              <a:lumMod val="90000"/>
            </a:schemeClr>
          </a:solidFill>
        </p:spPr>
        <p:txBody>
          <a:bodyPr>
            <a:normAutofit/>
          </a:bodyPr>
          <a:lstStyle/>
          <a:p>
            <a:pPr marL="0" indent="0">
              <a:buNone/>
            </a:pPr>
            <a:r>
              <a:rPr lang="en-US" sz="2000" dirty="0" smtClean="0"/>
              <a:t>Documents </a:t>
            </a:r>
            <a:r>
              <a:rPr lang="en-US" sz="2000" dirty="0"/>
              <a:t>can be algorithmically </a:t>
            </a:r>
            <a:r>
              <a:rPr lang="en-US" sz="2000" dirty="0" smtClean="0"/>
              <a:t>executable</a:t>
            </a:r>
          </a:p>
          <a:p>
            <a:pPr marL="0" indent="0">
              <a:buNone/>
            </a:pPr>
            <a:endParaRPr lang="en-US" sz="2000" dirty="0"/>
          </a:p>
        </p:txBody>
      </p:sp>
      <p:sp>
        <p:nvSpPr>
          <p:cNvPr id="7" name="Título 1"/>
          <p:cNvSpPr>
            <a:spLocks noGrp="1"/>
          </p:cNvSpPr>
          <p:nvPr>
            <p:ph type="title"/>
          </p:nvPr>
        </p:nvSpPr>
        <p:spPr>
          <a:xfrm>
            <a:off x="119336" y="0"/>
            <a:ext cx="10058400" cy="1325563"/>
          </a:xfrm>
        </p:spPr>
        <p:txBody>
          <a:bodyPr/>
          <a:lstStyle/>
          <a:p>
            <a:r>
              <a:rPr lang="en-US" dirty="0"/>
              <a:t>Background</a:t>
            </a:r>
            <a:endParaRPr lang="pt-BR" dirty="0"/>
          </a:p>
        </p:txBody>
      </p:sp>
      <p:sp>
        <p:nvSpPr>
          <p:cNvPr id="9" name="Retângulo 8"/>
          <p:cNvSpPr/>
          <p:nvPr/>
        </p:nvSpPr>
        <p:spPr>
          <a:xfrm>
            <a:off x="335360" y="1772816"/>
            <a:ext cx="9865096" cy="461665"/>
          </a:xfrm>
          <a:prstGeom prst="rect">
            <a:avLst/>
          </a:prstGeom>
        </p:spPr>
        <p:txBody>
          <a:bodyPr wrap="square">
            <a:spAutoFit/>
          </a:bodyPr>
          <a:lstStyle/>
          <a:p>
            <a:pPr>
              <a:buFont typeface="Wingdings" panose="05000000000000000000" pitchFamily="2" charset="2"/>
              <a:buChar char="q"/>
            </a:pPr>
            <a:r>
              <a:rPr lang="en-US" b="1" dirty="0" smtClean="0"/>
              <a:t>  </a:t>
            </a:r>
            <a:r>
              <a:rPr lang="en-US" sz="2400" dirty="0" smtClean="0"/>
              <a:t>Another </a:t>
            </a:r>
            <a:r>
              <a:rPr lang="en-US" sz="2400" dirty="0"/>
              <a:t>difference between speech acts and document acts</a:t>
            </a:r>
          </a:p>
        </p:txBody>
      </p:sp>
    </p:spTree>
    <p:extLst>
      <p:ext uri="{BB962C8B-B14F-4D97-AF65-F5344CB8AC3E}">
        <p14:creationId xmlns:p14="http://schemas.microsoft.com/office/powerpoint/2010/main" val="7551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60" t="11475" r="13823" b="10571"/>
          <a:stretch/>
        </p:blipFill>
        <p:spPr bwMode="auto">
          <a:xfrm>
            <a:off x="1" y="23735"/>
            <a:ext cx="12135088" cy="531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672" t="30789" r="43664" b="54457"/>
          <a:stretch/>
        </p:blipFill>
        <p:spPr bwMode="auto">
          <a:xfrm>
            <a:off x="0" y="1539531"/>
            <a:ext cx="128352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10632504" y="6474215"/>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181998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3BF5E3B-1440-469B-8F60-09BBE8F1CF3D}" type="slidenum">
              <a:rPr lang="es-ES" smtClean="0">
                <a:solidFill>
                  <a:srgbClr val="000000"/>
                </a:solidFill>
              </a:rPr>
              <a:pPr/>
              <a:t>38</a:t>
            </a:fld>
            <a:endParaRPr lang="es-ES">
              <a:solidFill>
                <a:srgbClr val="000000"/>
              </a:solidFill>
            </a:endParaRPr>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23" t="13525" r="38132" b="9632"/>
          <a:stretch/>
        </p:blipFill>
        <p:spPr bwMode="auto">
          <a:xfrm>
            <a:off x="19352" y="-1"/>
            <a:ext cx="11867848" cy="684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10632504" y="6474215"/>
            <a:ext cx="1420838" cy="369332"/>
          </a:xfrm>
          <a:prstGeom prst="rect">
            <a:avLst/>
          </a:prstGeom>
        </p:spPr>
        <p:txBody>
          <a:bodyPr wrap="none">
            <a:spAutoFit/>
          </a:bodyPr>
          <a:lstStyle/>
          <a:p>
            <a:r>
              <a:rPr lang="pt-BR" dirty="0"/>
              <a:t>Smith, 2012</a:t>
            </a:r>
          </a:p>
        </p:txBody>
      </p:sp>
    </p:spTree>
    <p:extLst>
      <p:ext uri="{BB962C8B-B14F-4D97-AF65-F5344CB8AC3E}">
        <p14:creationId xmlns:p14="http://schemas.microsoft.com/office/powerpoint/2010/main" val="2564227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Motivation</a:t>
            </a:r>
            <a:endParaRPr lang="pt-BR" dirty="0"/>
          </a:p>
        </p:txBody>
      </p:sp>
      <p:sp>
        <p:nvSpPr>
          <p:cNvPr id="3" name="Espaço Reservado para Conteúdo 2"/>
          <p:cNvSpPr>
            <a:spLocks noGrp="1"/>
          </p:cNvSpPr>
          <p:nvPr>
            <p:ph idx="1"/>
          </p:nvPr>
        </p:nvSpPr>
        <p:spPr>
          <a:xfrm>
            <a:off x="911424" y="1556792"/>
            <a:ext cx="8928992" cy="4176464"/>
          </a:xfrm>
        </p:spPr>
        <p:txBody>
          <a:bodyPr/>
          <a:lstStyle/>
          <a:p>
            <a:pPr lvl="1">
              <a:buFont typeface="Wingdings" panose="05000000000000000000" pitchFamily="2" charset="2"/>
              <a:buChar char="q"/>
            </a:pPr>
            <a:r>
              <a:rPr lang="en-US" dirty="0" smtClean="0"/>
              <a:t>  </a:t>
            </a:r>
            <a:r>
              <a:rPr lang="en-US" sz="2400" dirty="0" smtClean="0"/>
              <a:t>We expect,</a:t>
            </a:r>
          </a:p>
          <a:p>
            <a:pPr marL="228572" lvl="1" indent="0">
              <a:buNone/>
            </a:pPr>
            <a:endParaRPr lang="en-US" dirty="0" smtClean="0"/>
          </a:p>
          <a:p>
            <a:pPr lvl="1">
              <a:lnSpc>
                <a:spcPct val="150000"/>
              </a:lnSpc>
            </a:pPr>
            <a:r>
              <a:rPr lang="en-US" sz="2000" dirty="0"/>
              <a:t>improvements from the </a:t>
            </a:r>
            <a:r>
              <a:rPr lang="en-US" sz="2000" i="1" dirty="0"/>
              <a:t>theoretical point of view, </a:t>
            </a:r>
            <a:r>
              <a:rPr lang="en-US" sz="2000" dirty="0" smtClean="0"/>
              <a:t>providing </a:t>
            </a:r>
            <a:r>
              <a:rPr lang="en-US" sz="2000" dirty="0"/>
              <a:t>DEMO Method </a:t>
            </a:r>
            <a:r>
              <a:rPr lang="en-US" sz="2000" dirty="0" smtClean="0"/>
              <a:t>the possibility to deal with </a:t>
            </a:r>
            <a:r>
              <a:rPr lang="en-US" sz="2000" dirty="0"/>
              <a:t>documents via D</a:t>
            </a:r>
            <a:r>
              <a:rPr lang="en-US" sz="2000" dirty="0" smtClean="0"/>
              <a:t>ocument-acts </a:t>
            </a:r>
            <a:r>
              <a:rPr lang="en-US" sz="2000" dirty="0"/>
              <a:t>(D-acts)</a:t>
            </a:r>
            <a:endParaRPr lang="en-US" sz="2000" dirty="0" smtClean="0"/>
          </a:p>
          <a:p>
            <a:pPr lvl="1">
              <a:lnSpc>
                <a:spcPct val="150000"/>
              </a:lnSpc>
            </a:pPr>
            <a:r>
              <a:rPr lang="en-US" sz="2000" dirty="0"/>
              <a:t>a new set of best practices for the DEMO way of </a:t>
            </a:r>
            <a:r>
              <a:rPr lang="en-US" sz="2000" dirty="0" smtClean="0"/>
              <a:t>working</a:t>
            </a:r>
          </a:p>
          <a:p>
            <a:pPr lvl="1">
              <a:lnSpc>
                <a:spcPct val="150000"/>
              </a:lnSpc>
            </a:pPr>
            <a:r>
              <a:rPr lang="en-US" sz="2000" dirty="0" smtClean="0"/>
              <a:t>improvements in Hemominas Foundation processes from  Enterprise Ontology and DEMO point </a:t>
            </a:r>
            <a:r>
              <a:rPr lang="en-US" sz="2000" dirty="0"/>
              <a:t>of </a:t>
            </a:r>
            <a:r>
              <a:rPr lang="en-US" sz="2000" dirty="0" smtClean="0"/>
              <a:t>view </a:t>
            </a:r>
          </a:p>
          <a:p>
            <a:pPr lvl="3">
              <a:lnSpc>
                <a:spcPct val="150000"/>
              </a:lnSpc>
            </a:pPr>
            <a:r>
              <a:rPr lang="en-US" dirty="0" smtClean="0"/>
              <a:t>document-acts included</a:t>
            </a:r>
            <a:endParaRPr lang="en-US" dirty="0"/>
          </a:p>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563" y="4221088"/>
            <a:ext cx="2505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8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p:txBody>
          <a:bodyPr/>
          <a:lstStyle/>
          <a:p>
            <a:r>
              <a:rPr lang="pt-BR" dirty="0" smtClean="0"/>
              <a:t>Agenda</a:t>
            </a:r>
            <a:endParaRPr lang="pt-BR" dirty="0"/>
          </a:p>
        </p:txBody>
      </p:sp>
      <p:sp>
        <p:nvSpPr>
          <p:cNvPr id="4" name="Retângulo 3"/>
          <p:cNvSpPr/>
          <p:nvPr/>
        </p:nvSpPr>
        <p:spPr>
          <a:xfrm>
            <a:off x="839416" y="1916832"/>
            <a:ext cx="4896544" cy="4247317"/>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2400" dirty="0"/>
              <a:t>Current </a:t>
            </a:r>
            <a:r>
              <a:rPr lang="en-US" sz="2400" dirty="0" smtClean="0"/>
              <a:t>stage</a:t>
            </a:r>
          </a:p>
          <a:p>
            <a:pPr marL="342900" indent="-342900">
              <a:lnSpc>
                <a:spcPct val="150000"/>
              </a:lnSpc>
              <a:buFont typeface="Wingdings" panose="05000000000000000000" pitchFamily="2" charset="2"/>
              <a:buChar char="ü"/>
            </a:pPr>
            <a:r>
              <a:rPr lang="en-US" sz="2400" dirty="0" smtClean="0"/>
              <a:t>Introduction</a:t>
            </a:r>
          </a:p>
          <a:p>
            <a:pPr marL="342900" indent="-342900">
              <a:lnSpc>
                <a:spcPct val="150000"/>
              </a:lnSpc>
              <a:buFont typeface="Wingdings" panose="05000000000000000000" pitchFamily="2" charset="2"/>
              <a:buChar char="ü"/>
            </a:pPr>
            <a:r>
              <a:rPr lang="en-US" sz="2400" dirty="0" smtClean="0"/>
              <a:t>Motivation</a:t>
            </a:r>
          </a:p>
          <a:p>
            <a:pPr marL="342900" indent="-342900">
              <a:lnSpc>
                <a:spcPct val="150000"/>
              </a:lnSpc>
              <a:buFont typeface="Wingdings" panose="05000000000000000000" pitchFamily="2" charset="2"/>
              <a:buChar char="ü"/>
            </a:pPr>
            <a:r>
              <a:rPr lang="en-US" sz="2400" dirty="0" smtClean="0"/>
              <a:t>Objectives</a:t>
            </a:r>
          </a:p>
          <a:p>
            <a:pPr marL="342900" indent="-342900">
              <a:lnSpc>
                <a:spcPct val="150000"/>
              </a:lnSpc>
              <a:buFont typeface="Wingdings" panose="05000000000000000000" pitchFamily="2" charset="2"/>
              <a:buChar char="ü"/>
            </a:pPr>
            <a:r>
              <a:rPr lang="en-US" sz="2400" dirty="0" smtClean="0"/>
              <a:t>Background</a:t>
            </a:r>
          </a:p>
          <a:p>
            <a:pPr marL="342900" indent="-342900">
              <a:lnSpc>
                <a:spcPct val="150000"/>
              </a:lnSpc>
              <a:buFont typeface="Wingdings" panose="05000000000000000000" pitchFamily="2" charset="2"/>
              <a:buChar char="ü"/>
            </a:pPr>
            <a:r>
              <a:rPr lang="en-US" sz="2400" dirty="0" smtClean="0"/>
              <a:t>Methodology</a:t>
            </a:r>
          </a:p>
          <a:p>
            <a:pPr marL="342900" indent="-342900">
              <a:lnSpc>
                <a:spcPct val="150000"/>
              </a:lnSpc>
              <a:buFont typeface="Wingdings" panose="05000000000000000000" pitchFamily="2" charset="2"/>
              <a:buChar char="ü"/>
            </a:pPr>
            <a:r>
              <a:rPr lang="en-US" sz="2400" dirty="0"/>
              <a:t>Final remarks and future </a:t>
            </a:r>
            <a:r>
              <a:rPr lang="en-US" sz="2400" dirty="0" smtClean="0"/>
              <a:t>work</a:t>
            </a:r>
            <a:endParaRPr lang="en-US" dirty="0" smtClean="0"/>
          </a:p>
          <a:p>
            <a:endParaRPr lang="pt-BR" dirty="0"/>
          </a:p>
        </p:txBody>
      </p:sp>
      <p:sp>
        <p:nvSpPr>
          <p:cNvPr id="6" name="Retângulo 5"/>
          <p:cNvSpPr/>
          <p:nvPr/>
        </p:nvSpPr>
        <p:spPr>
          <a:xfrm>
            <a:off x="4510020" y="3244334"/>
            <a:ext cx="184731" cy="369332"/>
          </a:xfrm>
          <a:prstGeom prst="rect">
            <a:avLst/>
          </a:prstGeom>
        </p:spPr>
        <p:txBody>
          <a:bodyPr wrap="none">
            <a:spAutoFit/>
          </a:bodyPr>
          <a:lstStyle/>
          <a:p>
            <a:endParaRPr lang="pt-BR" dirty="0"/>
          </a:p>
        </p:txBody>
      </p:sp>
    </p:spTree>
    <p:extLst>
      <p:ext uri="{BB962C8B-B14F-4D97-AF65-F5344CB8AC3E}">
        <p14:creationId xmlns:p14="http://schemas.microsoft.com/office/powerpoint/2010/main" val="291517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99221"/>
            <a:ext cx="10933856" cy="1385563"/>
          </a:xfrm>
        </p:spPr>
        <p:txBody>
          <a:bodyPr>
            <a:noAutofit/>
          </a:bodyPr>
          <a:lstStyle/>
          <a:p>
            <a:r>
              <a:rPr lang="en-US" dirty="0" smtClean="0"/>
              <a:t>Methodology </a:t>
            </a:r>
            <a:endParaRPr lang="pt-BR" sz="2400" dirty="0"/>
          </a:p>
        </p:txBody>
      </p:sp>
      <p:sp>
        <p:nvSpPr>
          <p:cNvPr id="3" name="Retângulo 2"/>
          <p:cNvSpPr/>
          <p:nvPr/>
        </p:nvSpPr>
        <p:spPr>
          <a:xfrm>
            <a:off x="695400" y="1556792"/>
            <a:ext cx="10341130" cy="3600986"/>
          </a:xfrm>
          <a:prstGeom prst="rect">
            <a:avLst/>
          </a:prstGeom>
        </p:spPr>
        <p:txBody>
          <a:bodyPr wrap="square">
            <a:spAutoFit/>
          </a:bodyPr>
          <a:lstStyle/>
          <a:p>
            <a:pPr marL="342900" indent="-342900">
              <a:buFont typeface="Wingdings" panose="05000000000000000000" pitchFamily="2" charset="2"/>
              <a:buChar char="q"/>
            </a:pPr>
            <a:r>
              <a:rPr lang="en-US" sz="2400" dirty="0" smtClean="0"/>
              <a:t>Case </a:t>
            </a:r>
            <a:r>
              <a:rPr lang="en-US" sz="2400" dirty="0"/>
              <a:t>study </a:t>
            </a:r>
            <a:r>
              <a:rPr lang="en-US" sz="2400" dirty="0" smtClean="0"/>
              <a:t>method</a:t>
            </a:r>
          </a:p>
          <a:p>
            <a:endParaRPr lang="en-US" sz="2400" dirty="0" smtClean="0"/>
          </a:p>
          <a:p>
            <a:pPr marL="342900" indent="-342900">
              <a:lnSpc>
                <a:spcPct val="150000"/>
              </a:lnSpc>
              <a:buFont typeface="Arial" panose="020B0604020202020204" pitchFamily="34" charset="0"/>
              <a:buChar char="•"/>
            </a:pPr>
            <a:r>
              <a:rPr lang="en-US" sz="2000" dirty="0" smtClean="0"/>
              <a:t>It will </a:t>
            </a:r>
            <a:r>
              <a:rPr lang="en-US" sz="2000" dirty="0"/>
              <a:t>allow us to investigate contemporary phenomena in its real life </a:t>
            </a:r>
            <a:r>
              <a:rPr lang="en-US" sz="2000" dirty="0" smtClean="0"/>
              <a:t>context</a:t>
            </a:r>
          </a:p>
          <a:p>
            <a:pPr marL="342900" indent="-342900">
              <a:lnSpc>
                <a:spcPct val="150000"/>
              </a:lnSpc>
              <a:buFont typeface="Arial" panose="020B0604020202020204" pitchFamily="34" charset="0"/>
              <a:buChar char="•"/>
            </a:pPr>
            <a:r>
              <a:rPr lang="en-US" sz="2000" dirty="0" smtClean="0"/>
              <a:t>It has </a:t>
            </a:r>
            <a:r>
              <a:rPr lang="en-US" sz="2000" dirty="0"/>
              <a:t>allowed us to investigate the feasibility of </a:t>
            </a:r>
            <a:r>
              <a:rPr lang="en-US" sz="2000" dirty="0" smtClean="0"/>
              <a:t>using DEMO in </a:t>
            </a:r>
            <a:r>
              <a:rPr lang="en-US" sz="2000" dirty="0"/>
              <a:t>a </a:t>
            </a:r>
            <a:r>
              <a:rPr lang="en-US" sz="2000" dirty="0" smtClean="0"/>
              <a:t>real large </a:t>
            </a:r>
            <a:r>
              <a:rPr lang="en-US" sz="2000" dirty="0" smtClean="0"/>
              <a:t>institution</a:t>
            </a:r>
            <a:r>
              <a:rPr lang="en-US" sz="2000" dirty="0"/>
              <a:t> rather than a fictitious example</a:t>
            </a:r>
            <a:endParaRPr lang="en-US" sz="2000" dirty="0" smtClean="0"/>
          </a:p>
          <a:p>
            <a:pPr marL="342900" indent="-342900">
              <a:lnSpc>
                <a:spcPct val="150000"/>
              </a:lnSpc>
              <a:buFont typeface="Arial" panose="020B0604020202020204" pitchFamily="34" charset="0"/>
              <a:buChar char="•"/>
            </a:pPr>
            <a:r>
              <a:rPr lang="en-US" sz="2000" dirty="0"/>
              <a:t>w</a:t>
            </a:r>
            <a:r>
              <a:rPr lang="en-US" sz="2000" dirty="0" smtClean="0"/>
              <a:t>e </a:t>
            </a:r>
            <a:r>
              <a:rPr lang="en-US" sz="2000" dirty="0"/>
              <a:t>choose to approach just one case study, in order to investigate and describe it in detail</a:t>
            </a:r>
            <a:endParaRPr lang="en-US" sz="2000" dirty="0" smtClean="0"/>
          </a:p>
          <a:p>
            <a:pPr marL="342900" indent="-342900">
              <a:lnSpc>
                <a:spcPct val="150000"/>
              </a:lnSpc>
              <a:buFont typeface="Arial" panose="020B0604020202020204" pitchFamily="34" charset="0"/>
              <a:buChar char="•"/>
            </a:pPr>
            <a:r>
              <a:rPr lang="en-US" sz="2000" dirty="0"/>
              <a:t>o</a:t>
            </a:r>
            <a:r>
              <a:rPr lang="en-US" sz="2000" dirty="0" smtClean="0"/>
              <a:t>ur </a:t>
            </a:r>
            <a:r>
              <a:rPr lang="en-US" sz="2000" dirty="0"/>
              <a:t>case study is exploratory, since we believe that there is not previous research within  this </a:t>
            </a:r>
            <a:r>
              <a:rPr lang="en-US" sz="2000" dirty="0" smtClean="0"/>
              <a:t>theme and on a large organization </a:t>
            </a:r>
            <a:r>
              <a:rPr lang="en-US" sz="2000" dirty="0"/>
              <a:t>up to now</a:t>
            </a:r>
            <a:endParaRPr lang="pt-BR" sz="2000" dirty="0"/>
          </a:p>
        </p:txBody>
      </p:sp>
      <p:sp>
        <p:nvSpPr>
          <p:cNvPr id="4"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Methodology</a:t>
            </a:r>
            <a:endParaRPr lang="en-US" dirty="0"/>
          </a:p>
        </p:txBody>
      </p:sp>
      <p:sp>
        <p:nvSpPr>
          <p:cNvPr id="3" name="Espaço Reservado para Conteúdo 2"/>
          <p:cNvSpPr>
            <a:spLocks noGrp="1"/>
          </p:cNvSpPr>
          <p:nvPr>
            <p:ph idx="1"/>
          </p:nvPr>
        </p:nvSpPr>
        <p:spPr>
          <a:xfrm>
            <a:off x="263352" y="1556792"/>
            <a:ext cx="11665296" cy="5184576"/>
          </a:xfrm>
        </p:spPr>
        <p:txBody>
          <a:bodyPr>
            <a:normAutofit fontScale="92500" lnSpcReduction="20000"/>
          </a:bodyPr>
          <a:lstStyle/>
          <a:p>
            <a:pPr>
              <a:spcAft>
                <a:spcPts val="1200"/>
              </a:spcAft>
              <a:buFont typeface="Wingdings" pitchFamily="2" charset="2"/>
              <a:buChar char="q"/>
            </a:pPr>
            <a:r>
              <a:rPr lang="en-US" dirty="0" smtClean="0"/>
              <a:t>  </a:t>
            </a:r>
            <a:r>
              <a:rPr lang="en-US" dirty="0" smtClean="0">
                <a:solidFill>
                  <a:srgbClr val="00B050"/>
                </a:solidFill>
              </a:rPr>
              <a:t>1</a:t>
            </a:r>
            <a:r>
              <a:rPr lang="en-US" baseline="30000" dirty="0" smtClean="0">
                <a:solidFill>
                  <a:srgbClr val="00B050"/>
                </a:solidFill>
              </a:rPr>
              <a:t>st</a:t>
            </a:r>
            <a:r>
              <a:rPr lang="en-US" dirty="0" smtClean="0">
                <a:solidFill>
                  <a:srgbClr val="00B050"/>
                </a:solidFill>
              </a:rPr>
              <a:t> step: to study the context of hematology and transfusion medi</a:t>
            </a:r>
            <a:r>
              <a:rPr lang="en-US" sz="2000" dirty="0" smtClean="0">
                <a:solidFill>
                  <a:srgbClr val="00B050"/>
                </a:solidFill>
              </a:rPr>
              <a:t>cine</a:t>
            </a:r>
          </a:p>
          <a:p>
            <a:pPr lvl="1"/>
            <a:r>
              <a:rPr lang="en-US" sz="1800" dirty="0"/>
              <a:t>To evaluate reference materials (laws, templates of documents, manuals, procedures, technical regulation, </a:t>
            </a:r>
            <a:r>
              <a:rPr lang="pt-BR" sz="1800" dirty="0" err="1"/>
              <a:t>to</a:t>
            </a:r>
            <a:r>
              <a:rPr lang="pt-BR" sz="1800" dirty="0"/>
              <a:t> </a:t>
            </a:r>
            <a:r>
              <a:rPr lang="pt-BR" sz="1800" dirty="0" err="1"/>
              <a:t>mention</a:t>
            </a:r>
            <a:r>
              <a:rPr lang="pt-BR" sz="1800" dirty="0"/>
              <a:t> but a </a:t>
            </a:r>
            <a:r>
              <a:rPr lang="pt-BR" sz="1800" dirty="0" err="1"/>
              <a:t>few</a:t>
            </a:r>
            <a:r>
              <a:rPr lang="pt-BR" sz="1800" dirty="0"/>
              <a:t>)</a:t>
            </a:r>
          </a:p>
          <a:p>
            <a:pPr lvl="1">
              <a:lnSpc>
                <a:spcPct val="100000"/>
              </a:lnSpc>
              <a:spcAft>
                <a:spcPts val="1200"/>
              </a:spcAft>
            </a:pPr>
            <a:r>
              <a:rPr lang="en-US" sz="1800" dirty="0"/>
              <a:t>Next stage: to approach other relevant documents in that field</a:t>
            </a:r>
          </a:p>
          <a:p>
            <a:pPr>
              <a:lnSpc>
                <a:spcPct val="100000"/>
              </a:lnSpc>
              <a:spcAft>
                <a:spcPts val="1200"/>
              </a:spcAft>
              <a:buFont typeface="Wingdings" panose="05000000000000000000" pitchFamily="2" charset="2"/>
              <a:buChar char="q"/>
            </a:pPr>
            <a:r>
              <a:rPr lang="en-US" sz="2000" dirty="0">
                <a:solidFill>
                  <a:srgbClr val="00B050"/>
                </a:solidFill>
              </a:rPr>
              <a:t>  </a:t>
            </a:r>
            <a:r>
              <a:rPr lang="en-US" dirty="0">
                <a:solidFill>
                  <a:srgbClr val="00B050"/>
                </a:solidFill>
              </a:rPr>
              <a:t>2</a:t>
            </a:r>
            <a:r>
              <a:rPr lang="en-US" baseline="30000" dirty="0">
                <a:solidFill>
                  <a:srgbClr val="00B050"/>
                </a:solidFill>
              </a:rPr>
              <a:t>nd</a:t>
            </a:r>
            <a:r>
              <a:rPr lang="en-US" dirty="0">
                <a:solidFill>
                  <a:srgbClr val="00B050"/>
                </a:solidFill>
              </a:rPr>
              <a:t> step: to </a:t>
            </a:r>
            <a:r>
              <a:rPr lang="en-US" dirty="0" smtClean="0">
                <a:solidFill>
                  <a:srgbClr val="00B050"/>
                </a:solidFill>
              </a:rPr>
              <a:t>study in depth </a:t>
            </a:r>
            <a:r>
              <a:rPr lang="en-US" dirty="0">
                <a:solidFill>
                  <a:srgbClr val="00B050"/>
                </a:solidFill>
              </a:rPr>
              <a:t>process mappping and related documents  </a:t>
            </a:r>
            <a:endParaRPr lang="en-US" dirty="0" smtClean="0">
              <a:solidFill>
                <a:srgbClr val="00B050"/>
              </a:solidFill>
            </a:endParaRPr>
          </a:p>
          <a:p>
            <a:pPr lvl="1">
              <a:lnSpc>
                <a:spcPct val="100000"/>
              </a:lnSpc>
              <a:spcAft>
                <a:spcPts val="1200"/>
              </a:spcAft>
            </a:pPr>
            <a:r>
              <a:rPr lang="en-US" sz="1800" dirty="0"/>
              <a:t>To aqcuire knowledge of process </a:t>
            </a:r>
            <a:r>
              <a:rPr lang="en-US" sz="1800" dirty="0" smtClean="0"/>
              <a:t>and </a:t>
            </a:r>
            <a:r>
              <a:rPr lang="en-US" sz="1800" dirty="0"/>
              <a:t>other documents that are considered relevant to our empirical research </a:t>
            </a:r>
            <a:endParaRPr lang="en-US" sz="1800" dirty="0" smtClean="0"/>
          </a:p>
          <a:p>
            <a:pPr lvl="1">
              <a:lnSpc>
                <a:spcPct val="100000"/>
              </a:lnSpc>
              <a:spcAft>
                <a:spcPts val="1200"/>
              </a:spcAft>
            </a:pPr>
            <a:r>
              <a:rPr lang="en-US" sz="1800" dirty="0" smtClean="0"/>
              <a:t>To identify responsibilities of people in each processes </a:t>
            </a:r>
          </a:p>
          <a:p>
            <a:pPr marL="0" lvl="1" indent="228600">
              <a:lnSpc>
                <a:spcPct val="100000"/>
              </a:lnSpc>
              <a:spcAft>
                <a:spcPts val="1200"/>
              </a:spcAft>
              <a:buFont typeface="Wingdings" panose="05000000000000000000" pitchFamily="2" charset="2"/>
              <a:buChar char="q"/>
            </a:pPr>
            <a:r>
              <a:rPr lang="en-US" sz="2400" dirty="0" smtClean="0">
                <a:solidFill>
                  <a:srgbClr val="00B050"/>
                </a:solidFill>
              </a:rPr>
              <a:t>3</a:t>
            </a:r>
            <a:r>
              <a:rPr lang="en-US" sz="2400" baseline="30000" dirty="0" smtClean="0">
                <a:solidFill>
                  <a:srgbClr val="00B050"/>
                </a:solidFill>
              </a:rPr>
              <a:t>rd</a:t>
            </a:r>
            <a:r>
              <a:rPr lang="en-US" sz="2400" dirty="0" smtClean="0">
                <a:solidFill>
                  <a:srgbClr val="00B050"/>
                </a:solidFill>
              </a:rPr>
              <a:t> </a:t>
            </a:r>
            <a:r>
              <a:rPr lang="en-US" sz="2400" dirty="0">
                <a:solidFill>
                  <a:srgbClr val="00B050"/>
                </a:solidFill>
              </a:rPr>
              <a:t>step: construction of an </a:t>
            </a:r>
            <a:r>
              <a:rPr lang="en-US" sz="2400" dirty="0" smtClean="0">
                <a:solidFill>
                  <a:srgbClr val="00B050"/>
                </a:solidFill>
              </a:rPr>
              <a:t>ontology for </a:t>
            </a:r>
            <a:r>
              <a:rPr lang="en-US" sz="2400" dirty="0" err="1" smtClean="0">
                <a:solidFill>
                  <a:srgbClr val="00B050"/>
                </a:solidFill>
              </a:rPr>
              <a:t>datalogical</a:t>
            </a:r>
            <a:r>
              <a:rPr lang="en-US" sz="2400" dirty="0" smtClean="0">
                <a:solidFill>
                  <a:srgbClr val="00B050"/>
                </a:solidFill>
              </a:rPr>
              <a:t> layer</a:t>
            </a:r>
          </a:p>
          <a:p>
            <a:pPr lvl="1">
              <a:lnSpc>
                <a:spcPct val="100000"/>
              </a:lnSpc>
              <a:spcAft>
                <a:spcPts val="1200"/>
              </a:spcAft>
            </a:pPr>
            <a:r>
              <a:rPr lang="en-US" sz="1800" dirty="0" smtClean="0"/>
              <a:t>We intend to do via documents-acts </a:t>
            </a:r>
          </a:p>
          <a:p>
            <a:pPr>
              <a:lnSpc>
                <a:spcPct val="100000"/>
              </a:lnSpc>
              <a:spcAft>
                <a:spcPts val="1200"/>
              </a:spcAft>
              <a:buFont typeface="Wingdings" panose="05000000000000000000" pitchFamily="2" charset="2"/>
              <a:buChar char="q"/>
            </a:pPr>
            <a:r>
              <a:rPr lang="en-US" dirty="0" smtClean="0">
                <a:solidFill>
                  <a:srgbClr val="00B050"/>
                </a:solidFill>
              </a:rPr>
              <a:t>4</a:t>
            </a:r>
            <a:r>
              <a:rPr lang="en-US" baseline="30000" dirty="0" smtClean="0">
                <a:solidFill>
                  <a:srgbClr val="00B050"/>
                </a:solidFill>
              </a:rPr>
              <a:t>rd </a:t>
            </a:r>
            <a:r>
              <a:rPr lang="en-US" dirty="0">
                <a:solidFill>
                  <a:srgbClr val="00B050"/>
                </a:solidFill>
              </a:rPr>
              <a:t>step: to apply DEMO method in the real processes of Hemominas Foundation</a:t>
            </a:r>
          </a:p>
          <a:p>
            <a:pPr lvl="1"/>
            <a:r>
              <a:rPr lang="en-US" sz="1800" dirty="0"/>
              <a:t>Our purpose is to verify </a:t>
            </a:r>
            <a:r>
              <a:rPr lang="en-US" sz="1800" dirty="0" smtClean="0"/>
              <a:t>results of our research and its impact in DEMO (if any)</a:t>
            </a:r>
          </a:p>
          <a:p>
            <a:pPr lvl="1"/>
            <a:r>
              <a:rPr lang="en-US" sz="1800" dirty="0"/>
              <a:t>Our </a:t>
            </a:r>
            <a:r>
              <a:rPr lang="en-US" sz="1800" dirty="0" smtClean="0"/>
              <a:t>purpose is to </a:t>
            </a:r>
            <a:r>
              <a:rPr lang="en-US" sz="1800" dirty="0"/>
              <a:t>verify </a:t>
            </a:r>
            <a:r>
              <a:rPr lang="en-US" sz="1800" dirty="0" smtClean="0"/>
              <a:t>the </a:t>
            </a:r>
            <a:r>
              <a:rPr lang="en-US" sz="1800" dirty="0"/>
              <a:t>connection between </a:t>
            </a:r>
            <a:r>
              <a:rPr lang="en-US" sz="1800" dirty="0" smtClean="0"/>
              <a:t>the forma and per-forma layers by documents </a:t>
            </a:r>
            <a:r>
              <a:rPr lang="en-US" sz="1800" dirty="0"/>
              <a:t>with deontic </a:t>
            </a:r>
            <a:r>
              <a:rPr lang="en-US" sz="1800" dirty="0" smtClean="0"/>
              <a:t>powers formalized in them</a:t>
            </a:r>
            <a:endParaRPr lang="en-US" sz="1800" dirty="0"/>
          </a:p>
          <a:p>
            <a:pPr lvl="1"/>
            <a:endParaRPr lang="en-US" sz="1800" dirty="0">
              <a:solidFill>
                <a:srgbClr val="00B050"/>
              </a:solidFill>
            </a:endParaRPr>
          </a:p>
          <a:p>
            <a:pPr lvl="1"/>
            <a:endParaRPr lang="en-US" sz="2000" dirty="0"/>
          </a:p>
          <a:p>
            <a:pPr lvl="1">
              <a:lnSpc>
                <a:spcPct val="100000"/>
              </a:lnSpc>
              <a:spcAft>
                <a:spcPts val="1200"/>
              </a:spcAft>
              <a:buFont typeface="Wingdings" panose="05000000000000000000" pitchFamily="2" charset="2"/>
              <a:buChar char="q"/>
            </a:pPr>
            <a:endParaRPr lang="pt-BR" sz="2000" dirty="0">
              <a:solidFill>
                <a:srgbClr val="00B050"/>
              </a:solidFill>
            </a:endParaRPr>
          </a:p>
          <a:p>
            <a:pPr>
              <a:buFont typeface="Wingdings" panose="05000000000000000000" pitchFamily="2" charset="2"/>
              <a:buChar char="q"/>
            </a:pPr>
            <a:endParaRPr lang="en-US" sz="2000" dirty="0" smtClean="0">
              <a:solidFill>
                <a:srgbClr val="00B050"/>
              </a:solidFill>
            </a:endParaRPr>
          </a:p>
          <a:p>
            <a:pPr>
              <a:spcAft>
                <a:spcPts val="1200"/>
              </a:spcAft>
              <a:buFont typeface="Wingdings" panose="05000000000000000000" pitchFamily="2" charset="2"/>
              <a:buChar char="q"/>
            </a:pPr>
            <a:endParaRPr lang="en-US" sz="3000" i="1" dirty="0" smtClean="0">
              <a:solidFill>
                <a:srgbClr val="00B050"/>
              </a:solidFill>
            </a:endParaRPr>
          </a:p>
          <a:p>
            <a:pPr marL="514289" indent="-514289">
              <a:spcAft>
                <a:spcPts val="1200"/>
              </a:spcAft>
              <a:buNone/>
            </a:pPr>
            <a:endParaRPr lang="en-US" sz="2800" dirty="0" smtClean="0"/>
          </a:p>
          <a:p>
            <a:pPr lvl="1">
              <a:buNone/>
            </a:pPr>
            <a:endParaRPr lang="en-US" sz="2600" dirty="0" smtClean="0"/>
          </a:p>
          <a:p>
            <a:pPr lvl="1">
              <a:buFont typeface="Wingdings" pitchFamily="2" charset="2"/>
              <a:buChar char="ü"/>
            </a:pPr>
            <a:endParaRPr lang="en-US" sz="2600" dirty="0" smtClean="0"/>
          </a:p>
          <a:p>
            <a:pPr>
              <a:spcAft>
                <a:spcPts val="1200"/>
              </a:spcAft>
              <a:buNone/>
            </a:pPr>
            <a:endParaRPr lang="en-US" dirty="0" smtClean="0"/>
          </a:p>
          <a:p>
            <a:pPr lvl="1">
              <a:spcAft>
                <a:spcPts val="1200"/>
              </a:spcAft>
              <a:buNone/>
            </a:pPr>
            <a:endParaRPr lang="en-US" sz="2800" dirty="0" smtClean="0"/>
          </a:p>
        </p:txBody>
      </p:sp>
      <p:sp>
        <p:nvSpPr>
          <p:cNvPr id="5"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Methodology</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180935646"/>
              </p:ext>
            </p:extLst>
          </p:nvPr>
        </p:nvGraphicFramePr>
        <p:xfrm>
          <a:off x="1271464" y="2276872"/>
          <a:ext cx="8928992" cy="4320481"/>
        </p:xfrm>
        <a:graphic>
          <a:graphicData uri="http://schemas.openxmlformats.org/drawingml/2006/table">
            <a:tbl>
              <a:tblPr firstRow="1" firstCol="1" bandRow="1" bandCol="1">
                <a:tableStyleId>{21E4AEA4-8DFA-4A89-87EB-49C32662AFE0}</a:tableStyleId>
              </a:tblPr>
              <a:tblGrid>
                <a:gridCol w="2851275"/>
                <a:gridCol w="2326587"/>
                <a:gridCol w="3751130"/>
              </a:tblGrid>
              <a:tr h="382984">
                <a:tc>
                  <a:txBody>
                    <a:bodyPr/>
                    <a:lstStyle/>
                    <a:p>
                      <a:pPr algn="ctr">
                        <a:lnSpc>
                          <a:spcPct val="150000"/>
                        </a:lnSpc>
                        <a:spcAft>
                          <a:spcPts val="0"/>
                        </a:spcAft>
                      </a:pPr>
                      <a:r>
                        <a:rPr lang="en-US" sz="1000" dirty="0" smtClean="0">
                          <a:effectLst/>
                        </a:rPr>
                        <a:t>Primary </a:t>
                      </a:r>
                      <a:r>
                        <a:rPr lang="en-US" sz="1000" dirty="0">
                          <a:effectLst/>
                        </a:rPr>
                        <a:t>data</a:t>
                      </a:r>
                      <a:endParaRPr lang="pt-BR" sz="1200" dirty="0">
                        <a:effectLst/>
                        <a:latin typeface="Times New Roman"/>
                        <a:ea typeface="Calibri"/>
                      </a:endParaRPr>
                    </a:p>
                  </a:txBody>
                  <a:tcPr marL="68580" marR="68580" marT="0" marB="0" anchor="ctr"/>
                </a:tc>
                <a:tc>
                  <a:txBody>
                    <a:bodyPr/>
                    <a:lstStyle/>
                    <a:p>
                      <a:pPr algn="ctr">
                        <a:lnSpc>
                          <a:spcPct val="150000"/>
                        </a:lnSpc>
                        <a:spcAft>
                          <a:spcPts val="0"/>
                        </a:spcAft>
                      </a:pPr>
                      <a:r>
                        <a:rPr lang="pt-BR" sz="1000" dirty="0" smtClean="0">
                          <a:effectLst/>
                        </a:rPr>
                        <a:t>Soure</a:t>
                      </a:r>
                      <a:endParaRPr lang="pt-BR" sz="1200" dirty="0">
                        <a:effectLst/>
                        <a:latin typeface="Times New Roman"/>
                        <a:ea typeface="Calibri"/>
                      </a:endParaRPr>
                    </a:p>
                  </a:txBody>
                  <a:tcPr marL="68580" marR="68580" marT="0" marB="0" anchor="ctr"/>
                </a:tc>
                <a:tc>
                  <a:txBody>
                    <a:bodyPr/>
                    <a:lstStyle/>
                    <a:p>
                      <a:pPr algn="ctr">
                        <a:lnSpc>
                          <a:spcPct val="150000"/>
                        </a:lnSpc>
                        <a:spcAft>
                          <a:spcPts val="0"/>
                        </a:spcAft>
                      </a:pPr>
                      <a:r>
                        <a:rPr lang="en-US" sz="1000" dirty="0">
                          <a:effectLst/>
                        </a:rPr>
                        <a:t>Way of obtaining</a:t>
                      </a:r>
                      <a:endParaRPr lang="pt-BR" sz="1200" dirty="0">
                        <a:effectLst/>
                        <a:latin typeface="Times New Roman"/>
                        <a:ea typeface="Calibri"/>
                      </a:endParaRPr>
                    </a:p>
                  </a:txBody>
                  <a:tcPr marL="68580" marR="68580" marT="0" marB="0" anchor="ctr"/>
                </a:tc>
              </a:tr>
              <a:tr h="578227">
                <a:tc>
                  <a:txBody>
                    <a:bodyPr/>
                    <a:lstStyle/>
                    <a:p>
                      <a:pPr>
                        <a:lnSpc>
                          <a:spcPct val="150000"/>
                        </a:lnSpc>
                        <a:spcAft>
                          <a:spcPts val="0"/>
                        </a:spcAft>
                      </a:pPr>
                      <a:r>
                        <a:rPr lang="pt-BR" sz="1000" b="0" dirty="0" err="1">
                          <a:effectLst/>
                        </a:rPr>
                        <a:t>Elicitation</a:t>
                      </a:r>
                      <a:r>
                        <a:rPr lang="pt-BR" sz="1000" b="0" dirty="0">
                          <a:effectLst/>
                        </a:rPr>
                        <a:t> </a:t>
                      </a:r>
                      <a:r>
                        <a:rPr lang="pt-BR" sz="1000" b="0" dirty="0" err="1">
                          <a:effectLst/>
                        </a:rPr>
                        <a:t>mapping</a:t>
                      </a:r>
                      <a:r>
                        <a:rPr lang="pt-BR" sz="1000" b="0" dirty="0">
                          <a:effectLst/>
                        </a:rPr>
                        <a:t> </a:t>
                      </a:r>
                      <a:r>
                        <a:rPr lang="pt-BR" sz="1000" b="0" dirty="0" err="1">
                          <a:effectLst/>
                        </a:rPr>
                        <a:t>process</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a:effectLst/>
                        </a:rPr>
                        <a:t>Process Bureau of the institution</a:t>
                      </a:r>
                      <a:endParaRPr lang="pt-BR" sz="1200">
                        <a:effectLst/>
                        <a:latin typeface="Times New Roman"/>
                        <a:ea typeface="Calibri"/>
                      </a:endParaRPr>
                    </a:p>
                  </a:txBody>
                  <a:tcPr marL="68580" marR="68580" marT="0" marB="0" anchor="ctr"/>
                </a:tc>
                <a:tc>
                  <a:txBody>
                    <a:bodyPr/>
                    <a:lstStyle/>
                    <a:p>
                      <a:pPr>
                        <a:lnSpc>
                          <a:spcPct val="150000"/>
                        </a:lnSpc>
                        <a:spcAft>
                          <a:spcPts val="0"/>
                        </a:spcAft>
                      </a:pPr>
                      <a:r>
                        <a:rPr lang="pt-BR" sz="1000">
                          <a:effectLst/>
                        </a:rPr>
                        <a:t>- Intranet</a:t>
                      </a:r>
                      <a:endParaRPr lang="pt-BR" sz="1200">
                        <a:effectLst/>
                        <a:latin typeface="Times New Roman"/>
                        <a:ea typeface="Calibri"/>
                      </a:endParaRPr>
                    </a:p>
                  </a:txBody>
                  <a:tcPr marL="68580" marR="68580" marT="0" marB="0" anchor="ctr"/>
                </a:tc>
              </a:tr>
              <a:tr h="1239054">
                <a:tc>
                  <a:txBody>
                    <a:bodyPr/>
                    <a:lstStyle/>
                    <a:p>
                      <a:pPr>
                        <a:lnSpc>
                          <a:spcPct val="150000"/>
                        </a:lnSpc>
                        <a:spcAft>
                          <a:spcPts val="0"/>
                        </a:spcAft>
                      </a:pPr>
                      <a:r>
                        <a:rPr lang="en-US" sz="1000" b="0" dirty="0">
                          <a:effectLst/>
                        </a:rPr>
                        <a:t>Documents in use produced by the institution</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Process Bureau of the institution</a:t>
                      </a:r>
                      <a:endParaRPr lang="pt-BR" sz="120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 querying the document management system</a:t>
                      </a:r>
                      <a:endParaRPr lang="pt-BR" sz="1200" dirty="0">
                        <a:effectLst/>
                        <a:latin typeface="Times New Roman"/>
                        <a:ea typeface="Calibri"/>
                      </a:endParaRPr>
                    </a:p>
                  </a:txBody>
                  <a:tcPr marL="68580" marR="68580" marT="0" marB="0" anchor="ctr"/>
                </a:tc>
              </a:tr>
              <a:tr h="1239054">
                <a:tc>
                  <a:txBody>
                    <a:bodyPr/>
                    <a:lstStyle/>
                    <a:p>
                      <a:pPr>
                        <a:lnSpc>
                          <a:spcPct val="150000"/>
                        </a:lnSpc>
                        <a:spcAft>
                          <a:spcPts val="0"/>
                        </a:spcAft>
                      </a:pPr>
                      <a:r>
                        <a:rPr lang="en-US" sz="1000" b="0">
                          <a:effectLst/>
                        </a:rPr>
                        <a:t>Documents in use adopted by the instituition </a:t>
                      </a:r>
                      <a:endParaRPr lang="pt-BR" sz="1200" b="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Process Bureau of the institution</a:t>
                      </a:r>
                      <a:endParaRPr lang="pt-BR" sz="120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 querying the document management system</a:t>
                      </a:r>
                      <a:endParaRPr lang="pt-BR" sz="1200" dirty="0">
                        <a:effectLst/>
                        <a:latin typeface="Times New Roman"/>
                        <a:ea typeface="Calibri"/>
                      </a:endParaRPr>
                    </a:p>
                  </a:txBody>
                  <a:tcPr marL="68580" marR="68580" marT="0" marB="0" anchor="ctr"/>
                </a:tc>
              </a:tr>
              <a:tr h="881162">
                <a:tc>
                  <a:txBody>
                    <a:bodyPr/>
                    <a:lstStyle/>
                    <a:p>
                      <a:pPr>
                        <a:lnSpc>
                          <a:spcPct val="150000"/>
                        </a:lnSpc>
                        <a:spcAft>
                          <a:spcPts val="0"/>
                        </a:spcAft>
                      </a:pPr>
                      <a:r>
                        <a:rPr lang="en-US" sz="1000" b="0" dirty="0">
                          <a:effectLst/>
                        </a:rPr>
                        <a:t>Knowledge specialized about their process</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Clerk </a:t>
                      </a:r>
                      <a:endParaRPr lang="pt-BR" sz="1200" dirty="0">
                        <a:effectLst/>
                        <a:latin typeface="Times New Roman"/>
                        <a:ea typeface="Calibri"/>
                      </a:endParaRPr>
                    </a:p>
                  </a:txBody>
                  <a:tcPr marL="68580" marR="68580" marT="0" marB="0" anchor="ctr"/>
                </a:tc>
                <a:tc>
                  <a:txBody>
                    <a:bodyPr/>
                    <a:lstStyle/>
                    <a:p>
                      <a:pPr marL="342900" lvl="0" indent="-342900" algn="just">
                        <a:lnSpc>
                          <a:spcPct val="150000"/>
                        </a:lnSpc>
                        <a:spcAft>
                          <a:spcPts val="0"/>
                        </a:spcAft>
                        <a:buFont typeface="Times"/>
                        <a:buChar char="-"/>
                      </a:pPr>
                      <a:r>
                        <a:rPr lang="en-US" sz="1000" dirty="0">
                          <a:effectLst/>
                        </a:rPr>
                        <a:t>Interview</a:t>
                      </a:r>
                      <a:endParaRPr lang="pt-BR" sz="1200" dirty="0">
                        <a:effectLst/>
                        <a:latin typeface="Times New Roman"/>
                        <a:ea typeface="Calibri"/>
                        <a:cs typeface="Times"/>
                      </a:endParaRPr>
                    </a:p>
                  </a:txBody>
                  <a:tcPr marL="68580" marR="68580" marT="0" marB="0" anchor="ctr"/>
                </a:tc>
              </a:tr>
            </a:tbl>
          </a:graphicData>
        </a:graphic>
      </p:graphicFrame>
      <p:sp>
        <p:nvSpPr>
          <p:cNvPr id="10" name="CaixaDeTexto 9"/>
          <p:cNvSpPr txBox="1"/>
          <p:nvPr/>
        </p:nvSpPr>
        <p:spPr>
          <a:xfrm>
            <a:off x="263352" y="1599590"/>
            <a:ext cx="3024336" cy="461665"/>
          </a:xfrm>
          <a:prstGeom prst="rect">
            <a:avLst/>
          </a:prstGeom>
          <a:noFill/>
        </p:spPr>
        <p:txBody>
          <a:bodyPr wrap="square" rtlCol="0">
            <a:spAutoFit/>
          </a:bodyPr>
          <a:lstStyle/>
          <a:p>
            <a:pPr marL="285750" indent="-285750">
              <a:buFont typeface="Wingdings" panose="05000000000000000000" pitchFamily="2" charset="2"/>
              <a:buChar char="q"/>
            </a:pPr>
            <a:r>
              <a:rPr lang="pt-BR" sz="2400" dirty="0" smtClean="0"/>
              <a:t> Data </a:t>
            </a:r>
            <a:r>
              <a:rPr lang="pt-BR" sz="2400" dirty="0" err="1" smtClean="0"/>
              <a:t>collection</a:t>
            </a:r>
            <a:r>
              <a:rPr lang="pt-BR" sz="2400" dirty="0" smtClean="0"/>
              <a:t> </a:t>
            </a:r>
            <a:r>
              <a:rPr lang="pt-BR" sz="2400" dirty="0"/>
              <a:t>I</a:t>
            </a:r>
          </a:p>
        </p:txBody>
      </p:sp>
      <p:sp>
        <p:nvSpPr>
          <p:cNvPr id="7"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41886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5"/>
          <p:cNvGraphicFramePr>
            <a:graphicFrameLocks noGrp="1"/>
          </p:cNvGraphicFramePr>
          <p:nvPr>
            <p:extLst>
              <p:ext uri="{D42A27DB-BD31-4B8C-83A1-F6EECF244321}">
                <p14:modId xmlns:p14="http://schemas.microsoft.com/office/powerpoint/2010/main" val="202309024"/>
              </p:ext>
            </p:extLst>
          </p:nvPr>
        </p:nvGraphicFramePr>
        <p:xfrm>
          <a:off x="983432" y="2438401"/>
          <a:ext cx="9001000" cy="4158953"/>
        </p:xfrm>
        <a:graphic>
          <a:graphicData uri="http://schemas.openxmlformats.org/drawingml/2006/table">
            <a:tbl>
              <a:tblPr firstRow="1" firstCol="1" bandRow="1" bandCol="1">
                <a:tableStyleId>{21E4AEA4-8DFA-4A89-87EB-49C32662AFE0}</a:tableStyleId>
              </a:tblPr>
              <a:tblGrid>
                <a:gridCol w="2095350"/>
                <a:gridCol w="3515663"/>
                <a:gridCol w="3389987"/>
              </a:tblGrid>
              <a:tr h="360129">
                <a:tc>
                  <a:txBody>
                    <a:bodyPr/>
                    <a:lstStyle/>
                    <a:p>
                      <a:pPr algn="ctr">
                        <a:lnSpc>
                          <a:spcPct val="150000"/>
                        </a:lnSpc>
                        <a:spcAft>
                          <a:spcPts val="0"/>
                        </a:spcAft>
                      </a:pPr>
                      <a:r>
                        <a:rPr lang="en-US" sz="1000" dirty="0">
                          <a:effectLst/>
                        </a:rPr>
                        <a:t>Secondary data</a:t>
                      </a:r>
                      <a:endParaRPr lang="pt-BR" sz="1200" dirty="0">
                        <a:effectLst/>
                        <a:latin typeface="Times New Roman"/>
                        <a:ea typeface="Calibri"/>
                      </a:endParaRPr>
                    </a:p>
                  </a:txBody>
                  <a:tcPr marL="68580" marR="68580" marT="0" marB="0" anchor="ctr"/>
                </a:tc>
                <a:tc>
                  <a:txBody>
                    <a:bodyPr/>
                    <a:lstStyle/>
                    <a:p>
                      <a:pPr algn="ctr">
                        <a:lnSpc>
                          <a:spcPct val="150000"/>
                        </a:lnSpc>
                        <a:spcAft>
                          <a:spcPts val="0"/>
                        </a:spcAft>
                      </a:pPr>
                      <a:r>
                        <a:rPr lang="pt-BR" sz="1000" dirty="0" err="1">
                          <a:effectLst/>
                        </a:rPr>
                        <a:t>Source</a:t>
                      </a:r>
                      <a:endParaRPr lang="pt-BR" sz="1200" dirty="0">
                        <a:effectLst/>
                        <a:latin typeface="Times New Roman"/>
                        <a:ea typeface="Calibri"/>
                      </a:endParaRPr>
                    </a:p>
                  </a:txBody>
                  <a:tcPr marL="68580" marR="68580" marT="0" marB="0" anchor="ctr"/>
                </a:tc>
                <a:tc>
                  <a:txBody>
                    <a:bodyPr/>
                    <a:lstStyle/>
                    <a:p>
                      <a:pPr algn="ctr">
                        <a:lnSpc>
                          <a:spcPct val="150000"/>
                        </a:lnSpc>
                        <a:spcAft>
                          <a:spcPts val="0"/>
                        </a:spcAft>
                      </a:pPr>
                      <a:r>
                        <a:rPr lang="en-US" sz="1000" dirty="0">
                          <a:effectLst/>
                        </a:rPr>
                        <a:t>Way of obtaining</a:t>
                      </a:r>
                      <a:endParaRPr lang="pt-BR" sz="1200" dirty="0">
                        <a:effectLst/>
                        <a:latin typeface="Times New Roman"/>
                        <a:ea typeface="Calibri"/>
                      </a:endParaRPr>
                    </a:p>
                  </a:txBody>
                  <a:tcPr marL="68580" marR="68580" marT="0" marB="0" anchor="ctr"/>
                </a:tc>
              </a:tr>
              <a:tr h="639229">
                <a:tc>
                  <a:txBody>
                    <a:bodyPr/>
                    <a:lstStyle/>
                    <a:p>
                      <a:pPr>
                        <a:lnSpc>
                          <a:spcPct val="150000"/>
                        </a:lnSpc>
                        <a:spcAft>
                          <a:spcPts val="0"/>
                        </a:spcAft>
                      </a:pPr>
                      <a:r>
                        <a:rPr lang="en-US" sz="1000" b="0" dirty="0">
                          <a:effectLst/>
                        </a:rPr>
                        <a:t>Laws</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Legislation bank related to the subject</a:t>
                      </a:r>
                      <a:endParaRPr lang="pt-BR" sz="120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 Evaluation of the results available online</a:t>
                      </a:r>
                      <a:endParaRPr lang="pt-BR" sz="1200" dirty="0">
                        <a:effectLst/>
                        <a:latin typeface="Times New Roman"/>
                        <a:ea typeface="Calibri"/>
                      </a:endParaRPr>
                    </a:p>
                  </a:txBody>
                  <a:tcPr marL="68580" marR="68580" marT="0" marB="0" anchor="ctr"/>
                </a:tc>
              </a:tr>
              <a:tr h="1257482">
                <a:tc>
                  <a:txBody>
                    <a:bodyPr/>
                    <a:lstStyle/>
                    <a:p>
                      <a:pPr>
                        <a:lnSpc>
                          <a:spcPct val="150000"/>
                        </a:lnSpc>
                        <a:spcAft>
                          <a:spcPts val="0"/>
                        </a:spcAft>
                      </a:pPr>
                      <a:r>
                        <a:rPr lang="en-US" sz="1000" b="0">
                          <a:effectLst/>
                        </a:rPr>
                        <a:t>Transfusion</a:t>
                      </a:r>
                      <a:r>
                        <a:rPr lang="pt-BR" sz="1000" b="0">
                          <a:effectLst/>
                        </a:rPr>
                        <a:t> Medicine and </a:t>
                      </a:r>
                      <a:r>
                        <a:rPr lang="en-US" sz="1000" b="0">
                          <a:effectLst/>
                        </a:rPr>
                        <a:t>Hematology</a:t>
                      </a:r>
                      <a:endParaRPr lang="pt-BR" sz="1200" b="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Technical documents and technical material</a:t>
                      </a:r>
                      <a:endParaRPr lang="pt-BR" sz="120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 </a:t>
                      </a:r>
                      <a:r>
                        <a:rPr lang="en-US" sz="1000" dirty="0" smtClean="0">
                          <a:effectLst/>
                        </a:rPr>
                        <a:t>Query professionals </a:t>
                      </a:r>
                      <a:r>
                        <a:rPr lang="en-US" sz="1000" dirty="0">
                          <a:effectLst/>
                        </a:rPr>
                        <a:t>of the institution </a:t>
                      </a:r>
                      <a:endParaRPr lang="pt-BR" sz="1200" dirty="0">
                        <a:effectLst/>
                      </a:endParaRPr>
                    </a:p>
                    <a:p>
                      <a:pPr>
                        <a:lnSpc>
                          <a:spcPct val="150000"/>
                        </a:lnSpc>
                        <a:spcAft>
                          <a:spcPts val="0"/>
                        </a:spcAft>
                      </a:pPr>
                      <a:r>
                        <a:rPr lang="en-US" sz="1000" dirty="0">
                          <a:effectLst/>
                        </a:rPr>
                        <a:t>- Assessment of the results available online</a:t>
                      </a:r>
                      <a:endParaRPr lang="pt-BR" sz="1200" dirty="0">
                        <a:effectLst/>
                        <a:latin typeface="Times New Roman"/>
                        <a:ea typeface="Calibri"/>
                      </a:endParaRPr>
                    </a:p>
                  </a:txBody>
                  <a:tcPr marL="68580" marR="68580" marT="0" marB="0" anchor="ctr"/>
                </a:tc>
              </a:tr>
              <a:tr h="1257482">
                <a:tc>
                  <a:txBody>
                    <a:bodyPr/>
                    <a:lstStyle/>
                    <a:p>
                      <a:pPr>
                        <a:lnSpc>
                          <a:spcPct val="150000"/>
                        </a:lnSpc>
                        <a:spcAft>
                          <a:spcPts val="0"/>
                        </a:spcAft>
                      </a:pPr>
                      <a:r>
                        <a:rPr lang="pt-BR" sz="1000" b="0" dirty="0" err="1">
                          <a:effectLst/>
                        </a:rPr>
                        <a:t>Guidelines</a:t>
                      </a:r>
                      <a:r>
                        <a:rPr lang="pt-BR" sz="1000" b="0" dirty="0">
                          <a:effectLst/>
                        </a:rPr>
                        <a:t> for </a:t>
                      </a:r>
                      <a:r>
                        <a:rPr lang="pt-BR" sz="1000" b="0" dirty="0" err="1">
                          <a:effectLst/>
                        </a:rPr>
                        <a:t>process</a:t>
                      </a:r>
                      <a:r>
                        <a:rPr lang="pt-BR" sz="1000" b="0" dirty="0">
                          <a:effectLst/>
                        </a:rPr>
                        <a:t> </a:t>
                      </a:r>
                      <a:r>
                        <a:rPr lang="pt-BR" sz="1000" b="0" dirty="0" err="1">
                          <a:effectLst/>
                        </a:rPr>
                        <a:t>mapping</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National Accreditation Organization (ONA) e American Association for Blood Banks (AABB). </a:t>
                      </a:r>
                      <a:endParaRPr lang="pt-BR" sz="1200" dirty="0">
                        <a:effectLst/>
                        <a:latin typeface="Times New Roman"/>
                        <a:ea typeface="Calibri"/>
                      </a:endParaRPr>
                    </a:p>
                  </a:txBody>
                  <a:tcPr marL="68580" marR="68580" marT="0" marB="0" anchor="ctr"/>
                </a:tc>
                <a:tc>
                  <a:txBody>
                    <a:bodyPr/>
                    <a:lstStyle/>
                    <a:p>
                      <a:pPr>
                        <a:lnSpc>
                          <a:spcPct val="150000"/>
                        </a:lnSpc>
                        <a:spcAft>
                          <a:spcPts val="0"/>
                        </a:spcAft>
                      </a:pPr>
                      <a:r>
                        <a:rPr lang="en-US" sz="1000" dirty="0">
                          <a:effectLst/>
                        </a:rPr>
                        <a:t>- querying the ONA and AABB manuals</a:t>
                      </a:r>
                      <a:endParaRPr lang="pt-BR" sz="1200" dirty="0">
                        <a:effectLst/>
                        <a:latin typeface="Times New Roman"/>
                        <a:ea typeface="Calibri"/>
                      </a:endParaRPr>
                    </a:p>
                  </a:txBody>
                  <a:tcPr marL="68580" marR="68580" marT="0" marB="0" anchor="ctr"/>
                </a:tc>
              </a:tr>
              <a:tr h="644631">
                <a:tc>
                  <a:txBody>
                    <a:bodyPr/>
                    <a:lstStyle/>
                    <a:p>
                      <a:pPr>
                        <a:lnSpc>
                          <a:spcPct val="150000"/>
                        </a:lnSpc>
                        <a:spcAft>
                          <a:spcPts val="0"/>
                        </a:spcAft>
                      </a:pPr>
                      <a:r>
                        <a:rPr lang="pt-BR" sz="1000" b="0" dirty="0" err="1">
                          <a:effectLst/>
                        </a:rPr>
                        <a:t>Institution</a:t>
                      </a:r>
                      <a:r>
                        <a:rPr lang="pt-BR" sz="1000" b="0" dirty="0">
                          <a:effectLst/>
                        </a:rPr>
                        <a:t> </a:t>
                      </a:r>
                      <a:r>
                        <a:rPr lang="pt-BR" sz="1000" b="0" dirty="0" smtClean="0">
                          <a:effectLst/>
                        </a:rPr>
                        <a:t>al </a:t>
                      </a:r>
                      <a:r>
                        <a:rPr lang="pt-BR" sz="1000" b="0" dirty="0" err="1" smtClean="0">
                          <a:effectLst/>
                        </a:rPr>
                        <a:t>manuals</a:t>
                      </a:r>
                      <a:endParaRPr lang="pt-BR" sz="1200" b="0" dirty="0">
                        <a:effectLst/>
                        <a:latin typeface="Times New Roman"/>
                        <a:ea typeface="Calibri"/>
                      </a:endParaRPr>
                    </a:p>
                  </a:txBody>
                  <a:tcPr marL="68580" marR="68580" marT="0" marB="0" anchor="ctr"/>
                </a:tc>
                <a:tc>
                  <a:txBody>
                    <a:bodyPr/>
                    <a:lstStyle/>
                    <a:p>
                      <a:pPr>
                        <a:lnSpc>
                          <a:spcPct val="150000"/>
                        </a:lnSpc>
                        <a:spcAft>
                          <a:spcPts val="0"/>
                        </a:spcAft>
                      </a:pPr>
                      <a:r>
                        <a:rPr lang="en-US" sz="1000">
                          <a:effectLst/>
                        </a:rPr>
                        <a:t>Process Bureau of the institution</a:t>
                      </a:r>
                      <a:endParaRPr lang="pt-BR" sz="1200">
                        <a:effectLst/>
                        <a:latin typeface="Times New Roman"/>
                        <a:ea typeface="Calibri"/>
                      </a:endParaRPr>
                    </a:p>
                  </a:txBody>
                  <a:tcPr marL="68580" marR="68580" marT="0" marB="0" anchor="ctr"/>
                </a:tc>
                <a:tc>
                  <a:txBody>
                    <a:bodyPr/>
                    <a:lstStyle/>
                    <a:p>
                      <a:pPr>
                        <a:lnSpc>
                          <a:spcPct val="150000"/>
                        </a:lnSpc>
                        <a:spcAft>
                          <a:spcPts val="0"/>
                        </a:spcAft>
                      </a:pPr>
                      <a:r>
                        <a:rPr lang="pt-BR" sz="1000" dirty="0">
                          <a:effectLst/>
                        </a:rPr>
                        <a:t>- </a:t>
                      </a:r>
                      <a:r>
                        <a:rPr lang="pt-BR" sz="1000" dirty="0" err="1">
                          <a:effectLst/>
                        </a:rPr>
                        <a:t>In-loco</a:t>
                      </a:r>
                      <a:endParaRPr lang="pt-BR" sz="1200" dirty="0">
                        <a:effectLst/>
                        <a:latin typeface="Times New Roman"/>
                        <a:ea typeface="Calibri"/>
                      </a:endParaRPr>
                    </a:p>
                  </a:txBody>
                  <a:tcPr marL="68580" marR="68580" marT="0" marB="0" anchor="ctr"/>
                </a:tc>
              </a:tr>
            </a:tbl>
          </a:graphicData>
        </a:graphic>
      </p:graphicFrame>
      <p:sp>
        <p:nvSpPr>
          <p:cNvPr id="5" name="Título 1"/>
          <p:cNvSpPr>
            <a:spLocks noGrp="1"/>
          </p:cNvSpPr>
          <p:nvPr>
            <p:ph type="title"/>
          </p:nvPr>
        </p:nvSpPr>
        <p:spPr>
          <a:xfrm>
            <a:off x="1066800" y="99221"/>
            <a:ext cx="10058400" cy="1325563"/>
          </a:xfrm>
        </p:spPr>
        <p:txBody>
          <a:bodyPr/>
          <a:lstStyle/>
          <a:p>
            <a:r>
              <a:rPr lang="en-US" dirty="0"/>
              <a:t>Methodology</a:t>
            </a:r>
            <a:endParaRPr lang="pt-BR" dirty="0"/>
          </a:p>
        </p:txBody>
      </p:sp>
      <p:sp>
        <p:nvSpPr>
          <p:cNvPr id="7" name="CaixaDeTexto 9"/>
          <p:cNvSpPr txBox="1"/>
          <p:nvPr/>
        </p:nvSpPr>
        <p:spPr>
          <a:xfrm>
            <a:off x="191344" y="1830423"/>
            <a:ext cx="3024336" cy="461665"/>
          </a:xfrm>
          <a:prstGeom prst="rect">
            <a:avLst/>
          </a:prstGeom>
          <a:noFill/>
        </p:spPr>
        <p:txBody>
          <a:bodyPr wrap="square" rtlCol="0">
            <a:spAutoFit/>
          </a:bodyPr>
          <a:lstStyle/>
          <a:p>
            <a:pPr marL="285750" indent="-285750">
              <a:buFont typeface="Wingdings" panose="05000000000000000000" pitchFamily="2" charset="2"/>
              <a:buChar char="q"/>
            </a:pPr>
            <a:r>
              <a:rPr lang="pt-BR" sz="2400" dirty="0" smtClean="0"/>
              <a:t> Data </a:t>
            </a:r>
            <a:r>
              <a:rPr lang="pt-BR" sz="2400" dirty="0" err="1" smtClean="0"/>
              <a:t>collection</a:t>
            </a:r>
            <a:r>
              <a:rPr lang="pt-BR" sz="2400" dirty="0" smtClean="0"/>
              <a:t> </a:t>
            </a:r>
            <a:r>
              <a:rPr lang="pt-BR" sz="2400" dirty="0"/>
              <a:t>II</a:t>
            </a:r>
          </a:p>
        </p:txBody>
      </p:sp>
      <p:sp>
        <p:nvSpPr>
          <p:cNvPr id="8"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Methodology</a:t>
            </a:r>
            <a:endParaRPr lang="en-US" dirty="0"/>
          </a:p>
        </p:txBody>
      </p:sp>
      <p:sp>
        <p:nvSpPr>
          <p:cNvPr id="3" name="Espaço Reservado para Conteúdo 2"/>
          <p:cNvSpPr>
            <a:spLocks noGrp="1"/>
          </p:cNvSpPr>
          <p:nvPr>
            <p:ph idx="1"/>
          </p:nvPr>
        </p:nvSpPr>
        <p:spPr>
          <a:xfrm>
            <a:off x="119336" y="1700808"/>
            <a:ext cx="11305256" cy="5040560"/>
          </a:xfrm>
        </p:spPr>
        <p:txBody>
          <a:bodyPr>
            <a:normAutofit fontScale="92500" lnSpcReduction="20000"/>
          </a:bodyPr>
          <a:lstStyle/>
          <a:p>
            <a:pPr>
              <a:spcAft>
                <a:spcPts val="1200"/>
              </a:spcAft>
              <a:buFont typeface="Wingdings" panose="05000000000000000000" pitchFamily="2" charset="2"/>
              <a:buChar char="q"/>
            </a:pPr>
            <a:r>
              <a:rPr lang="en-US" sz="3400" dirty="0" smtClean="0"/>
              <a:t>  </a:t>
            </a:r>
            <a:r>
              <a:rPr lang="en-US" dirty="0" smtClean="0"/>
              <a:t>We will </a:t>
            </a:r>
            <a:r>
              <a:rPr lang="en-US" dirty="0"/>
              <a:t>work </a:t>
            </a:r>
            <a:r>
              <a:rPr lang="en-US" dirty="0" smtClean="0"/>
              <a:t>with the </a:t>
            </a:r>
            <a:r>
              <a:rPr lang="en-US" dirty="0"/>
              <a:t>support of </a:t>
            </a:r>
            <a:r>
              <a:rPr lang="en-US" dirty="0" smtClean="0"/>
              <a:t>professionals</a:t>
            </a:r>
          </a:p>
          <a:p>
            <a:pPr lvl="2">
              <a:spcAft>
                <a:spcPts val="1200"/>
              </a:spcAft>
            </a:pPr>
            <a:r>
              <a:rPr lang="en-US" dirty="0" smtClean="0"/>
              <a:t>To elicit knowledge about the organizational processes</a:t>
            </a:r>
          </a:p>
          <a:p>
            <a:pPr>
              <a:spcAft>
                <a:spcPts val="1200"/>
              </a:spcAft>
              <a:buFont typeface="Wingdings" panose="05000000000000000000" pitchFamily="2" charset="2"/>
              <a:buChar char="q"/>
            </a:pPr>
            <a:r>
              <a:rPr lang="en-US" sz="3400" dirty="0" smtClean="0"/>
              <a:t>  </a:t>
            </a:r>
            <a:r>
              <a:rPr lang="en-US" dirty="0" smtClean="0"/>
              <a:t>We will use </a:t>
            </a:r>
            <a:r>
              <a:rPr lang="pt-BR" dirty="0" err="1"/>
              <a:t>Document</a:t>
            </a:r>
            <a:r>
              <a:rPr lang="pt-BR" dirty="0"/>
              <a:t> </a:t>
            </a:r>
            <a:r>
              <a:rPr lang="pt-BR" dirty="0" err="1"/>
              <a:t>Acts</a:t>
            </a:r>
            <a:r>
              <a:rPr lang="pt-BR" dirty="0"/>
              <a:t> </a:t>
            </a:r>
            <a:r>
              <a:rPr lang="pt-BR" dirty="0" err="1"/>
              <a:t>template</a:t>
            </a:r>
            <a:r>
              <a:rPr lang="pt-BR" dirty="0"/>
              <a:t> </a:t>
            </a:r>
            <a:endParaRPr lang="pt-BR" sz="3400" dirty="0"/>
          </a:p>
          <a:p>
            <a:pPr lvl="1">
              <a:spcAft>
                <a:spcPts val="1200"/>
              </a:spcAft>
            </a:pPr>
            <a:r>
              <a:rPr lang="en-US" sz="2000" dirty="0" smtClean="0">
                <a:solidFill>
                  <a:schemeClr val="tx1"/>
                </a:solidFill>
              </a:rPr>
              <a:t>to </a:t>
            </a:r>
            <a:r>
              <a:rPr lang="en-US" sz="2000" dirty="0">
                <a:solidFill>
                  <a:schemeClr val="tx1"/>
                </a:solidFill>
              </a:rPr>
              <a:t>select documents bearers of </a:t>
            </a:r>
            <a:r>
              <a:rPr lang="en-US" sz="2000" dirty="0" smtClean="0">
                <a:solidFill>
                  <a:schemeClr val="tx1"/>
                </a:solidFill>
              </a:rPr>
              <a:t>document-acts </a:t>
            </a:r>
          </a:p>
          <a:p>
            <a:pPr lvl="1">
              <a:spcAft>
                <a:spcPts val="1200"/>
              </a:spcAft>
            </a:pPr>
            <a:r>
              <a:rPr lang="en-US" sz="2000" dirty="0" smtClean="0">
                <a:solidFill>
                  <a:schemeClr val="tx1"/>
                </a:solidFill>
              </a:rPr>
              <a:t>to </a:t>
            </a:r>
            <a:r>
              <a:rPr lang="en-US" sz="2000" dirty="0" smtClean="0">
                <a:solidFill>
                  <a:schemeClr val="tx1"/>
                </a:solidFill>
              </a:rPr>
              <a:t>describe the </a:t>
            </a:r>
            <a:r>
              <a:rPr lang="en-US" sz="2000" dirty="0" smtClean="0">
                <a:solidFill>
                  <a:schemeClr val="tx1"/>
                </a:solidFill>
              </a:rPr>
              <a:t>context</a:t>
            </a:r>
          </a:p>
          <a:p>
            <a:pPr lvl="1">
              <a:spcAft>
                <a:spcPts val="1200"/>
              </a:spcAft>
            </a:pPr>
            <a:r>
              <a:rPr lang="en-US" sz="2000" dirty="0" smtClean="0">
                <a:solidFill>
                  <a:schemeClr val="tx1"/>
                </a:solidFill>
              </a:rPr>
              <a:t>to </a:t>
            </a:r>
            <a:r>
              <a:rPr lang="en-US" sz="2000" dirty="0" smtClean="0">
                <a:solidFill>
                  <a:schemeClr val="tx1"/>
                </a:solidFill>
              </a:rPr>
              <a:t>specify</a:t>
            </a:r>
            <a:r>
              <a:rPr lang="en-US" sz="2000" dirty="0" smtClean="0">
                <a:solidFill>
                  <a:schemeClr val="tx1"/>
                </a:solidFill>
              </a:rPr>
              <a:t> </a:t>
            </a:r>
            <a:r>
              <a:rPr lang="en-US" sz="2000" dirty="0" smtClean="0">
                <a:solidFill>
                  <a:schemeClr val="tx1"/>
                </a:solidFill>
              </a:rPr>
              <a:t>the context</a:t>
            </a:r>
          </a:p>
          <a:p>
            <a:pPr lvl="1">
              <a:spcAft>
                <a:spcPts val="1200"/>
              </a:spcAft>
            </a:pPr>
            <a:r>
              <a:rPr lang="en-US" sz="2000" dirty="0" smtClean="0">
                <a:solidFill>
                  <a:schemeClr val="tx1"/>
                </a:solidFill>
              </a:rPr>
              <a:t>to </a:t>
            </a:r>
            <a:r>
              <a:rPr lang="en-US" sz="2000" dirty="0" smtClean="0">
                <a:solidFill>
                  <a:schemeClr val="tx1"/>
                </a:solidFill>
              </a:rPr>
              <a:t>assign </a:t>
            </a:r>
            <a:r>
              <a:rPr lang="en-US" sz="2000" dirty="0" smtClean="0">
                <a:solidFill>
                  <a:schemeClr val="tx1"/>
                </a:solidFill>
              </a:rPr>
              <a:t>the point</a:t>
            </a:r>
          </a:p>
          <a:p>
            <a:pPr lvl="1">
              <a:spcAft>
                <a:spcPts val="1200"/>
              </a:spcAft>
            </a:pPr>
            <a:r>
              <a:rPr lang="en-US" sz="2000" dirty="0" smtClean="0">
                <a:solidFill>
                  <a:schemeClr val="tx1"/>
                </a:solidFill>
              </a:rPr>
              <a:t>to </a:t>
            </a:r>
            <a:r>
              <a:rPr lang="en-US" sz="2000" dirty="0" smtClean="0">
                <a:solidFill>
                  <a:schemeClr val="tx1"/>
                </a:solidFill>
              </a:rPr>
              <a:t>assign </a:t>
            </a:r>
            <a:r>
              <a:rPr lang="en-US" sz="2000" dirty="0" smtClean="0">
                <a:solidFill>
                  <a:schemeClr val="tx1"/>
                </a:solidFill>
              </a:rPr>
              <a:t>the degree</a:t>
            </a:r>
          </a:p>
          <a:p>
            <a:pPr lvl="1">
              <a:spcAft>
                <a:spcPts val="1200"/>
              </a:spcAft>
            </a:pPr>
            <a:r>
              <a:rPr lang="en-US" sz="2000" dirty="0" smtClean="0">
                <a:solidFill>
                  <a:schemeClr val="tx1"/>
                </a:solidFill>
              </a:rPr>
              <a:t>to </a:t>
            </a:r>
            <a:r>
              <a:rPr lang="en-US" sz="2000" dirty="0" smtClean="0">
                <a:solidFill>
                  <a:schemeClr val="tx1"/>
                </a:solidFill>
              </a:rPr>
              <a:t>assign </a:t>
            </a:r>
            <a:r>
              <a:rPr lang="en-US" sz="2000" dirty="0">
                <a:solidFill>
                  <a:schemeClr val="tx1"/>
                </a:solidFill>
              </a:rPr>
              <a:t>contend </a:t>
            </a:r>
            <a:r>
              <a:rPr lang="en-US" sz="2000" dirty="0" smtClean="0">
                <a:solidFill>
                  <a:schemeClr val="tx1"/>
                </a:solidFill>
              </a:rPr>
              <a:t>condition</a:t>
            </a:r>
          </a:p>
          <a:p>
            <a:pPr>
              <a:spcAft>
                <a:spcPts val="1200"/>
              </a:spcAft>
              <a:buFont typeface="Wingdings" panose="05000000000000000000" pitchFamily="2" charset="2"/>
              <a:buChar char="q"/>
            </a:pPr>
            <a:r>
              <a:rPr lang="en-US" dirty="0" smtClean="0"/>
              <a:t>  We will </a:t>
            </a:r>
            <a:r>
              <a:rPr lang="en-US" dirty="0"/>
              <a:t>use </a:t>
            </a:r>
            <a:r>
              <a:rPr lang="en-US" dirty="0" smtClean="0">
                <a:solidFill>
                  <a:srgbClr val="C00000"/>
                </a:solidFill>
              </a:rPr>
              <a:t>DEMO </a:t>
            </a:r>
            <a:r>
              <a:rPr lang="en-US" dirty="0" smtClean="0"/>
              <a:t>for notation </a:t>
            </a:r>
            <a:r>
              <a:rPr lang="en-US" dirty="0"/>
              <a:t>of the </a:t>
            </a:r>
            <a:r>
              <a:rPr lang="en-US" dirty="0" smtClean="0"/>
              <a:t>Hemominas Foundation processes</a:t>
            </a:r>
            <a:endParaRPr lang="en-US" dirty="0"/>
          </a:p>
          <a:p>
            <a:pPr lvl="1">
              <a:spcAft>
                <a:spcPts val="1200"/>
              </a:spcAft>
            </a:pPr>
            <a:endParaRPr lang="en-US" sz="2000" dirty="0" smtClean="0">
              <a:solidFill>
                <a:schemeClr val="tx1"/>
              </a:solidFill>
            </a:endParaRPr>
          </a:p>
          <a:p>
            <a:pPr lvl="1">
              <a:spcAft>
                <a:spcPts val="1200"/>
              </a:spcAft>
            </a:pPr>
            <a:endParaRPr lang="en-US" sz="2000" dirty="0" smtClean="0"/>
          </a:p>
          <a:p>
            <a:pPr lvl="1">
              <a:buFont typeface="Wingdings" pitchFamily="2" charset="2"/>
              <a:buChar char="ü"/>
            </a:pPr>
            <a:endParaRPr lang="en-US" sz="2600" dirty="0" smtClean="0"/>
          </a:p>
          <a:p>
            <a:pPr>
              <a:spcAft>
                <a:spcPts val="1200"/>
              </a:spcAft>
              <a:buNone/>
            </a:pPr>
            <a:endParaRPr lang="en-US" dirty="0" smtClean="0"/>
          </a:p>
          <a:p>
            <a:pPr lvl="1">
              <a:spcAft>
                <a:spcPts val="1200"/>
              </a:spcAft>
              <a:buNone/>
            </a:pPr>
            <a:endParaRPr lang="en-US" sz="2800" dirty="0" smtClean="0"/>
          </a:p>
        </p:txBody>
      </p:sp>
      <p:sp>
        <p:nvSpPr>
          <p:cNvPr id="5"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414622894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Final remarks and future work</a:t>
            </a:r>
            <a:endParaRPr lang="en-US" dirty="0"/>
          </a:p>
        </p:txBody>
      </p:sp>
      <p:sp>
        <p:nvSpPr>
          <p:cNvPr id="3" name="Espaço Reservado para Conteúdo 2"/>
          <p:cNvSpPr>
            <a:spLocks noGrp="1"/>
          </p:cNvSpPr>
          <p:nvPr>
            <p:ph idx="1"/>
          </p:nvPr>
        </p:nvSpPr>
        <p:spPr>
          <a:xfrm>
            <a:off x="1095340" y="1785927"/>
            <a:ext cx="9825196" cy="3515281"/>
          </a:xfrm>
        </p:spPr>
        <p:txBody>
          <a:bodyPr>
            <a:normAutofit/>
          </a:bodyPr>
          <a:lstStyle/>
          <a:p>
            <a:pPr>
              <a:spcAft>
                <a:spcPts val="1200"/>
              </a:spcAft>
              <a:buFont typeface="Wingdings" pitchFamily="2" charset="2"/>
              <a:buChar char="q"/>
            </a:pPr>
            <a:r>
              <a:rPr lang="en-US" dirty="0" smtClean="0"/>
              <a:t>  Next stages of our </a:t>
            </a:r>
            <a:r>
              <a:rPr lang="en-US" dirty="0" smtClean="0"/>
              <a:t>research</a:t>
            </a:r>
            <a:endParaRPr lang="en-US" sz="2800" dirty="0" smtClean="0"/>
          </a:p>
          <a:p>
            <a:pPr lvl="1">
              <a:spcAft>
                <a:spcPts val="600"/>
              </a:spcAft>
              <a:buFont typeface="Wingdings" charset="2"/>
              <a:buChar char="ü"/>
            </a:pPr>
            <a:r>
              <a:rPr lang="en-US" dirty="0" smtClean="0"/>
              <a:t>to </a:t>
            </a:r>
            <a:r>
              <a:rPr lang="en-US" dirty="0"/>
              <a:t>consolidate our theoretical and methodological </a:t>
            </a:r>
            <a:r>
              <a:rPr lang="en-US" dirty="0" smtClean="0"/>
              <a:t>bases</a:t>
            </a:r>
            <a:endParaRPr lang="en-US" dirty="0" smtClean="0"/>
          </a:p>
          <a:p>
            <a:pPr lvl="1">
              <a:spcAft>
                <a:spcPts val="600"/>
              </a:spcAft>
              <a:buFont typeface="Wingdings" charset="2"/>
              <a:buChar char="ü"/>
            </a:pPr>
            <a:r>
              <a:rPr lang="en-US" dirty="0" smtClean="0"/>
              <a:t>to apply </a:t>
            </a:r>
            <a:r>
              <a:rPr lang="en-US" dirty="0" smtClean="0"/>
              <a:t>our methodology in a real case</a:t>
            </a:r>
          </a:p>
          <a:p>
            <a:pPr lvl="1">
              <a:spcAft>
                <a:spcPts val="600"/>
              </a:spcAft>
              <a:buFont typeface="Wingdings" charset="2"/>
              <a:buChar char="ü"/>
            </a:pPr>
            <a:r>
              <a:rPr lang="en-US" dirty="0" smtClean="0"/>
              <a:t>to analyze results</a:t>
            </a:r>
            <a:endParaRPr lang="en-US" sz="2400" dirty="0"/>
          </a:p>
          <a:p>
            <a:pPr lvl="1">
              <a:spcAft>
                <a:spcPts val="600"/>
              </a:spcAft>
              <a:buFont typeface="Wingdings" charset="2"/>
              <a:buChar char="ü"/>
            </a:pPr>
            <a:r>
              <a:rPr lang="en-US" dirty="0"/>
              <a:t>to propose eventual improvements on the theoretical frameworks and methods</a:t>
            </a:r>
          </a:p>
          <a:p>
            <a:pPr lvl="1">
              <a:spcAft>
                <a:spcPts val="600"/>
              </a:spcAft>
              <a:buFont typeface="Wingdings" charset="2"/>
              <a:buChar char="ü"/>
            </a:pPr>
            <a:endParaRPr lang="en-US" sz="2600" dirty="0" smtClean="0"/>
          </a:p>
          <a:p>
            <a:pPr lvl="1">
              <a:spcAft>
                <a:spcPts val="600"/>
              </a:spcAft>
              <a:buNone/>
            </a:pPr>
            <a:endParaRPr lang="en-US" sz="2600" dirty="0" smtClean="0"/>
          </a:p>
          <a:p>
            <a:pPr lvl="1">
              <a:spcAft>
                <a:spcPts val="600"/>
              </a:spcAft>
              <a:buNone/>
            </a:pPr>
            <a:endParaRPr lang="en-US" sz="2600" dirty="0" smtClean="0"/>
          </a:p>
          <a:p>
            <a:pPr lvl="1">
              <a:spcAft>
                <a:spcPts val="1200"/>
              </a:spcAft>
              <a:buFont typeface="Wingdings" pitchFamily="2" charset="2"/>
              <a:buChar char="ü"/>
            </a:pPr>
            <a:endParaRPr lang="en-US" sz="2600" dirty="0" smtClean="0"/>
          </a:p>
          <a:p>
            <a:pPr lvl="1">
              <a:spcAft>
                <a:spcPts val="1200"/>
              </a:spcAft>
              <a:buNone/>
            </a:pPr>
            <a:endParaRPr lang="en-US" sz="2800" dirty="0" smtClean="0"/>
          </a:p>
          <a:p>
            <a:pPr lvl="1">
              <a:buNone/>
            </a:pPr>
            <a:endParaRPr lang="en-US" sz="2600" dirty="0" smtClean="0"/>
          </a:p>
          <a:p>
            <a:pPr lvl="1">
              <a:buFont typeface="Wingdings" pitchFamily="2" charset="2"/>
              <a:buChar char="ü"/>
            </a:pPr>
            <a:endParaRPr lang="en-US" sz="2600" dirty="0" smtClean="0"/>
          </a:p>
          <a:p>
            <a:pPr>
              <a:spcAft>
                <a:spcPts val="1200"/>
              </a:spcAft>
              <a:buNone/>
            </a:pPr>
            <a:endParaRPr lang="en-US" dirty="0" smtClean="0"/>
          </a:p>
          <a:p>
            <a:pPr lvl="1">
              <a:spcAft>
                <a:spcPts val="1200"/>
              </a:spcAft>
              <a:buNone/>
            </a:pPr>
            <a:endParaRPr lang="en-US" sz="2800" dirty="0" smtClean="0"/>
          </a:p>
        </p:txBody>
      </p:sp>
    </p:spTree>
    <p:extLst>
      <p:ext uri="{BB962C8B-B14F-4D97-AF65-F5344CB8AC3E}">
        <p14:creationId xmlns:p14="http://schemas.microsoft.com/office/powerpoint/2010/main" val="383432122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Methodology</a:t>
            </a:r>
            <a:endParaRPr lang="en-US" dirty="0"/>
          </a:p>
        </p:txBody>
      </p:sp>
      <p:sp>
        <p:nvSpPr>
          <p:cNvPr id="3" name="Espaço Reservado para Conteúdo 2"/>
          <p:cNvSpPr>
            <a:spLocks noGrp="1"/>
          </p:cNvSpPr>
          <p:nvPr>
            <p:ph idx="1"/>
          </p:nvPr>
        </p:nvSpPr>
        <p:spPr>
          <a:xfrm>
            <a:off x="119336" y="1700808"/>
            <a:ext cx="11305256" cy="5040560"/>
          </a:xfrm>
        </p:spPr>
        <p:txBody>
          <a:bodyPr>
            <a:normAutofit fontScale="92500" lnSpcReduction="20000"/>
          </a:bodyPr>
          <a:lstStyle/>
          <a:p>
            <a:pPr>
              <a:spcAft>
                <a:spcPts val="1200"/>
              </a:spcAft>
              <a:buFont typeface="Wingdings" panose="05000000000000000000" pitchFamily="2" charset="2"/>
              <a:buChar char="q"/>
            </a:pPr>
            <a:r>
              <a:rPr lang="en-US" sz="3400" dirty="0" smtClean="0"/>
              <a:t>  </a:t>
            </a:r>
            <a:r>
              <a:rPr lang="en-US" dirty="0" smtClean="0"/>
              <a:t>We will </a:t>
            </a:r>
            <a:r>
              <a:rPr lang="en-US" dirty="0"/>
              <a:t>work </a:t>
            </a:r>
            <a:r>
              <a:rPr lang="en-US" dirty="0" smtClean="0"/>
              <a:t>with the </a:t>
            </a:r>
            <a:r>
              <a:rPr lang="en-US" dirty="0"/>
              <a:t>support of </a:t>
            </a:r>
            <a:r>
              <a:rPr lang="en-US" dirty="0" smtClean="0"/>
              <a:t>professionals</a:t>
            </a:r>
          </a:p>
          <a:p>
            <a:pPr lvl="2">
              <a:spcAft>
                <a:spcPts val="1200"/>
              </a:spcAft>
            </a:pPr>
            <a:r>
              <a:rPr lang="en-US" dirty="0" smtClean="0"/>
              <a:t>To elicit knowledge about the organizational processes</a:t>
            </a:r>
          </a:p>
          <a:p>
            <a:pPr>
              <a:spcAft>
                <a:spcPts val="1200"/>
              </a:spcAft>
              <a:buFont typeface="Wingdings" panose="05000000000000000000" pitchFamily="2" charset="2"/>
              <a:buChar char="q"/>
            </a:pPr>
            <a:r>
              <a:rPr lang="en-US" sz="3400" dirty="0" smtClean="0"/>
              <a:t>  </a:t>
            </a:r>
            <a:r>
              <a:rPr lang="en-US" dirty="0" smtClean="0"/>
              <a:t>We will use </a:t>
            </a:r>
            <a:r>
              <a:rPr lang="pt-BR" dirty="0" err="1"/>
              <a:t>Document</a:t>
            </a:r>
            <a:r>
              <a:rPr lang="pt-BR" dirty="0"/>
              <a:t> </a:t>
            </a:r>
            <a:r>
              <a:rPr lang="pt-BR" dirty="0" err="1"/>
              <a:t>Acts</a:t>
            </a:r>
            <a:r>
              <a:rPr lang="pt-BR" dirty="0"/>
              <a:t> </a:t>
            </a:r>
            <a:r>
              <a:rPr lang="pt-BR" dirty="0" err="1"/>
              <a:t>template</a:t>
            </a:r>
            <a:r>
              <a:rPr lang="pt-BR" dirty="0"/>
              <a:t> </a:t>
            </a:r>
            <a:r>
              <a:rPr lang="pt-BR" dirty="0" smtClean="0"/>
              <a:t>in </a:t>
            </a:r>
            <a:r>
              <a:rPr lang="pt-BR" dirty="0" err="1" smtClean="0"/>
              <a:t>our</a:t>
            </a:r>
            <a:r>
              <a:rPr lang="pt-BR" dirty="0" smtClean="0"/>
              <a:t> </a:t>
            </a:r>
            <a:r>
              <a:rPr lang="pt-BR" dirty="0" err="1" smtClean="0"/>
              <a:t>research</a:t>
            </a:r>
            <a:endParaRPr lang="pt-BR" sz="3400" dirty="0" smtClean="0"/>
          </a:p>
          <a:p>
            <a:pPr lvl="1">
              <a:spcAft>
                <a:spcPts val="1200"/>
              </a:spcAft>
            </a:pPr>
            <a:r>
              <a:rPr lang="en-US" sz="2000" dirty="0" smtClean="0">
                <a:solidFill>
                  <a:schemeClr val="tx1"/>
                </a:solidFill>
              </a:rPr>
              <a:t>to select documents bearers of document-acts </a:t>
            </a:r>
          </a:p>
          <a:p>
            <a:pPr lvl="1">
              <a:spcAft>
                <a:spcPts val="1200"/>
              </a:spcAft>
            </a:pPr>
            <a:r>
              <a:rPr lang="en-US" sz="2000" dirty="0" smtClean="0">
                <a:solidFill>
                  <a:schemeClr val="tx1"/>
                </a:solidFill>
              </a:rPr>
              <a:t>to describing the context</a:t>
            </a:r>
          </a:p>
          <a:p>
            <a:pPr lvl="1">
              <a:spcAft>
                <a:spcPts val="1200"/>
              </a:spcAft>
            </a:pPr>
            <a:r>
              <a:rPr lang="en-US" sz="2000" dirty="0" smtClean="0">
                <a:solidFill>
                  <a:schemeClr val="tx1"/>
                </a:solidFill>
              </a:rPr>
              <a:t>to defining the context</a:t>
            </a:r>
          </a:p>
          <a:p>
            <a:pPr lvl="1">
              <a:spcAft>
                <a:spcPts val="1200"/>
              </a:spcAft>
            </a:pPr>
            <a:r>
              <a:rPr lang="en-US" sz="2000" dirty="0" smtClean="0">
                <a:solidFill>
                  <a:schemeClr val="tx1"/>
                </a:solidFill>
              </a:rPr>
              <a:t>to assigning the point</a:t>
            </a:r>
          </a:p>
          <a:p>
            <a:pPr lvl="1">
              <a:spcAft>
                <a:spcPts val="1200"/>
              </a:spcAft>
            </a:pPr>
            <a:r>
              <a:rPr lang="en-US" sz="2000" dirty="0" smtClean="0">
                <a:solidFill>
                  <a:schemeClr val="tx1"/>
                </a:solidFill>
              </a:rPr>
              <a:t>to assigning the degree</a:t>
            </a:r>
          </a:p>
          <a:p>
            <a:pPr lvl="1">
              <a:spcAft>
                <a:spcPts val="1200"/>
              </a:spcAft>
            </a:pPr>
            <a:r>
              <a:rPr lang="en-US" sz="2000" dirty="0" smtClean="0">
                <a:solidFill>
                  <a:schemeClr val="tx1"/>
                </a:solidFill>
              </a:rPr>
              <a:t>to assigning </a:t>
            </a:r>
            <a:r>
              <a:rPr lang="en-US" sz="2000" dirty="0">
                <a:solidFill>
                  <a:schemeClr val="tx1"/>
                </a:solidFill>
              </a:rPr>
              <a:t>contend </a:t>
            </a:r>
            <a:r>
              <a:rPr lang="en-US" sz="2000" dirty="0" smtClean="0">
                <a:solidFill>
                  <a:schemeClr val="tx1"/>
                </a:solidFill>
              </a:rPr>
              <a:t>condition</a:t>
            </a:r>
          </a:p>
          <a:p>
            <a:pPr>
              <a:spcAft>
                <a:spcPts val="1200"/>
              </a:spcAft>
              <a:buFont typeface="Wingdings" panose="05000000000000000000" pitchFamily="2" charset="2"/>
              <a:buChar char="q"/>
            </a:pPr>
            <a:r>
              <a:rPr lang="en-US" dirty="0" smtClean="0"/>
              <a:t>  We will </a:t>
            </a:r>
            <a:r>
              <a:rPr lang="en-US" dirty="0"/>
              <a:t>use </a:t>
            </a:r>
            <a:r>
              <a:rPr lang="en-US" dirty="0" smtClean="0">
                <a:solidFill>
                  <a:srgbClr val="C00000"/>
                </a:solidFill>
              </a:rPr>
              <a:t>DEMO </a:t>
            </a:r>
            <a:r>
              <a:rPr lang="en-US" dirty="0" smtClean="0"/>
              <a:t>for notation </a:t>
            </a:r>
            <a:r>
              <a:rPr lang="en-US" dirty="0"/>
              <a:t>of the </a:t>
            </a:r>
            <a:r>
              <a:rPr lang="en-US" dirty="0" smtClean="0"/>
              <a:t>Hemominas Foundation processes</a:t>
            </a:r>
            <a:endParaRPr lang="en-US" dirty="0"/>
          </a:p>
          <a:p>
            <a:pPr lvl="1">
              <a:spcAft>
                <a:spcPts val="1200"/>
              </a:spcAft>
            </a:pPr>
            <a:endParaRPr lang="en-US" sz="2000" dirty="0" smtClean="0">
              <a:solidFill>
                <a:schemeClr val="tx1"/>
              </a:solidFill>
            </a:endParaRPr>
          </a:p>
          <a:p>
            <a:pPr lvl="1">
              <a:spcAft>
                <a:spcPts val="1200"/>
              </a:spcAft>
            </a:pPr>
            <a:endParaRPr lang="en-US" sz="2000" dirty="0" smtClean="0"/>
          </a:p>
          <a:p>
            <a:pPr lvl="1">
              <a:buFont typeface="Wingdings" pitchFamily="2" charset="2"/>
              <a:buChar char="ü"/>
            </a:pPr>
            <a:endParaRPr lang="en-US" sz="2600" dirty="0" smtClean="0"/>
          </a:p>
          <a:p>
            <a:pPr>
              <a:spcAft>
                <a:spcPts val="1200"/>
              </a:spcAft>
              <a:buNone/>
            </a:pPr>
            <a:endParaRPr lang="en-US" dirty="0" smtClean="0"/>
          </a:p>
          <a:p>
            <a:pPr lvl="1">
              <a:spcAft>
                <a:spcPts val="1200"/>
              </a:spcAft>
              <a:buNone/>
            </a:pPr>
            <a:endParaRPr lang="en-US" sz="2800" dirty="0" smtClean="0"/>
          </a:p>
        </p:txBody>
      </p:sp>
      <p:sp>
        <p:nvSpPr>
          <p:cNvPr id="5"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331197674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Methodology</a:t>
            </a:r>
            <a:endParaRPr lang="en-US" dirty="0"/>
          </a:p>
        </p:txBody>
      </p:sp>
      <p:sp>
        <p:nvSpPr>
          <p:cNvPr id="3" name="Espaço Reservado para Conteúdo 2"/>
          <p:cNvSpPr>
            <a:spLocks noGrp="1"/>
          </p:cNvSpPr>
          <p:nvPr>
            <p:ph idx="1"/>
          </p:nvPr>
        </p:nvSpPr>
        <p:spPr>
          <a:xfrm>
            <a:off x="119336" y="1700808"/>
            <a:ext cx="11305256" cy="5040560"/>
          </a:xfrm>
        </p:spPr>
        <p:txBody>
          <a:bodyPr>
            <a:normAutofit fontScale="92500" lnSpcReduction="20000"/>
          </a:bodyPr>
          <a:lstStyle/>
          <a:p>
            <a:pPr>
              <a:spcAft>
                <a:spcPts val="1200"/>
              </a:spcAft>
              <a:buFont typeface="Wingdings" panose="05000000000000000000" pitchFamily="2" charset="2"/>
              <a:buChar char="q"/>
            </a:pPr>
            <a:r>
              <a:rPr lang="en-US" sz="3400" dirty="0" smtClean="0"/>
              <a:t>  </a:t>
            </a:r>
            <a:r>
              <a:rPr lang="en-US" dirty="0" smtClean="0"/>
              <a:t>We will </a:t>
            </a:r>
            <a:r>
              <a:rPr lang="en-US" dirty="0"/>
              <a:t>work </a:t>
            </a:r>
            <a:r>
              <a:rPr lang="en-US" dirty="0" smtClean="0"/>
              <a:t>with the </a:t>
            </a:r>
            <a:r>
              <a:rPr lang="en-US" dirty="0"/>
              <a:t>support of </a:t>
            </a:r>
            <a:r>
              <a:rPr lang="en-US" dirty="0" smtClean="0"/>
              <a:t>professionals</a:t>
            </a:r>
          </a:p>
          <a:p>
            <a:pPr lvl="2">
              <a:spcAft>
                <a:spcPts val="1200"/>
              </a:spcAft>
            </a:pPr>
            <a:r>
              <a:rPr lang="en-US" dirty="0" smtClean="0"/>
              <a:t>To elicit knowledge about the organizational processes</a:t>
            </a:r>
          </a:p>
          <a:p>
            <a:pPr>
              <a:spcAft>
                <a:spcPts val="1200"/>
              </a:spcAft>
              <a:buFont typeface="Wingdings" panose="05000000000000000000" pitchFamily="2" charset="2"/>
              <a:buChar char="q"/>
            </a:pPr>
            <a:r>
              <a:rPr lang="en-US" sz="3400" dirty="0" smtClean="0"/>
              <a:t>  </a:t>
            </a:r>
            <a:r>
              <a:rPr lang="en-US" dirty="0" smtClean="0"/>
              <a:t>We will use </a:t>
            </a:r>
            <a:r>
              <a:rPr lang="pt-BR" dirty="0" err="1"/>
              <a:t>Document</a:t>
            </a:r>
            <a:r>
              <a:rPr lang="pt-BR" dirty="0"/>
              <a:t> </a:t>
            </a:r>
            <a:r>
              <a:rPr lang="pt-BR" dirty="0" err="1"/>
              <a:t>Acts</a:t>
            </a:r>
            <a:r>
              <a:rPr lang="pt-BR" dirty="0"/>
              <a:t> </a:t>
            </a:r>
            <a:r>
              <a:rPr lang="pt-BR" dirty="0" err="1"/>
              <a:t>template</a:t>
            </a:r>
            <a:r>
              <a:rPr lang="pt-BR" dirty="0"/>
              <a:t> </a:t>
            </a:r>
            <a:r>
              <a:rPr lang="pt-BR" dirty="0" smtClean="0"/>
              <a:t>in </a:t>
            </a:r>
            <a:r>
              <a:rPr lang="pt-BR" dirty="0" err="1" smtClean="0"/>
              <a:t>our</a:t>
            </a:r>
            <a:r>
              <a:rPr lang="pt-BR" dirty="0" smtClean="0"/>
              <a:t> </a:t>
            </a:r>
            <a:r>
              <a:rPr lang="pt-BR" dirty="0" err="1" smtClean="0"/>
              <a:t>research</a:t>
            </a:r>
            <a:endParaRPr lang="pt-BR" sz="3400" dirty="0" smtClean="0"/>
          </a:p>
          <a:p>
            <a:pPr lvl="1">
              <a:spcAft>
                <a:spcPts val="1200"/>
              </a:spcAft>
            </a:pPr>
            <a:r>
              <a:rPr lang="en-US" sz="2000" dirty="0" smtClean="0">
                <a:solidFill>
                  <a:schemeClr val="tx1"/>
                </a:solidFill>
              </a:rPr>
              <a:t>to select documents bearers of document-acts </a:t>
            </a:r>
          </a:p>
          <a:p>
            <a:pPr lvl="1">
              <a:spcAft>
                <a:spcPts val="1200"/>
              </a:spcAft>
            </a:pPr>
            <a:r>
              <a:rPr lang="en-US" sz="2000" dirty="0" smtClean="0">
                <a:solidFill>
                  <a:schemeClr val="tx1"/>
                </a:solidFill>
              </a:rPr>
              <a:t>to describing the context</a:t>
            </a:r>
          </a:p>
          <a:p>
            <a:pPr lvl="1">
              <a:spcAft>
                <a:spcPts val="1200"/>
              </a:spcAft>
            </a:pPr>
            <a:r>
              <a:rPr lang="en-US" sz="2000" dirty="0" smtClean="0">
                <a:solidFill>
                  <a:schemeClr val="tx1"/>
                </a:solidFill>
              </a:rPr>
              <a:t>to defining the context</a:t>
            </a:r>
          </a:p>
          <a:p>
            <a:pPr lvl="1">
              <a:spcAft>
                <a:spcPts val="1200"/>
              </a:spcAft>
            </a:pPr>
            <a:r>
              <a:rPr lang="en-US" sz="2000" dirty="0" smtClean="0">
                <a:solidFill>
                  <a:schemeClr val="tx1"/>
                </a:solidFill>
              </a:rPr>
              <a:t>to assigning the point</a:t>
            </a:r>
          </a:p>
          <a:p>
            <a:pPr lvl="1">
              <a:spcAft>
                <a:spcPts val="1200"/>
              </a:spcAft>
            </a:pPr>
            <a:r>
              <a:rPr lang="en-US" sz="2000" dirty="0" smtClean="0">
                <a:solidFill>
                  <a:schemeClr val="tx1"/>
                </a:solidFill>
              </a:rPr>
              <a:t>to assigning the degree</a:t>
            </a:r>
          </a:p>
          <a:p>
            <a:pPr lvl="1">
              <a:spcAft>
                <a:spcPts val="1200"/>
              </a:spcAft>
            </a:pPr>
            <a:r>
              <a:rPr lang="en-US" sz="2000" dirty="0" smtClean="0">
                <a:solidFill>
                  <a:schemeClr val="tx1"/>
                </a:solidFill>
              </a:rPr>
              <a:t>to assigning </a:t>
            </a:r>
            <a:r>
              <a:rPr lang="en-US" sz="2000" dirty="0">
                <a:solidFill>
                  <a:schemeClr val="tx1"/>
                </a:solidFill>
              </a:rPr>
              <a:t>contend </a:t>
            </a:r>
            <a:r>
              <a:rPr lang="en-US" sz="2000" dirty="0" smtClean="0">
                <a:solidFill>
                  <a:schemeClr val="tx1"/>
                </a:solidFill>
              </a:rPr>
              <a:t>condition</a:t>
            </a:r>
          </a:p>
          <a:p>
            <a:pPr>
              <a:spcAft>
                <a:spcPts val="1200"/>
              </a:spcAft>
              <a:buFont typeface="Wingdings" panose="05000000000000000000" pitchFamily="2" charset="2"/>
              <a:buChar char="q"/>
            </a:pPr>
            <a:r>
              <a:rPr lang="en-US" dirty="0" smtClean="0"/>
              <a:t>  We will </a:t>
            </a:r>
            <a:r>
              <a:rPr lang="en-US" dirty="0"/>
              <a:t>use </a:t>
            </a:r>
            <a:r>
              <a:rPr lang="en-US" dirty="0" smtClean="0">
                <a:solidFill>
                  <a:srgbClr val="C00000"/>
                </a:solidFill>
              </a:rPr>
              <a:t>DEMO </a:t>
            </a:r>
            <a:r>
              <a:rPr lang="en-US" dirty="0" smtClean="0"/>
              <a:t>for notation </a:t>
            </a:r>
            <a:r>
              <a:rPr lang="en-US" dirty="0"/>
              <a:t>of the </a:t>
            </a:r>
            <a:r>
              <a:rPr lang="en-US" dirty="0" smtClean="0"/>
              <a:t>Hemominas Foundation processes</a:t>
            </a:r>
            <a:endParaRPr lang="en-US" dirty="0"/>
          </a:p>
          <a:p>
            <a:pPr lvl="1">
              <a:spcAft>
                <a:spcPts val="1200"/>
              </a:spcAft>
            </a:pPr>
            <a:endParaRPr lang="en-US" sz="2000" dirty="0" smtClean="0">
              <a:solidFill>
                <a:schemeClr val="tx1"/>
              </a:solidFill>
            </a:endParaRPr>
          </a:p>
          <a:p>
            <a:pPr lvl="1">
              <a:spcAft>
                <a:spcPts val="1200"/>
              </a:spcAft>
            </a:pPr>
            <a:endParaRPr lang="en-US" sz="2000" dirty="0" smtClean="0"/>
          </a:p>
          <a:p>
            <a:pPr lvl="1">
              <a:buFont typeface="Wingdings" pitchFamily="2" charset="2"/>
              <a:buChar char="ü"/>
            </a:pPr>
            <a:endParaRPr lang="en-US" sz="2600" dirty="0" smtClean="0"/>
          </a:p>
          <a:p>
            <a:pPr>
              <a:spcAft>
                <a:spcPts val="1200"/>
              </a:spcAft>
              <a:buNone/>
            </a:pPr>
            <a:endParaRPr lang="en-US" dirty="0" smtClean="0"/>
          </a:p>
          <a:p>
            <a:pPr lvl="1">
              <a:spcAft>
                <a:spcPts val="1200"/>
              </a:spcAft>
              <a:buNone/>
            </a:pPr>
            <a:endParaRPr lang="en-US" sz="2800" dirty="0" smtClean="0"/>
          </a:p>
        </p:txBody>
      </p:sp>
      <p:sp>
        <p:nvSpPr>
          <p:cNvPr id="5" name="Retângulo 3"/>
          <p:cNvSpPr/>
          <p:nvPr/>
        </p:nvSpPr>
        <p:spPr>
          <a:xfrm>
            <a:off x="6934200" y="685800"/>
            <a:ext cx="4876800" cy="400110"/>
          </a:xfrm>
          <a:prstGeom prst="rect">
            <a:avLst/>
          </a:prstGeom>
          <a:solidFill>
            <a:srgbClr val="FF0000"/>
          </a:solidFill>
        </p:spPr>
        <p:txBody>
          <a:bodyPr wrap="square">
            <a:spAutoFit/>
          </a:bodyPr>
          <a:lstStyle/>
          <a:p>
            <a:pPr algn="ctr"/>
            <a:r>
              <a:rPr lang="en-US" sz="2000" dirty="0" smtClean="0">
                <a:solidFill>
                  <a:schemeClr val="bg1"/>
                </a:solidFill>
              </a:rPr>
              <a:t>Methodology </a:t>
            </a:r>
            <a:r>
              <a:rPr lang="en-US" sz="2000" dirty="0">
                <a:solidFill>
                  <a:schemeClr val="bg1"/>
                </a:solidFill>
              </a:rPr>
              <a:t>is in its very early stage </a:t>
            </a:r>
            <a:endParaRPr lang="pt-BR" sz="2000" dirty="0">
              <a:solidFill>
                <a:schemeClr val="bg1"/>
              </a:solidFill>
            </a:endParaRPr>
          </a:p>
        </p:txBody>
      </p:sp>
    </p:spTree>
    <p:extLst>
      <p:ext uri="{BB962C8B-B14F-4D97-AF65-F5344CB8AC3E}">
        <p14:creationId xmlns:p14="http://schemas.microsoft.com/office/powerpoint/2010/main" val="331197674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3" name="Espaço Reservado para Conteúdo 2"/>
          <p:cNvSpPr txBox="1">
            <a:spLocks/>
          </p:cNvSpPr>
          <p:nvPr/>
        </p:nvSpPr>
        <p:spPr>
          <a:xfrm>
            <a:off x="309523" y="4572008"/>
            <a:ext cx="5500726" cy="857256"/>
          </a:xfrm>
          <a:prstGeom prst="rect">
            <a:avLst/>
          </a:prstGeom>
        </p:spPr>
        <p:txBody>
          <a:bodyPr lIns="91429" tIns="45714" rIns="91429" bIns="45714"/>
          <a:lstStyle/>
          <a:p>
            <a:pPr marL="228573" indent="-228573">
              <a:lnSpc>
                <a:spcPct val="90000"/>
              </a:lnSpc>
              <a:spcBef>
                <a:spcPts val="1800"/>
              </a:spcBef>
              <a:buSzPct val="80000"/>
              <a:defRPr/>
            </a:pPr>
            <a:endParaRPr lang="pt-BR" sz="2200" dirty="0">
              <a:solidFill>
                <a:schemeClr val="tx1">
                  <a:lumMod val="75000"/>
                  <a:lumOff val="25000"/>
                </a:schemeClr>
              </a:solidFill>
            </a:endParaRPr>
          </a:p>
        </p:txBody>
      </p:sp>
      <p:sp>
        <p:nvSpPr>
          <p:cNvPr id="2056" name="AutoShape 8"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144462"/>
            <a:ext cx="304800" cy="3048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58" name="AutoShape 10"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144462"/>
            <a:ext cx="304800" cy="3048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60" name="AutoShape 12"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2560637"/>
            <a:ext cx="7115175" cy="53340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62" name="AutoShape 14"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2560637"/>
            <a:ext cx="7115175" cy="53340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64" name="AutoShape 16"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2560637"/>
            <a:ext cx="7115175" cy="53340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66" name="AutoShape 18"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2560637"/>
            <a:ext cx="7115175" cy="53340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068" name="AutoShape 20" descr="data:image/jpeg;base64,/9j/4AAQSkZJRgABAQAAAQABAAD/2wCEAAkGBxQTEhUUExQUFBUXGBcVFxcXFBUXGBgYGBcWFxwdFxgYHCggGBwlHBQVITEhJSkrLi4uFx8zODMsNygtLisBCgoKDg0OGxAQGywkHyQsLCwsLCwsLCwsLCwsLCwsLCwsLCwsLCwsLCwsLCwsLCwsLCwsLCwsLCwsLCwsLCwsLP/AABEIAMIBAwMBIgACEQEDEQH/xAAbAAACAwEBAQAAAAAAAAAAAAADBAACBQEGB//EAEAQAAECAwQHBgUDAgUEAwAAAAEAAgMRIQQSMUEFUWFxgZHwIjKhscHRBhNCUuFicvEUgiMzQ2OiFVOS0pOywv/EABoBAAMBAQEBAAAAAAAAAAAAAAECAwQABQb/xAAyEQACAQMCAwUGBgMAAAAAAAAAAQIDETESIQRBURMyYXHwIoGRobHRBTNCUsHhFCOC/9oADAMBAAIRAxEAPwDNUKii8U+/OFVdkrFQehXIDBRfyuZFSLjLUqzx4DrkmJsG8rrTmquKkQ5IiAyFCV12CoSiTZVy4ouOKYU5OajiuiiGSuFZaaEXTXXFCiulQY+X5TJE5SCmIBQYqoCHDCvNcC9wjV1xVBglo8etK7vdclcLkoobLkB0cbSlRM1PXOnmiiIAm0ku0uE+dsK7fcf4Qvmz6K6H7Cd4musdq8Qzb2fXiitnsKWbF1iSK2KOvZBoeMkMNMkUHggNdNWa+SUsmMtcisMtoSrHdZJiGUpaLGG0rz3IuzLLfqQ4RorNEjdOBwQKoIN8lFwgfUDPNRAa5xcKsVCkHKroGO5QrsTuooDFScVHDs8evVcRhZnvaLjHv/a1zvIJkRb2uxZplVDCdiaNjAf5MX/43+yUjMLR2gWnCoI80bE9SBuVYn4Vga7ghuwG0ois4FVdJp1uXBQIiEeVWahKo90giK2cimW8oLda4XTrrw3KTT2It3YS8gRI8sFx70NFISUuhJuOJJ3UA91C+VMVHOyQyf4yTE2y1SuyG8qil7UuFuXDjqXS8hCMToCagds8l1jtQw2Mepq3ztYml2kq89flNCw6kxpkYHPmjtia0g120db0Zj5dU/CVorCY7DOr8fgo7HZpKG/geuaYY7h1kkaNEJGjCcjOqkrO/wDITrag6x6deKVmqLuhqG6mAUQm4Ck11cNYqR2RvKqUQDsHYQfMILypsomQokKA6JdYwTMjsAGsnIVS5fhvXoNHMDLPfIrELhPU1pNOJmdwCaCuRqzstslBZIUEUlEif9wyLQdTGEf8jXcgWnTEZwk6I4jfLyQSLxoJHVP3VIsGk+B319imbfIWFOK7278QH9S4ZnmiDSUT73S1TMjvGCAWqhYp3ZVxXQYcYT+8wNJ+qHJv/HunkEpbtFlrbzD8xgFSBJw2ubq2q91FgxC0zBII1JlLqTlSTxsYr1IpoBx5rZtdhEXtMAD8SwYOH6QMDsz344T3zKojNK8dmSaDaTlzVy5BjOm5MiU3sVVS7krP8VRxl6b0xFlT4qrjJdNEM9bEwjZ28h3pLjnIc0UiTkFJ1qpchkqjnJrCuQb5i58xLuehOi7UdIjqDgeM1BFAwmOKQERNtsLzW6eMh4Gq5pLIIzcsIOyPPMHzR2O1Hgs0iRkabDRWa+SDiPGq1k12RZ7xl7JqHEnismHGnv15j3TcB86HHPaNY2qbia6dQ1oD67QtKC7A8FiWZ86ZjBa1lM+uBUmj0KUrjQe4UBp0VEP5iiUtsHh4OGyfKvuhOqB11ij2YiYHU0tKUxvSch+ZW4tS1xP8GCB9p4TMyOayL8iE7DiTh3T9BpuP5RWGJJXkn0Kt3+y2rNC+awy7wEna9h8B0FgzTNjtdx06g6wZH8roySydVg2tslYsKRqJIZhr0zWwrQ3suk/MOlI+wnuks206Me0ynjgCD4GUkzgThxCe0tmY9xdDU86xv+ppHh5o9n0Q52JkOZPLBLoZV1YJXbM6G4gzBrsms7T0AXhEAlf7wyD8zxx5rdtcANpTgCPMTSGkJOgvByk4bCD5Smmjs7Eqtpx1I83t1dBBhZq76N319fUclSUhv691UwN7nJ4lDJVpYDihuTImyjiqPKs5Dn7piLZVxkhF2XNdJz5Jmz2SZ7XIepTYJ2cnZCT3oD4ua09L2JrGktmCMROc1XQ2hYkSI0uaQ0FpMwMJg4HGmSKlG1xJUqjnoS3CQvhm1PhtimHdhvF5hc5rS9s5TaCQXcEDSei/kt7d4PmBdMvGXuvplpi2cl0e0xnuAwhNbcLtTA76W7gJZL5rpu0mJEc41NTzoABkAJSGoBLGbk/AvWoQpQ6y9YOaIs4Avkdo93YBSe8ma14MOdEtZGTYyX2t8lpQGXe07AYbSkm7svQpqMUY2lYfZnm3ynIhZTXTWlpSN2T+o+s1kEqsFsYeIa17DUN+tOwYnhgVmh0xT+UeA/Uukjqc7M3YLpycMR17rVsb/cLBscSuxbNidjsqs8ketw8rjkcdo1kuJpgBFVFM2FoWPPyQ7SazRYZlI6iEGMMdkj4JFgqxd2viuxIhaQR1MD2VXYKRRMDcPVEmxl7gaj+N6HfSzHycCjxBWnJc0FSuFbHkaGR2LYsHxLGZSYeMw4BwPA0XmnGS4IslyusCT0T2mrnt4PxcR/owuWG6iFbfil8QSlLYDTiBKa8f/UlddaE+ufUkqFBO6iadotZJnNIW+0C479VJb/xNB+aeCTtMW8dg6Pkuih6k1psgEQdbkN6L7eZQHHriqIxSKuOKEUR+aC4+X5TIjIq5AcUV+CCU6ISG9HWa9M0pQTMspkpp72w9Rd4D3WRBjloIyNUGPaCdi7S2wqtGEdlua1migm84B0jORIxFag4p2LpvUwT1n8rzbYpAAllmFwWmZAk2u88lzpJnR4uUVZGlatIl1SZnwG4YBZcd1CcM1d5zKUjRb25PCNsGatVcsjmidJlguuE2zpLEe4T1p0yzKbjqlLxKwS+XWCGmdNN3Jx4qpCOlMbiWgvdM8tSoDXwQ2LR0NomJaXlkOQkLznOMmtG3xpsTbIRapPq2KMdIpluMwtHTnw2+A2/fbEZgS0EFpw7QOW3WVmQCkumrotolCWmSsP2eJIz669lu2EeRXnIIxXoLO6TuEvT0UKiPR4WRsw3TAUV7K4BoBxCiieogrMDu9Qoe8Qc5j1HqF2GKE6pcsPUIlpZMh2sT4jrxU1gs8iMaDIbkNopwI9U84zAOvHrmkhQyRFaFnBGjCnBVjNqrsNOskSaWUKuin+VYkXZy5dbFSM1VYaEaweYr5EpiV2mGMIUrJDji7lNK2iKcV2Fb6SdX0TaSbqRwWNonQjlMfhWbDDu6a6jTPI4eSMww3ZyKPAsYn3m8x7oBUW+ZlAETBEiBgePuhPy3rctsFpBEwTKh9J5hYcXDinTI1I6dgcXPihO9vJGidcggPw62e6dEJA3dckCIanrNGiZ70CNnwTIzzBPCBFTDglo3XiqIzzCPdtql3NkcMa8VHGdc1DGmJHdNMkSlJMo4z/lVKs4Kt3YfFMTYMlWIyR7JFDDPCYlPUnfmg5TGyqDlYeNNSWTN2L2HwJaAxsbCrmNJ2XXepK8xaYTQJtplL2Wv8KvrFbsYR/aXA/8A3CnUd4M0cItNeKfrY9XaZEua6oM2naDQrwxgFj3MOLSRPXKk+Mp8V7a0O7p1tHMU9F5rTbJRp/c0HiOz/wDkKFJ2bR6fHQTSl0E4OK2YDu5tJ8v5WPCWrZjMwwNRl4p5kOHdjTjPM+A8guoj4UySos56mlmix0j4HcUeFhLUcP0uz5y5pZMQXykdRunaDOU/+Q5KUcmqS2BlvXXVUpaBmtKKzrYcD5JOK2dMJ9eadiXuisOxvijsNLpasOZohPsz2TDmkciJ7wt212y52GC6xokAPEmeJJS9ujX4ZIPbbWWcs+WPNNZYI3l3mtjz8Ye6XaZcCDwwKOYwNDQ+GvglXYopEpvmiFtZHcl41iM+zVN2gVB1rrDhy9kU2hJQT2ZlOhubjMIrIrtZWg+teuqeKjjgdYB5UKbUT7K2GBgxChvZQ80d7cd8+BXBjvHXohcZrkxIigQSPVOOZKY5bihiyunUEbJV/CdMhKLEYnp15ITqhabYbG412Yn2XLTHa4EXGgSpIASTJkpU+rMk+iA8JlwQnjEKiMskJO62hcIB680ZzEMt/Ce5maH9EwGkOvAOIlIGokZ4cktpCyXHdnA4Ty2TV7DGuuANAabNnitG1Qb7CMxUcOvFI21I0xhGdKyyjAuHoqCHJE8etq6y8aAeqpcy6UUkcTNP6Gj3IzHGjatdudSZ3GR4IL7I8VNdxBkqhqDs0UipQkmfRbfALWMnt68F5jTxqwbDymESD8Qkw2sihzi0XQRIkgYTmcdqz7ZaPmOvYCUhsFVmjBqR6tavGdOyyVg49ZLZ0W3tA6gSOAl5rIszPHyW/oyFMng0cJfjkuqMHCxu0bEKCCASojus52qKB69kSPDkdi5COIyI/I8R4rQ/pr82jvDAeXA4ckhCmDqIwnrGRStWY0Z3Q9EAc1pGIbM7RUHyWZaB4FPukAHtoJmmqeI8iEG1MBExx9wmYkdheJGvAHPAoTI8j6oQfdPgVWK2Vcko19iukLGCL8PD6h9p1j9Pkk2AOxkD1inYFpLTNMOsbYlYcp4lv/r7J0zO4K90ZJZS6cQqBbLrC6U5GYGqRI9ZLMeyXXXQRFcTh86qkqS1GfA0KKyo3ddb1WXWzP3XAaBj8ddZKEYb6cR+FcNnxEjvHXioGzp1PrzRBYA6LcdPls69UrarWTUu8U1aGTFcqH0WbGs8qZJ42M1VyWARizXb05KkGA5zgGiZPmE//wBMeJ93dP8AEk7sjNFSlyEHiaC9nsnosBzcQRqOU9+CC5qKYsoC8KBM6gMT7Jh9kZdNDvJ6CJBiNDRMylltTcHQtotDLzGgNOF5waXftBy8113cKgrbK7PNGm0J6DbxKoJIzGe9S36Niwib7HNyOY5iiRAVNpGROVNlJah5pmwON+oyPXmqNmrtMq59bUWLBWdzUc2YmFmWl111M+qDrFadnihwmOWpJWkTIA2+inHJqqq8boHCbs3D3TLYc6c1yCwe5/KbgM1Bc2dTgEgt62dAr0uhLNKsu6Jn9xy4BZthskyKTllrJoBxPgF6Wytui43H6n7f0jM9bVnmz1aFO240x7QJF7Qc+9jngF1a8CxMa0CglrY1x4kipUR0s51o35+vcZEZ90tcaaiPLaCiaSsoez5zMR3wMv1bvVNxbLMFsxJ3d2OGSyIUV8F9cqEHAg4gjMFK/ErB6t45XzRSyxhItcOy4iZzG3xI4oz7OYbrrqtODvEdbVzSEBrSIkKfy3Ya2uzafMaxxTkO1fNh3XiZFJjGmHgTI6xqKCXJlJS/UsPJ5+3QC0pVsXLJbESHMlhqfpOsYhZNogSKULvlAnszH8LkKLIrsJpnMY+YV4sIY4TXCWeUbFj0066Guk4YVAJ54rLtLO06QpOY3Zhcs8CuKOIddvrq3FG4ygIFkjsKtEh5hNRIQNNeGwoEP7XUPkfZEVxsALZHYahUisIqN/uE26HPrA/lAcCN3XguFlEpEAInrofQpGIzI/yPwng2VRUHy1KsaFOo4exTJkpxuJ2cXSSMxLxB9E9AtTTR3PrFIRGyrgqFk8KJskVJx2Rtf0k+6Q4HI+oWXb7Bd7QoMxq/CCIr2612Ja3ESO5FJo6c4yW6E3w57/Neis+kLzGyMrrQ2WogS9Fhynt81ACDMIyV0TpS7N3R6F1rD6OxwvY8CD3gsu3aEa6rZN2tncO8Yt6ohNtAOND4JiDanNNCUivHBeUoVF7SMS02B8MycNxBBB3FBAGYXs4FuhuaWxYYc04jDiNu5YGkLCGPIYZtNWzxkcjRUjO+TJV4bTvHBmBuoSXWwej7JxtnB28z5JqFAAyl1qCbUJGjcWgwE/Y7NeP6RiUeBYi45y8SvTaM0UGibhXENl4meeocSpuRsp0ksk0Xo990FouUq91A1ppSeJOFMtUytEWYQgX/AG92evKQzOc+Ow9a8TF7tunIAVaCNX3EfcdwW7YdGE/48YTujsMyB1nb5bUsY3KVKuhb4+pis0K54vPeGuNSCajV4SXFpPs8R5Lrr3TOIc8DgG0AUR0roJ28v3fQvFst0lrjJpzynlPUs232Iumw0eKtw5bQcl6OzWtsXvG6850k7YQevNUtVgvdgAhw7o/9Tm06ssdadxutjPCu4S9rJ43R0RoLocSjXUM8AcjsIOfou2iA+C8B0t/3NTulbBfm8CTx3hrliZa1bR0VsaH8iNRzf8t+r39palG3I9HtFbWsc1/ItaIZcQPqxY7bjLc7EbZoUeyiI2+0fubmCMVqQLIQDCiCrcDrbradYMkN8FzX/qxMv9RusfqHjvR0iKqsI8vFs8jMYeSjGzoetoXobRY73abJwImJZjOmvWFmx7EQLzat8t+xI00aITizMdCLTqORTzBeGo9YK0OTuy/gcwfVV+WYZkcDgckBrWdjkgRXooEeBPeMDr/K0zBnWXEYFAewjGoz2IgumZ7Bewo8YjJwVHSOzXs9wn4tlvdppqOqoN0nESeNmI9VwLCPy5UPdPgVRzJbfX2Tb2auWXDYuNbOgodR9NYRuI4iMSEHYJCLDkt6Do6I7utO04CWuZofNbFm+Ey8f4jx/aJy3uPtxTq5nqKNtzwzHSRnQ57/AAPovWWr4asrKGJFJ1hzJA/+K8xbrE6E8tnMYtOsFG5JJ2xsJPhyP2nwVxXGm0JiG/IyG8U/CKLJOsru0VCNzlT6CJbuO/8AKu1vWITjrPljw9CuGytH8geqGoPZsXDZa1f5TnHDcmIdnnkN9T5JmBYyT7CR9ULodU2xNliM6nhRPQLHqG+nnrT8KABSQJHVclpQLOCA95/wwcPuIyFKoarlVSUd2U0bYbsnE7s6ep2aqlPiE52E3OdWQxl6CuO0q1jsr4z7z+zDGIyljInCS9VouGyU2Ck6vI737c3cOCaMbmevX7PxENE6HEIX4knPOWQAyGoazn4LVdAdGID/APLAmGChcPuf9rN+OQK0fkjECbj3WyGWZnQAbcNuCzm6UYyJcD/mxCZlsPug5lzsyBi88JK+lR2PMdWdVuSz9Pt5mrCs7gAJhuwBoA3AlRZkT4qa0lspyzaRKecuyc1E2uHUj2Fd76QFusFmNHAtIqHNEuYnKSkC0QCAx0Wo7r3TBGoT1cSqiKy0wyGkF4qK1drB2+y8LbYbmk40m066a1Kc9O6R6FCg6t4yk00fQLZo0PF6YJ+9po7Vel3TqcvP6R0O5pvtFMxLDbTLaKLzli0rFhEFjyPXfrXp9FfGAcQ2O0DU9tJT1jVupsSKcJ52LPhuIobx9pHLBab3Zd3m4Xsth2HI8NSraYMsiYeI+6E6eX6TrWzbdHteL7JbHtq0zycBOQ2jwSRjyMnAteNUnTG6fbaeepM1bJGNRN3j8DMEObpYONZYXj9zftfrGB8xfLJc4NpFHehmQEQa2zoStb+khxm/4ciR9IMx/YcR+01GqSStkO+B8y8HN7sQd5v7h0ErReNRN29f2vSMC12ZrgXwwQR3mGc27tmzLyrAjXxdInsnjuORWu8m8L5DHnuxRO4/Y6mPjsKBH0fMnsC/iWCl4a4ZFDuqp6ehsVVWtL3evXiZzrI+GL7DNvOWxw2JqBaGRBXsu8Cm7DGZWTjPBzTR1NmZGsV2FCtFjhkzJAOTsAdjh9J5LrWwBzu7SXvF4thIM2mR8CguIoHi6deW8HJGiWeJCyJbjL1EvMJyBaYYYXu7WppAx268QusFyaV8+Qi3Qz31oAc5Y7gM9oT0PQ7WVu/3RCMdgwHBL2r4jd9IAOuXksG26Ve6c3E7114rAumq+80kejtFvhQv912yjQd8plZNt0+9+oDINmB5rBfGK7ChOdgCg22GMYp7K7GhaTMzVozb0pkUpKdUax2UA9sOPCnr5Jn+jDsAd4LfQ+iCKvG5lOsYOY8FT+laPqbzK03WT/cHEgnyUbYh9wceXOaNxdC6Gcyzzzc7dOXOSuYBAm6QGQoT4zW9B0TEcOxc8SfBqLA+GHEzfe30E91SjZiOVOOWeeL5Zkc/L35J2yWKK/BpA1vdIS3al6SDoSGyRFxpyLiXO4E0B3LV0doEOdNzXPOt/ZHI1PCiKptkp8VGKuYGjtFg0kXyqSAGt4fdvwW5Z9EguBcL7h3YbR2Ru17XGi9JA0e0GR7R+1vt6lSPpKFBdcEi8/RDF55/cagcVdUksnn1OMnUdoAbLoEvl83AVEMd0bXfd5LUtJhQG3nEahTwYOtqWbbYhAJDIYOU7x/ufi47GjLvBXh2evzDOeF94m7cxmQVVZYMM3KT9t7dF6+4GLCfHb2yYUN2QPbcNp1bMFWBoeCxpa1l1hxDZlz5Vk531ftFFqwIYHaLXE4gGrjtkKBL2t86xHCG3NoILyNROW5HSssVVJd1bLw9b+Zn/wDUmM7LWWdrRgCSSN91pE+JUTsPScMABsM3RhJp9lEPeN/w/ifIYNte3BxpmCQeBnRb0HSUKMJRjdf9+s/qGvaPFeZK4vOjUaPq6lCM/B9Uegt2gTdvs7TfuaQRznTcarIjWN7MQRvBHmq2a2PhmbXObuJE9+tbej9NQz2YsMAa2SFdrSJV2STLRLwJPtqa/cvmc+HdIRYRoeyciacgZjgvYOjtjMrD21wBP1McJEbxyKzrBAsTiC54M8AW04TJrktaI6C0SYRwYATro2U+U1qgmlk8jiqkZzuotPyaPO2zREUEvhXg8ZfU4b+7E4V2J3RlvbHF2KLsTC9QXt/XPBEhWu4br3H5ZM2RRUTyvDXkSExb4DHyMVt1+LXsMi4a2nB/mgl0OlNtaZryaz68OQKNocYiVe80ibHDaDgdtEH/AKe4Uabzf+281adbHY8KHeif1UZrZwniK0Y9k3gP1NxbvFFeyfEDXG7GhS2tqORwR9kX/bbbf6/Az7Xo6FFJvgh4xJAbEG/APHjtWXHsT20pEGWTpbDq5tXuodhhxBNjgQMGk1G7NvNUjaKGctxlU7xjvkudK50ON07P4M8hYGgtkx8v0PALeUyBvB4BZumrFElMQzSc7vaB20wOwr2tr0aw95jZj6h3v/JpmeIKDA0c8VhxHjY4B44Tr4JXT5FocWk9S+f3X2PlMcOnUEb6JSIQNZ3L7NG0Vf8A8yExx1lk/wAhZMb4TgONbO4bWvl5pOxaLf50JZ/j+j5ObUBkRtImmINpn9fP2K+mO+C7N/uji3ymVdvwXAFROW277I9kwLi4Ln8j5/A+YcJkbMPBPQ2uJ7QB3keoC9/ZPhGDqnuHsVoN0NChd6Q3mvJcqLC/xGmtlds8FB0aT/pji4E8mhacDRUQijbo2Xmj0XsBCgiovH9rXDxAkqf1TTRkKI87g4ec06pJGeXHTlhHnGfDLn957gPtbIfytKw/CUJuILpZuJkPIBaEe1PDTP5bDvALd5BceAqs4stEZt1jYj2nFz7zYfCZLnjeeCOmK5E+3rTXesi0W2QoZIhC9LvOYAGDfEIrwXbJpOPGN2CwbXC8Rxe7HdJFh/D5kDGe0hoo0SZDHl5BOw30pEN0fax1wbGtEgc8UyT57E5Sp29nd9Xf165kNjJ7MSK462Q5CkqzdkN5CtYrNBZP5bGgTN5xIuzFavPe3C9LYpFtMhJsJz85xaNnlJgpOa4yz2yKRMsY3dgNjc023Ijd23dl52+SHm2yvYDn7WsmObpeM+Ces9BN057XTPghQNHyAvOc86yZV/aKJiTWnGuAmfIKiT5mSbi9kL2iJEeJQwBreaDgMUvZNBQ2kOeTFdjN3dnsC0xFB29ZJe0RwO+WsG015Bc0ss6M5L2Y7DLSJUkN2CiznaZgChdP+0+yiOpdQdlP9r+B8d0mO2eHkk1FF5E8n29LuIiiiiUcasR7Q3rXsLzeNTiM1FFeBk4jmeuscMFhBAIN+YImKCeG9U+EXXrNHDu0BgDUChwBwUUWtZXvPCn+XLzj9TJtLiLrhRwNHChx14r02n4LTBDi1pcQJukJ4a1FEI4Y1bvQ82Yfw9EN6UzLVMy5L0j4YuvEhKQOAxUURp4J8VtUPPPjuud53eAxOFKJW3xC0m6S3cZeSiim8Gqmlcb+G7W9zpF7yK0LiRmvVQxUKKKtLBj4xJVHY6MSpamyhzFDsouKKvIyc0JQ4zvl945Zlc0w0MZNounGbaHPUuKJORdd9eZg6IHzHu+Z26fV2stqJaIhEW4CQ2nZmbuWWC6oo/pNsvzGvA9LZ4LWw2FrWg0qAAeYS2kIrvlxDMzAoZmYoMNSiiu8Hnw3lv1/kT0NDDplwDjPEiZ7xzKtZ3XoovdqTjKdcBtUUSLCLz70jX0Y0EzIBMjU1+orTUUVo4MFXvHnviWO5vdc4YYEjNC+GxeZeNTexNTzUUUv1my1uHND4kiFsAlpLTsMvJfNWRXOj1cTQ4klRRTr95Gz8NS7OT8y7iuqKKJvP//Z"/>
          <p:cNvSpPr>
            <a:spLocks noChangeAspect="1" noChangeArrowheads="1"/>
          </p:cNvSpPr>
          <p:nvPr/>
        </p:nvSpPr>
        <p:spPr bwMode="auto">
          <a:xfrm>
            <a:off x="155575" y="-2560637"/>
            <a:ext cx="7115175" cy="5334001"/>
          </a:xfrm>
          <a:prstGeom prst="rect">
            <a:avLst/>
          </a:prstGeom>
          <a:noFill/>
        </p:spPr>
        <p:txBody>
          <a:bodyPr vert="horz" wrap="square" lIns="91429" tIns="45714" rIns="91429" bIns="45714" numCol="1" anchor="t" anchorCtr="0" compatLnSpc="1">
            <a:prstTxWarp prst="textNoShape">
              <a:avLst/>
            </a:prstTxWarp>
          </a:bodyPr>
          <a:lstStyle/>
          <a:p>
            <a:endParaRPr lang="pt-BR"/>
          </a:p>
        </p:txBody>
      </p:sp>
      <p:sp>
        <p:nvSpPr>
          <p:cNvPr id="2" name="Espaço Reservado para Conteúdo 2"/>
          <p:cNvSpPr txBox="1">
            <a:spLocks/>
          </p:cNvSpPr>
          <p:nvPr/>
        </p:nvSpPr>
        <p:spPr>
          <a:xfrm>
            <a:off x="983432" y="2060848"/>
            <a:ext cx="5040560" cy="194421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lIns="91429" tIns="45714" rIns="91429" bIns="45714"/>
          <a:lstStyle/>
          <a:p>
            <a:pPr indent="-228573" algn="ctr">
              <a:lnSpc>
                <a:spcPct val="90000"/>
              </a:lnSpc>
              <a:spcBef>
                <a:spcPts val="600"/>
              </a:spcBef>
              <a:spcAft>
                <a:spcPts val="600"/>
              </a:spcAft>
              <a:buSzPct val="80000"/>
              <a:defRPr/>
            </a:pPr>
            <a:r>
              <a:rPr lang="en-US" sz="4000" dirty="0" smtClean="0">
                <a:solidFill>
                  <a:schemeClr val="accent1"/>
                </a:solidFill>
                <a:effectLst>
                  <a:outerShdw blurRad="38100" dist="38100" dir="2700000" algn="tl">
                    <a:srgbClr val="000000">
                      <a:alpha val="43137"/>
                    </a:srgbClr>
                  </a:outerShdw>
                </a:effectLst>
              </a:rPr>
              <a:t>Thanks !!!</a:t>
            </a:r>
          </a:p>
          <a:p>
            <a:pPr indent="-228573" algn="ctr">
              <a:lnSpc>
                <a:spcPct val="90000"/>
              </a:lnSpc>
              <a:spcBef>
                <a:spcPts val="600"/>
              </a:spcBef>
              <a:spcAft>
                <a:spcPts val="600"/>
              </a:spcAft>
              <a:buSzPct val="80000"/>
            </a:pPr>
            <a:r>
              <a:rPr lang="en-US" sz="4000" smtClean="0">
                <a:solidFill>
                  <a:schemeClr val="accent1"/>
                </a:solidFill>
                <a:effectLst>
                  <a:outerShdw blurRad="38100" dist="38100" dir="2700000" algn="tl">
                    <a:srgbClr val="000000">
                      <a:alpha val="43137"/>
                    </a:srgbClr>
                  </a:outerShdw>
                </a:effectLst>
              </a:rPr>
              <a:t>   Questions ? Suggestions?</a:t>
            </a:r>
            <a:endParaRPr lang="en-US" sz="4000" dirty="0" smtClean="0">
              <a:solidFill>
                <a:schemeClr val="accent1"/>
              </a:solidFill>
              <a:effectLst>
                <a:outerShdw blurRad="38100" dist="38100" dir="2700000" algn="tl">
                  <a:srgbClr val="000000">
                    <a:alpha val="43137"/>
                  </a:srgbClr>
                </a:outerShdw>
              </a:effectLst>
            </a:endParaRPr>
          </a:p>
          <a:p>
            <a:pPr indent="-228573" algn="ctr">
              <a:lnSpc>
                <a:spcPct val="90000"/>
              </a:lnSpc>
              <a:spcBef>
                <a:spcPts val="1800"/>
              </a:spcBef>
              <a:buSzPct val="80000"/>
              <a:defRPr/>
            </a:pPr>
            <a:endParaRPr lang="pt-BR" sz="3600" dirty="0">
              <a:solidFill>
                <a:schemeClr val="accent1"/>
              </a:solidFill>
              <a:effectLst>
                <a:outerShdw blurRad="38100" dist="38100" dir="2700000" algn="tl">
                  <a:srgbClr val="000000">
                    <a:alpha val="43137"/>
                  </a:srgbClr>
                </a:outerShdw>
              </a:effectLst>
            </a:endParaRPr>
          </a:p>
        </p:txBody>
      </p:sp>
      <p:pic>
        <p:nvPicPr>
          <p:cNvPr id="12" name="Picture 24" descr="http://www.jsbloodbank.com/images/bloodbagnotext-0001.jpg"/>
          <p:cNvPicPr>
            <a:picLocks noChangeAspect="1" noChangeArrowheads="1"/>
          </p:cNvPicPr>
          <p:nvPr/>
        </p:nvPicPr>
        <p:blipFill>
          <a:blip r:embed="rId2" cstate="print"/>
          <a:srcRect l="9673"/>
          <a:stretch>
            <a:fillRect/>
          </a:stretch>
        </p:blipFill>
        <p:spPr bwMode="auto">
          <a:xfrm>
            <a:off x="6045338" y="1196752"/>
            <a:ext cx="5379254" cy="4464496"/>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Current stage</a:t>
            </a:r>
            <a:endParaRPr lang="en-US" dirty="0"/>
          </a:p>
        </p:txBody>
      </p:sp>
      <p:sp>
        <p:nvSpPr>
          <p:cNvPr id="3" name="Espaço Reservado para Conteúdo 2"/>
          <p:cNvSpPr>
            <a:spLocks noGrp="1"/>
          </p:cNvSpPr>
          <p:nvPr>
            <p:ph idx="1"/>
          </p:nvPr>
        </p:nvSpPr>
        <p:spPr>
          <a:xfrm>
            <a:off x="1095341" y="1785927"/>
            <a:ext cx="10358510" cy="4929222"/>
          </a:xfrm>
        </p:spPr>
        <p:txBody>
          <a:bodyPr>
            <a:normAutofit/>
          </a:bodyPr>
          <a:lstStyle/>
          <a:p>
            <a:pPr>
              <a:spcAft>
                <a:spcPts val="1200"/>
              </a:spcAft>
              <a:buFont typeface="Wingdings" pitchFamily="2" charset="2"/>
              <a:buChar char="q"/>
            </a:pPr>
            <a:r>
              <a:rPr lang="en-US" sz="2800" dirty="0" smtClean="0"/>
              <a:t> </a:t>
            </a:r>
            <a:r>
              <a:rPr lang="en-US" dirty="0" smtClean="0"/>
              <a:t>This paper</a:t>
            </a:r>
            <a:r>
              <a:rPr lang="en-US" sz="2200" dirty="0" smtClean="0"/>
              <a:t> presents our research proposa</a:t>
            </a:r>
            <a:r>
              <a:rPr lang="en-US" sz="2200" dirty="0"/>
              <a:t>l</a:t>
            </a:r>
            <a:endParaRPr lang="en-US" sz="2200" dirty="0" smtClean="0"/>
          </a:p>
          <a:p>
            <a:pPr lvl="1" indent="44445">
              <a:lnSpc>
                <a:spcPct val="150000"/>
              </a:lnSpc>
              <a:spcAft>
                <a:spcPts val="1200"/>
              </a:spcAft>
              <a:buFont typeface="Wingdings" pitchFamily="2" charset="2"/>
              <a:buChar char="ü"/>
            </a:pPr>
            <a:r>
              <a:rPr lang="en-US" sz="2000" dirty="0"/>
              <a:t>Doctoral thesis in </a:t>
            </a:r>
            <a:r>
              <a:rPr lang="en-US" sz="2000" dirty="0" smtClean="0"/>
              <a:t>early stage - </a:t>
            </a:r>
            <a:r>
              <a:rPr lang="pt-BR" sz="2000" dirty="0" err="1"/>
              <a:t>Beginning</a:t>
            </a:r>
            <a:r>
              <a:rPr lang="pt-BR" sz="2000" dirty="0"/>
              <a:t>: </a:t>
            </a:r>
            <a:r>
              <a:rPr lang="pt-BR" sz="2000" dirty="0">
                <a:solidFill>
                  <a:srgbClr val="C00000"/>
                </a:solidFill>
              </a:rPr>
              <a:t>2013, August</a:t>
            </a:r>
          </a:p>
          <a:p>
            <a:pPr marL="571473" indent="-342900">
              <a:lnSpc>
                <a:spcPct val="150000"/>
              </a:lnSpc>
              <a:spcAft>
                <a:spcPts val="1200"/>
              </a:spcAft>
              <a:buFont typeface="Wingdings" panose="05000000000000000000" pitchFamily="2" charset="2"/>
              <a:buChar char="q"/>
            </a:pPr>
            <a:r>
              <a:rPr lang="en-US" dirty="0" smtClean="0"/>
              <a:t>This paper was </a:t>
            </a:r>
            <a:r>
              <a:rPr lang="en-US" dirty="0"/>
              <a:t>not improved as </a:t>
            </a:r>
            <a:r>
              <a:rPr lang="en-US" dirty="0" smtClean="0"/>
              <a:t>desired</a:t>
            </a:r>
          </a:p>
          <a:p>
            <a:pPr lvl="2" indent="44445">
              <a:lnSpc>
                <a:spcPct val="150000"/>
              </a:lnSpc>
              <a:spcAft>
                <a:spcPts val="1200"/>
              </a:spcAft>
              <a:buFont typeface="Wingdings" pitchFamily="2" charset="2"/>
              <a:buChar char="ü"/>
            </a:pPr>
            <a:r>
              <a:rPr lang="en-US" dirty="0" smtClean="0"/>
              <a:t> </a:t>
            </a:r>
            <a:r>
              <a:rPr lang="en-US" dirty="0"/>
              <a:t>there was no enough time to include such </a:t>
            </a:r>
            <a:r>
              <a:rPr lang="en-US" dirty="0" smtClean="0"/>
              <a:t>improvements</a:t>
            </a:r>
          </a:p>
          <a:p>
            <a:pPr lvl="2" indent="44445">
              <a:lnSpc>
                <a:spcPct val="150000"/>
              </a:lnSpc>
              <a:spcAft>
                <a:spcPts val="1200"/>
              </a:spcAft>
              <a:buFont typeface="Wingdings" pitchFamily="2" charset="2"/>
              <a:buChar char="ü"/>
            </a:pPr>
            <a:r>
              <a:rPr lang="en-US" dirty="0" smtClean="0"/>
              <a:t>there is need </a:t>
            </a:r>
            <a:r>
              <a:rPr lang="en-US" dirty="0"/>
              <a:t>of collecting additional data of the </a:t>
            </a:r>
            <a:r>
              <a:rPr lang="en-US" dirty="0" smtClean="0"/>
              <a:t>Hemominas </a:t>
            </a:r>
            <a:r>
              <a:rPr lang="en-US" dirty="0"/>
              <a:t>process</a:t>
            </a:r>
            <a:r>
              <a:rPr lang="en-US" dirty="0" smtClean="0"/>
              <a:t>es</a:t>
            </a:r>
          </a:p>
          <a:p>
            <a:pPr lvl="2" indent="44445">
              <a:lnSpc>
                <a:spcPct val="150000"/>
              </a:lnSpc>
              <a:spcAft>
                <a:spcPts val="1200"/>
              </a:spcAft>
              <a:buFont typeface="Wingdings" pitchFamily="2" charset="2"/>
              <a:buChar char="ü"/>
            </a:pPr>
            <a:r>
              <a:rPr lang="en-US" dirty="0" smtClean="0"/>
              <a:t> there is need </a:t>
            </a:r>
            <a:r>
              <a:rPr lang="en-US" dirty="0"/>
              <a:t>to study </a:t>
            </a:r>
            <a:r>
              <a:rPr lang="en-US" dirty="0" err="1" smtClean="0"/>
              <a:t>Joop</a:t>
            </a:r>
            <a:r>
              <a:rPr lang="en-US" dirty="0" smtClean="0"/>
              <a:t> </a:t>
            </a:r>
            <a:r>
              <a:rPr lang="en-US" dirty="0"/>
              <a:t>de Jong thesis to properly address it here</a:t>
            </a:r>
            <a:endParaRPr lang="pt-BR" dirty="0"/>
          </a:p>
          <a:p>
            <a:pPr lvl="1">
              <a:spcAft>
                <a:spcPts val="1200"/>
              </a:spcAft>
              <a:buNone/>
            </a:pPr>
            <a:endParaRPr lang="en-US" sz="28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211" y="404664"/>
            <a:ext cx="2505075"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39198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Introduction</a:t>
            </a:r>
            <a:endParaRPr lang="en-US" dirty="0"/>
          </a:p>
        </p:txBody>
      </p:sp>
      <p:sp>
        <p:nvSpPr>
          <p:cNvPr id="3" name="Espaço Reservado para Conteúdo 2"/>
          <p:cNvSpPr>
            <a:spLocks noGrp="1"/>
          </p:cNvSpPr>
          <p:nvPr>
            <p:ph idx="1"/>
          </p:nvPr>
        </p:nvSpPr>
        <p:spPr>
          <a:xfrm>
            <a:off x="1095341" y="1785927"/>
            <a:ext cx="10358510" cy="4929222"/>
          </a:xfrm>
        </p:spPr>
        <p:txBody>
          <a:bodyPr>
            <a:normAutofit/>
          </a:bodyPr>
          <a:lstStyle/>
          <a:p>
            <a:pPr>
              <a:spcAft>
                <a:spcPts val="1200"/>
              </a:spcAft>
              <a:buFont typeface="Wingdings" pitchFamily="2" charset="2"/>
              <a:buChar char="q"/>
            </a:pPr>
            <a:r>
              <a:rPr lang="en-US" sz="2800" dirty="0" smtClean="0"/>
              <a:t> </a:t>
            </a:r>
            <a:r>
              <a:rPr lang="en-US" dirty="0"/>
              <a:t>Scope: </a:t>
            </a:r>
            <a:r>
              <a:rPr lang="en-US" dirty="0">
                <a:solidFill>
                  <a:srgbClr val="C00000"/>
                </a:solidFill>
              </a:rPr>
              <a:t>Enterprise Ontology</a:t>
            </a:r>
            <a:endParaRPr lang="en-US" dirty="0" smtClean="0"/>
          </a:p>
          <a:p>
            <a:pPr lvl="1">
              <a:spcAft>
                <a:spcPts val="1200"/>
              </a:spcAft>
              <a:buFont typeface="Wingdings" pitchFamily="2" charset="2"/>
              <a:buChar char="q"/>
            </a:pPr>
            <a:r>
              <a:rPr lang="en-US" dirty="0" smtClean="0"/>
              <a:t>The context: </a:t>
            </a:r>
            <a:r>
              <a:rPr lang="en-US" dirty="0" smtClean="0">
                <a:solidFill>
                  <a:srgbClr val="0070C0"/>
                </a:solidFill>
              </a:rPr>
              <a:t>DEMO </a:t>
            </a:r>
          </a:p>
          <a:p>
            <a:pPr lvl="1">
              <a:lnSpc>
                <a:spcPct val="150000"/>
              </a:lnSpc>
              <a:buFont typeface="Wingdings" pitchFamily="2" charset="2"/>
              <a:buChar char="ü"/>
            </a:pPr>
            <a:r>
              <a:rPr lang="en-US" sz="2000" dirty="0"/>
              <a:t>i</a:t>
            </a:r>
            <a:r>
              <a:rPr lang="en-US" sz="2000" dirty="0" smtClean="0"/>
              <a:t>t aims </a:t>
            </a:r>
            <a:r>
              <a:rPr lang="en-US" sz="2000" dirty="0"/>
              <a:t>to develop models of the construction and operation of </a:t>
            </a:r>
            <a:r>
              <a:rPr lang="en-US" sz="2000" dirty="0" smtClean="0"/>
              <a:t>organizations</a:t>
            </a:r>
            <a:endParaRPr lang="en-US" sz="2000" dirty="0"/>
          </a:p>
          <a:p>
            <a:pPr lvl="1">
              <a:lnSpc>
                <a:spcPct val="150000"/>
              </a:lnSpc>
              <a:buFont typeface="Wingdings" pitchFamily="2" charset="2"/>
              <a:buChar char="ü"/>
            </a:pPr>
            <a:r>
              <a:rPr lang="en-US" sz="2000" dirty="0" smtClean="0"/>
              <a:t>it independent </a:t>
            </a:r>
            <a:r>
              <a:rPr lang="en-US" sz="2000" dirty="0"/>
              <a:t>of the actual implementation, by focusing on the communication patterns between human </a:t>
            </a:r>
            <a:r>
              <a:rPr lang="en-US" sz="2000" dirty="0" smtClean="0"/>
              <a:t>actors</a:t>
            </a:r>
            <a:endParaRPr lang="en-US" sz="2000" dirty="0"/>
          </a:p>
          <a:p>
            <a:pPr lvl="1">
              <a:lnSpc>
                <a:spcPct val="150000"/>
              </a:lnSpc>
              <a:buFont typeface="Wingdings" pitchFamily="2" charset="2"/>
              <a:buChar char="ü"/>
            </a:pPr>
            <a:r>
              <a:rPr lang="en-US" sz="2000" i="1" dirty="0" smtClean="0"/>
              <a:t>communication </a:t>
            </a:r>
            <a:r>
              <a:rPr lang="en-US" sz="2000" i="1" dirty="0"/>
              <a:t>between human actors is a necessary and sufficient basis for a theory of </a:t>
            </a:r>
            <a:r>
              <a:rPr lang="en-US" sz="2000" i="1" dirty="0" smtClean="0"/>
              <a:t>organizations</a:t>
            </a:r>
            <a:r>
              <a:rPr lang="en-US" dirty="0" smtClean="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332656"/>
            <a:ext cx="2505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Conteúdo 2"/>
          <p:cNvSpPr txBox="1">
            <a:spLocks/>
          </p:cNvSpPr>
          <p:nvPr/>
        </p:nvSpPr>
        <p:spPr>
          <a:xfrm>
            <a:off x="2902968" y="6398568"/>
            <a:ext cx="9289032" cy="459432"/>
          </a:xfrm>
          <a:prstGeom prst="rect">
            <a:avLst/>
          </a:prstGeom>
          <a:solidFill>
            <a:schemeClr val="bg2">
              <a:lumMod val="75000"/>
            </a:schemeClr>
          </a:solidFill>
        </p:spPr>
        <p:txBody>
          <a:bodyPr vert="horz" lIns="91429" tIns="45714" rIns="91429" bIns="45714" rtlCol="0">
            <a:noAutofit/>
          </a:bodyPr>
          <a:lstStyle>
            <a:lvl1pPr marL="228573" indent="-228573" algn="l" defTabSz="91429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145" indent="-228573" algn="l" defTabSz="91429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718" indent="-182858" algn="l" defTabSz="91429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576" indent="-182541" algn="l" defTabSz="91429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434" indent="-182858" algn="l" defTabSz="91429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292"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150"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008"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2866" indent="-182858" algn="l" defTabSz="91429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a:lstStyle>
          <a:p>
            <a:pPr marL="0" indent="0" algn="r">
              <a:buNone/>
            </a:pPr>
            <a:r>
              <a:rPr lang="en-US" sz="1400" dirty="0" smtClean="0"/>
              <a:t>Although theoretical approach of the Enterprise Ontology and DEMO Method  are relevant and will be discussed in depth in our PhD thesis, both of them are not discussed specifically in this paper</a:t>
            </a:r>
          </a:p>
        </p:txBody>
      </p:sp>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Introduction</a:t>
            </a:r>
            <a:endParaRPr lang="en-US" dirty="0"/>
          </a:p>
        </p:txBody>
      </p:sp>
      <p:sp>
        <p:nvSpPr>
          <p:cNvPr id="3" name="Espaço Reservado para Conteúdo 2"/>
          <p:cNvSpPr>
            <a:spLocks noGrp="1"/>
          </p:cNvSpPr>
          <p:nvPr>
            <p:ph idx="1"/>
          </p:nvPr>
        </p:nvSpPr>
        <p:spPr>
          <a:xfrm>
            <a:off x="1095340" y="1785928"/>
            <a:ext cx="10401259" cy="2639082"/>
          </a:xfrm>
        </p:spPr>
        <p:txBody>
          <a:bodyPr>
            <a:normAutofit/>
          </a:bodyPr>
          <a:lstStyle/>
          <a:p>
            <a:pPr>
              <a:spcAft>
                <a:spcPts val="1200"/>
              </a:spcAft>
              <a:buFont typeface="Wingdings" pitchFamily="2" charset="2"/>
              <a:buChar char="q"/>
            </a:pPr>
            <a:r>
              <a:rPr lang="en-US" sz="2800" dirty="0" smtClean="0">
                <a:solidFill>
                  <a:srgbClr val="FF0000"/>
                </a:solidFill>
              </a:rPr>
              <a:t> </a:t>
            </a:r>
            <a:r>
              <a:rPr lang="en-US" dirty="0">
                <a:solidFill>
                  <a:schemeClr val="accent1">
                    <a:lumMod val="50000"/>
                  </a:schemeClr>
                </a:solidFill>
              </a:rPr>
              <a:t>Problems in representing organizations </a:t>
            </a:r>
            <a:endParaRPr lang="en-US" dirty="0" smtClean="0">
              <a:solidFill>
                <a:schemeClr val="accent1">
                  <a:lumMod val="50000"/>
                </a:schemeClr>
              </a:solidFill>
            </a:endParaRPr>
          </a:p>
          <a:p>
            <a:pPr lvl="1">
              <a:spcAft>
                <a:spcPts val="1200"/>
              </a:spcAft>
            </a:pPr>
            <a:r>
              <a:rPr lang="en-US" sz="2000" dirty="0" smtClean="0"/>
              <a:t>Processes</a:t>
            </a:r>
            <a:r>
              <a:rPr lang="en-US" sz="2000" dirty="0" smtClean="0">
                <a:solidFill>
                  <a:srgbClr val="00B050"/>
                </a:solidFill>
              </a:rPr>
              <a:t> </a:t>
            </a:r>
            <a:r>
              <a:rPr lang="en-US" sz="2000" dirty="0" smtClean="0"/>
              <a:t>increases in complexity</a:t>
            </a:r>
          </a:p>
          <a:p>
            <a:pPr>
              <a:lnSpc>
                <a:spcPct val="150000"/>
              </a:lnSpc>
              <a:spcAft>
                <a:spcPts val="1200"/>
              </a:spcAft>
              <a:buFont typeface="Wingdings" pitchFamily="2" charset="2"/>
              <a:buChar char="q"/>
            </a:pPr>
            <a:r>
              <a:rPr lang="en-US" dirty="0" smtClean="0">
                <a:solidFill>
                  <a:srgbClr val="00B050"/>
                </a:solidFill>
              </a:rPr>
              <a:t> </a:t>
            </a:r>
            <a:r>
              <a:rPr lang="en-US" sz="2000" dirty="0" smtClean="0">
                <a:solidFill>
                  <a:srgbClr val="00B050"/>
                </a:solidFill>
              </a:rPr>
              <a:t>Challenge</a:t>
            </a:r>
            <a:r>
              <a:rPr lang="en-US" sz="2000" dirty="0" smtClean="0"/>
              <a:t>: Given </a:t>
            </a:r>
            <a:r>
              <a:rPr lang="en-US" sz="2000" dirty="0"/>
              <a:t>this complexity, organizational processes undergo constant </a:t>
            </a:r>
            <a:r>
              <a:rPr lang="en-US" sz="2000" dirty="0" smtClean="0"/>
              <a:t>restructuring </a:t>
            </a:r>
            <a:r>
              <a:rPr lang="en-US" sz="2000" dirty="0"/>
              <a:t>in order to suit the goals of the organization</a:t>
            </a:r>
            <a:r>
              <a:rPr lang="en-US" sz="2000"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4425009"/>
            <a:ext cx="2505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96946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Motivation</a:t>
            </a:r>
            <a:endParaRPr lang="en-US" dirty="0"/>
          </a:p>
        </p:txBody>
      </p:sp>
      <p:sp>
        <p:nvSpPr>
          <p:cNvPr id="3" name="Espaço Reservado para Conteúdo 2"/>
          <p:cNvSpPr>
            <a:spLocks noGrp="1"/>
          </p:cNvSpPr>
          <p:nvPr>
            <p:ph idx="1"/>
          </p:nvPr>
        </p:nvSpPr>
        <p:spPr>
          <a:xfrm>
            <a:off x="1095341" y="1785927"/>
            <a:ext cx="10358510" cy="2147129"/>
          </a:xfrm>
        </p:spPr>
        <p:txBody>
          <a:bodyPr>
            <a:normAutofit/>
          </a:bodyPr>
          <a:lstStyle/>
          <a:p>
            <a:pPr>
              <a:spcAft>
                <a:spcPts val="1200"/>
              </a:spcAft>
              <a:buFont typeface="Wingdings" pitchFamily="2" charset="2"/>
              <a:buChar char="q"/>
            </a:pPr>
            <a:r>
              <a:rPr lang="en-US" sz="2800" dirty="0" smtClean="0"/>
              <a:t>  </a:t>
            </a:r>
            <a:r>
              <a:rPr lang="en-US" dirty="0" smtClean="0"/>
              <a:t>The context</a:t>
            </a:r>
          </a:p>
          <a:p>
            <a:pPr lvl="1">
              <a:spcAft>
                <a:spcPts val="1200"/>
              </a:spcAft>
            </a:pPr>
            <a:r>
              <a:rPr lang="en-US" dirty="0" smtClean="0"/>
              <a:t>What is missing is a good representation about processes</a:t>
            </a:r>
          </a:p>
          <a:p>
            <a:pPr lvl="2">
              <a:spcAft>
                <a:spcPts val="1200"/>
              </a:spcAft>
            </a:pPr>
            <a:r>
              <a:rPr lang="en-US" dirty="0"/>
              <a:t>connection between organizational processes and organization's </a:t>
            </a:r>
            <a:r>
              <a:rPr lang="en-US" dirty="0" smtClean="0"/>
              <a:t>documents?</a:t>
            </a:r>
          </a:p>
        </p:txBody>
      </p:sp>
      <p:pic>
        <p:nvPicPr>
          <p:cNvPr id="4" name="Picture 3"/>
          <p:cNvPicPr>
            <a:picLocks noChangeArrowheads="1"/>
          </p:cNvPicPr>
          <p:nvPr/>
        </p:nvPicPr>
        <p:blipFill>
          <a:blip r:embed="rId2"/>
          <a:srcRect/>
          <a:stretch>
            <a:fillRect/>
          </a:stretch>
        </p:blipFill>
        <p:spPr bwMode="auto">
          <a:xfrm>
            <a:off x="9696466" y="4447987"/>
            <a:ext cx="2502647" cy="2410013"/>
          </a:xfrm>
          <a:prstGeom prst="rect">
            <a:avLst/>
          </a:prstGeom>
          <a:noFill/>
        </p:spPr>
      </p:pic>
      <p:sp>
        <p:nvSpPr>
          <p:cNvPr id="5" name="CaixaDeTexto 4"/>
          <p:cNvSpPr txBox="1"/>
          <p:nvPr/>
        </p:nvSpPr>
        <p:spPr>
          <a:xfrm>
            <a:off x="479376" y="3904747"/>
            <a:ext cx="11087229" cy="400110"/>
          </a:xfrm>
          <a:prstGeom prst="rect">
            <a:avLst/>
          </a:prstGeom>
          <a:solidFill>
            <a:schemeClr val="bg2">
              <a:lumMod val="90000"/>
            </a:schemeClr>
          </a:solidFill>
        </p:spPr>
        <p:txBody>
          <a:bodyPr wrap="square" rtlCol="0">
            <a:spAutoFit/>
          </a:bodyPr>
          <a:lstStyle/>
          <a:p>
            <a:r>
              <a:rPr lang="pt-BR" sz="2000" dirty="0" err="1">
                <a:solidFill>
                  <a:schemeClr val="tx1">
                    <a:lumMod val="75000"/>
                    <a:lumOff val="25000"/>
                  </a:schemeClr>
                </a:solidFill>
              </a:rPr>
              <a:t>Documents</a:t>
            </a:r>
            <a:r>
              <a:rPr lang="pt-BR" sz="2000" dirty="0">
                <a:solidFill>
                  <a:schemeClr val="tx1">
                    <a:lumMod val="75000"/>
                    <a:lumOff val="25000"/>
                  </a:schemeClr>
                </a:solidFill>
              </a:rPr>
              <a:t> are </a:t>
            </a:r>
            <a:r>
              <a:rPr lang="pt-BR" sz="2000" dirty="0" err="1">
                <a:solidFill>
                  <a:schemeClr val="tx1">
                    <a:lumMod val="75000"/>
                    <a:lumOff val="25000"/>
                  </a:schemeClr>
                </a:solidFill>
              </a:rPr>
              <a:t>disseminated</a:t>
            </a:r>
            <a:r>
              <a:rPr lang="pt-BR" sz="2000" dirty="0">
                <a:solidFill>
                  <a:schemeClr val="tx1">
                    <a:lumMod val="75000"/>
                    <a:lumOff val="25000"/>
                  </a:schemeClr>
                </a:solidFill>
              </a:rPr>
              <a:t> </a:t>
            </a:r>
            <a:r>
              <a:rPr lang="pt-BR" sz="2000" dirty="0" err="1">
                <a:solidFill>
                  <a:schemeClr val="tx1">
                    <a:lumMod val="75000"/>
                    <a:lumOff val="25000"/>
                  </a:schemeClr>
                </a:solidFill>
              </a:rPr>
              <a:t>troughout</a:t>
            </a:r>
            <a:r>
              <a:rPr lang="pt-BR" sz="2000" dirty="0">
                <a:solidFill>
                  <a:schemeClr val="tx1">
                    <a:lumMod val="75000"/>
                    <a:lumOff val="25000"/>
                  </a:schemeClr>
                </a:solidFill>
              </a:rPr>
              <a:t> social </a:t>
            </a:r>
            <a:r>
              <a:rPr lang="pt-BR" sz="2000" dirty="0" err="1">
                <a:solidFill>
                  <a:schemeClr val="tx1">
                    <a:lumMod val="75000"/>
                    <a:lumOff val="25000"/>
                  </a:schemeClr>
                </a:solidFill>
              </a:rPr>
              <a:t>life</a:t>
            </a:r>
            <a:r>
              <a:rPr lang="pt-BR" sz="2000" dirty="0">
                <a:solidFill>
                  <a:schemeClr val="tx1">
                    <a:lumMod val="75000"/>
                    <a:lumOff val="25000"/>
                  </a:schemeClr>
                </a:solidFill>
              </a:rPr>
              <a:t> </a:t>
            </a:r>
            <a:r>
              <a:rPr lang="pt-BR" sz="2000" dirty="0" err="1">
                <a:solidFill>
                  <a:schemeClr val="tx1">
                    <a:lumMod val="75000"/>
                    <a:lumOff val="25000"/>
                  </a:schemeClr>
                </a:solidFill>
              </a:rPr>
              <a:t>and</a:t>
            </a:r>
            <a:r>
              <a:rPr lang="pt-BR" sz="2000" dirty="0">
                <a:solidFill>
                  <a:schemeClr val="tx1">
                    <a:lumMod val="75000"/>
                    <a:lumOff val="25000"/>
                  </a:schemeClr>
                </a:solidFill>
              </a:rPr>
              <a:t> </a:t>
            </a:r>
            <a:r>
              <a:rPr lang="pt-BR" sz="2000" dirty="0" err="1">
                <a:solidFill>
                  <a:schemeClr val="tx1">
                    <a:lumMod val="75000"/>
                    <a:lumOff val="25000"/>
                  </a:schemeClr>
                </a:solidFill>
              </a:rPr>
              <a:t>they</a:t>
            </a:r>
            <a:r>
              <a:rPr lang="pt-BR" sz="2000" dirty="0">
                <a:solidFill>
                  <a:schemeClr val="tx1">
                    <a:lumMod val="75000"/>
                    <a:lumOff val="25000"/>
                  </a:schemeClr>
                </a:solidFill>
              </a:rPr>
              <a:t> are crucial </a:t>
            </a:r>
            <a:r>
              <a:rPr lang="pt-BR" sz="2000" dirty="0" err="1">
                <a:solidFill>
                  <a:schemeClr val="tx1">
                    <a:lumMod val="75000"/>
                    <a:lumOff val="25000"/>
                  </a:schemeClr>
                </a:solidFill>
              </a:rPr>
              <a:t>entities</a:t>
            </a:r>
            <a:r>
              <a:rPr lang="pt-BR" sz="2000" dirty="0">
                <a:solidFill>
                  <a:schemeClr val="tx1">
                    <a:lumMod val="75000"/>
                    <a:lumOff val="25000"/>
                  </a:schemeClr>
                </a:solidFill>
              </a:rPr>
              <a:t> for </a:t>
            </a:r>
            <a:r>
              <a:rPr lang="pt-BR" sz="2000" dirty="0" err="1">
                <a:solidFill>
                  <a:schemeClr val="tx1">
                    <a:lumMod val="75000"/>
                    <a:lumOff val="25000"/>
                  </a:schemeClr>
                </a:solidFill>
              </a:rPr>
              <a:t>any</a:t>
            </a:r>
            <a:r>
              <a:rPr lang="pt-BR" sz="2000" dirty="0">
                <a:solidFill>
                  <a:schemeClr val="tx1">
                    <a:lumMod val="75000"/>
                    <a:lumOff val="25000"/>
                  </a:schemeClr>
                </a:solidFill>
              </a:rPr>
              <a:t> </a:t>
            </a:r>
            <a:r>
              <a:rPr lang="pt-BR" sz="2000" dirty="0" err="1">
                <a:solidFill>
                  <a:schemeClr val="tx1">
                    <a:lumMod val="75000"/>
                    <a:lumOff val="25000"/>
                  </a:schemeClr>
                </a:solidFill>
              </a:rPr>
              <a:t>organization</a:t>
            </a:r>
            <a:endParaRPr lang="pt-BR" sz="2000" dirty="0">
              <a:solidFill>
                <a:schemeClr val="tx1">
                  <a:lumMod val="75000"/>
                  <a:lumOff val="25000"/>
                </a:schemeClr>
              </a:solidFill>
            </a:endParaRPr>
          </a:p>
        </p:txBody>
      </p:sp>
    </p:spTree>
    <p:extLst>
      <p:ext uri="{BB962C8B-B14F-4D97-AF65-F5344CB8AC3E}">
        <p14:creationId xmlns:p14="http://schemas.microsoft.com/office/powerpoint/2010/main" val="257041565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Motivation</a:t>
            </a:r>
            <a:endParaRPr lang="en-US" dirty="0"/>
          </a:p>
        </p:txBody>
      </p:sp>
      <p:sp>
        <p:nvSpPr>
          <p:cNvPr id="3" name="Espaço Reservado para Conteúdo 2"/>
          <p:cNvSpPr>
            <a:spLocks noGrp="1"/>
          </p:cNvSpPr>
          <p:nvPr>
            <p:ph idx="1"/>
          </p:nvPr>
        </p:nvSpPr>
        <p:spPr>
          <a:xfrm>
            <a:off x="695400" y="1536775"/>
            <a:ext cx="9649072" cy="3764433"/>
          </a:xfrm>
        </p:spPr>
        <p:txBody>
          <a:bodyPr>
            <a:normAutofit fontScale="85000" lnSpcReduction="20000"/>
          </a:bodyPr>
          <a:lstStyle/>
          <a:p>
            <a:pPr>
              <a:spcAft>
                <a:spcPts val="1200"/>
              </a:spcAft>
              <a:buFont typeface="Wingdings" pitchFamily="2" charset="2"/>
              <a:buChar char="q"/>
            </a:pPr>
            <a:r>
              <a:rPr lang="en-US" sz="2800" dirty="0" smtClean="0"/>
              <a:t>  </a:t>
            </a:r>
            <a:r>
              <a:rPr lang="en-US" sz="2600" dirty="0" smtClean="0"/>
              <a:t>The context: </a:t>
            </a:r>
            <a:r>
              <a:rPr lang="en-US" sz="2600" dirty="0" smtClean="0">
                <a:solidFill>
                  <a:srgbClr val="0070C0"/>
                </a:solidFill>
              </a:rPr>
              <a:t>the domain of hematology and blood transfusion</a:t>
            </a:r>
          </a:p>
          <a:p>
            <a:pPr lvl="1">
              <a:lnSpc>
                <a:spcPct val="150000"/>
              </a:lnSpc>
              <a:spcAft>
                <a:spcPts val="1200"/>
              </a:spcAft>
            </a:pPr>
            <a:r>
              <a:rPr lang="en-US" sz="2400" dirty="0">
                <a:solidFill>
                  <a:schemeClr val="accent1">
                    <a:lumMod val="50000"/>
                  </a:schemeClr>
                </a:solidFill>
              </a:rPr>
              <a:t>Hemominas</a:t>
            </a:r>
            <a:r>
              <a:rPr lang="en-US" sz="2400" dirty="0"/>
              <a:t>: </a:t>
            </a:r>
            <a:r>
              <a:rPr lang="en-US" sz="2400" dirty="0" smtClean="0"/>
              <a:t>it has </a:t>
            </a:r>
            <a:r>
              <a:rPr lang="en-US" sz="2400" dirty="0"/>
              <a:t>chosen to take its management model and its </a:t>
            </a:r>
            <a:r>
              <a:rPr lang="en-US" dirty="0"/>
              <a:t>practices evaluated by an outside agency, specializing in the evaluation of hematology </a:t>
            </a:r>
            <a:r>
              <a:rPr lang="en-US" dirty="0" smtClean="0"/>
              <a:t>and transfusion medicine, </a:t>
            </a:r>
            <a:r>
              <a:rPr lang="en-US" dirty="0"/>
              <a:t>legitimacy attested by the Ministry of Health service, to ensure its quality condition of </a:t>
            </a:r>
            <a:r>
              <a:rPr lang="en-US" dirty="0" smtClean="0"/>
              <a:t>finalistic </a:t>
            </a:r>
            <a:r>
              <a:rPr lang="en-US" dirty="0"/>
              <a:t>processes</a:t>
            </a:r>
            <a:r>
              <a:rPr lang="en-US" dirty="0" smtClean="0"/>
              <a:t>.</a:t>
            </a:r>
          </a:p>
          <a:p>
            <a:pPr lvl="1">
              <a:lnSpc>
                <a:spcPct val="150000"/>
              </a:lnSpc>
              <a:spcAft>
                <a:spcPts val="1200"/>
              </a:spcAft>
            </a:pPr>
            <a:r>
              <a:rPr lang="en-US" dirty="0" smtClean="0">
                <a:solidFill>
                  <a:schemeClr val="accent1">
                    <a:lumMod val="50000"/>
                  </a:schemeClr>
                </a:solidFill>
              </a:rPr>
              <a:t>Difficulty</a:t>
            </a:r>
            <a:r>
              <a:rPr lang="en-US" dirty="0" smtClean="0"/>
              <a:t> </a:t>
            </a:r>
            <a:r>
              <a:rPr lang="en-US" dirty="0"/>
              <a:t>the majority of methods are not be able to produce models that represent organizations, either because organizational processes </a:t>
            </a:r>
            <a:r>
              <a:rPr lang="en-US" dirty="0">
                <a:solidFill>
                  <a:srgbClr val="C00000"/>
                </a:solidFill>
              </a:rPr>
              <a:t>are only in people's minds </a:t>
            </a:r>
            <a:r>
              <a:rPr lang="en-US" dirty="0"/>
              <a:t>or because they are </a:t>
            </a:r>
            <a:r>
              <a:rPr lang="en-US" dirty="0">
                <a:solidFill>
                  <a:srgbClr val="C00000"/>
                </a:solidFill>
              </a:rPr>
              <a:t>not formally recorded in </a:t>
            </a:r>
            <a:r>
              <a:rPr lang="en-US" dirty="0" smtClean="0">
                <a:solidFill>
                  <a:srgbClr val="C00000"/>
                </a:solidFill>
              </a:rPr>
              <a:t>documents.</a:t>
            </a:r>
            <a:endParaRPr lang="en-US" dirty="0">
              <a:solidFill>
                <a:srgbClr val="C00000"/>
              </a:solidFill>
            </a:endParaRPr>
          </a:p>
          <a:p>
            <a:pPr lvl="1">
              <a:lnSpc>
                <a:spcPct val="150000"/>
              </a:lnSpc>
              <a:spcAft>
                <a:spcPts val="1200"/>
              </a:spcAft>
            </a:pPr>
            <a:endParaRPr lang="en-US" sz="2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332656"/>
            <a:ext cx="2505075"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147086"/>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dicalHealth_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critório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scritório Theme" id="{62F939B6-93AF-4DB8-9C6B-D6C7DFDC589F}" vid="{4A3C46E8-61CC-4603-A589-7422A47A8E4A}"/>
    </a:ext>
  </a:extLst>
</a:theme>
</file>

<file path=ppt/theme/theme4.xml><?xml version="1.0" encoding="utf-8"?>
<a:theme xmlns:a="http://schemas.openxmlformats.org/drawingml/2006/main" name="Escritório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scritório Theme" id="{62F939B6-93AF-4DB8-9C6B-D6C7DFDC589F}" vid="{4A3C46E8-61CC-4603-A589-7422A47A8E4A}"/>
    </a:ext>
  </a:extLst>
</a:theme>
</file>

<file path=ppt/theme/themeOverride1.xml><?xml version="1.0" encoding="utf-8"?>
<a:themeOverride xmlns:a="http://schemas.openxmlformats.org/drawingml/2006/main">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5A98EF-AFBD-4156-994E-8E0D8893B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2744</Words>
  <Application>Microsoft Office PowerPoint</Application>
  <PresentationFormat>Personalizar</PresentationFormat>
  <Paragraphs>451</Paragraphs>
  <Slides>48</Slides>
  <Notes>8</Notes>
  <HiddenSlides>0</HiddenSlides>
  <MMClips>0</MMClips>
  <ScaleCrop>false</ScaleCrop>
  <HeadingPairs>
    <vt:vector size="4" baseType="variant">
      <vt:variant>
        <vt:lpstr>Tema</vt:lpstr>
      </vt:variant>
      <vt:variant>
        <vt:i4>2</vt:i4>
      </vt:variant>
      <vt:variant>
        <vt:lpstr>Títulos de slides</vt:lpstr>
      </vt:variant>
      <vt:variant>
        <vt:i4>48</vt:i4>
      </vt:variant>
    </vt:vector>
  </HeadingPairs>
  <TitlesOfParts>
    <vt:vector size="50" baseType="lpstr">
      <vt:lpstr>MedicalHealth_16x9</vt:lpstr>
      <vt:lpstr>Title &amp; Subtitle</vt:lpstr>
      <vt:lpstr>Apresentação do PowerPoint</vt:lpstr>
      <vt:lpstr>About me</vt:lpstr>
      <vt:lpstr>Acknowledgment</vt:lpstr>
      <vt:lpstr>Agenda</vt:lpstr>
      <vt:lpstr>Current stage</vt:lpstr>
      <vt:lpstr>Introduction</vt:lpstr>
      <vt:lpstr>Introduction</vt:lpstr>
      <vt:lpstr>Motivation</vt:lpstr>
      <vt:lpstr>Motivation</vt:lpstr>
      <vt:lpstr>Objectives</vt:lpstr>
      <vt:lpstr>Apresentação do PowerPoint</vt:lpstr>
      <vt:lpstr>Background</vt:lpstr>
      <vt:lpstr>Background</vt:lpstr>
      <vt:lpstr>Background</vt:lpstr>
      <vt:lpstr>Background</vt:lpstr>
      <vt:lpstr>Background</vt:lpstr>
      <vt:lpstr>Background</vt:lpstr>
      <vt:lpstr>Background</vt:lpstr>
      <vt:lpstr>Background</vt:lpstr>
      <vt:lpstr>Apresentação do PowerPoint</vt:lpstr>
      <vt:lpstr>Background</vt:lpstr>
      <vt:lpstr>Background</vt:lpstr>
      <vt:lpstr>Apresentação do PowerPoint</vt:lpstr>
      <vt:lpstr>Apresentação do PowerPoint</vt:lpstr>
      <vt:lpstr>Background</vt:lpstr>
      <vt:lpstr>Background</vt:lpstr>
      <vt:lpstr>Background</vt:lpstr>
      <vt:lpstr>Apresentação do PowerPoint</vt:lpstr>
      <vt:lpstr>How to do things with diagrams</vt:lpstr>
      <vt:lpstr>Background</vt:lpstr>
      <vt:lpstr>Background</vt:lpstr>
      <vt:lpstr>Background</vt:lpstr>
      <vt:lpstr>Background</vt:lpstr>
      <vt:lpstr>Background</vt:lpstr>
      <vt:lpstr>Background</vt:lpstr>
      <vt:lpstr>Background</vt:lpstr>
      <vt:lpstr>Apresentação do PowerPoint</vt:lpstr>
      <vt:lpstr>Apresentação do PowerPoint</vt:lpstr>
      <vt:lpstr>Motivation</vt:lpstr>
      <vt:lpstr>Methodology </vt:lpstr>
      <vt:lpstr>Methodology</vt:lpstr>
      <vt:lpstr>Methodology</vt:lpstr>
      <vt:lpstr>Methodology</vt:lpstr>
      <vt:lpstr>Methodology</vt:lpstr>
      <vt:lpstr>Final remarks and future work</vt:lpstr>
      <vt:lpstr>Methodology</vt:lpstr>
      <vt:lpstr>Methodology</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design presentation (widescreen)</dc:title>
  <dc:creator/>
  <cp:lastModifiedBy/>
  <cp:revision>1</cp:revision>
  <dcterms:created xsi:type="dcterms:W3CDTF">2014-05-02T11:31:37Z</dcterms:created>
  <dcterms:modified xsi:type="dcterms:W3CDTF">2014-05-08T12:51:21Z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