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7" r:id="rId1"/>
  </p:sldMasterIdLst>
  <p:notesMasterIdLst>
    <p:notesMasterId r:id="rId48"/>
  </p:notesMasterIdLst>
  <p:handoutMasterIdLst>
    <p:handoutMasterId r:id="rId49"/>
  </p:handoutMasterIdLst>
  <p:sldIdLst>
    <p:sldId id="585" r:id="rId2"/>
    <p:sldId id="588" r:id="rId3"/>
    <p:sldId id="586" r:id="rId4"/>
    <p:sldId id="587" r:id="rId5"/>
    <p:sldId id="590" r:id="rId6"/>
    <p:sldId id="591" r:id="rId7"/>
    <p:sldId id="636" r:id="rId8"/>
    <p:sldId id="593" r:id="rId9"/>
    <p:sldId id="594" r:id="rId10"/>
    <p:sldId id="595" r:id="rId11"/>
    <p:sldId id="637" r:id="rId12"/>
    <p:sldId id="647" r:id="rId13"/>
    <p:sldId id="638" r:id="rId14"/>
    <p:sldId id="639" r:id="rId15"/>
    <p:sldId id="602" r:id="rId16"/>
    <p:sldId id="603" r:id="rId17"/>
    <p:sldId id="604" r:id="rId18"/>
    <p:sldId id="599" r:id="rId19"/>
    <p:sldId id="600" r:id="rId20"/>
    <p:sldId id="601" r:id="rId21"/>
    <p:sldId id="651" r:id="rId22"/>
    <p:sldId id="648" r:id="rId23"/>
    <p:sldId id="649" r:id="rId24"/>
    <p:sldId id="642" r:id="rId25"/>
    <p:sldId id="606" r:id="rId26"/>
    <p:sldId id="607" r:id="rId27"/>
    <p:sldId id="608" r:id="rId28"/>
    <p:sldId id="635" r:id="rId29"/>
    <p:sldId id="609" r:id="rId30"/>
    <p:sldId id="610" r:id="rId31"/>
    <p:sldId id="611" r:id="rId32"/>
    <p:sldId id="612" r:id="rId33"/>
    <p:sldId id="650" r:id="rId34"/>
    <p:sldId id="643" r:id="rId35"/>
    <p:sldId id="641" r:id="rId36"/>
    <p:sldId id="644" r:id="rId37"/>
    <p:sldId id="615" r:id="rId38"/>
    <p:sldId id="616" r:id="rId39"/>
    <p:sldId id="617" r:id="rId40"/>
    <p:sldId id="619" r:id="rId41"/>
    <p:sldId id="620" r:id="rId42"/>
    <p:sldId id="621" r:id="rId43"/>
    <p:sldId id="646" r:id="rId44"/>
    <p:sldId id="623" r:id="rId45"/>
    <p:sldId id="652" r:id="rId46"/>
    <p:sldId id="653" r:id="rId4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éline Décosse" initials="C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15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76" autoAdjust="0"/>
    <p:restoredTop sz="79572" autoAdjust="0"/>
  </p:normalViewPr>
  <p:slideViewPr>
    <p:cSldViewPr snapToGrid="0" snapToObjects="1">
      <p:cViewPr varScale="1">
        <p:scale>
          <a:sx n="58" d="100"/>
          <a:sy n="58" d="100"/>
        </p:scale>
        <p:origin x="-7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DA4C33-A689-4474-84F9-C474D2066B05}" type="datetimeFigureOut">
              <a:rPr lang="en-US"/>
              <a:pPr>
                <a:defRPr/>
              </a:pPr>
              <a:t>13-May-13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1DBAA9-006C-49AB-95C9-28C88B7C7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965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83BEC0-FCCD-4405-8658-D12C843E6982}" type="datetimeFigureOut">
              <a:rPr lang="en-US"/>
              <a:pPr>
                <a:defRPr/>
              </a:pPr>
              <a:t>13-May-13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26F2DE-DF29-4435-8541-D6A75CB0E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915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C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36BB1-9AF1-40DF-812F-CFFFB6046C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CH" dirty="0" smtClean="0"/>
              <a:t>N</a:t>
            </a:r>
          </a:p>
          <a:p>
            <a:endParaRPr lang="fr-F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dirty="0" smtClean="0"/>
              <a:t>N</a:t>
            </a:r>
          </a:p>
          <a:p>
            <a:pPr eaLnBrk="1" hangingPunct="1"/>
            <a:r>
              <a:rPr lang="fr-CH" dirty="0" smtClean="0"/>
              <a:t>2– 06:00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dirty="0" smtClean="0"/>
              <a:t>N</a:t>
            </a:r>
          </a:p>
          <a:p>
            <a:pPr eaLnBrk="1" hangingPunct="1"/>
            <a:r>
              <a:rPr lang="fr-CH" dirty="0" smtClean="0"/>
              <a:t>08:08</a:t>
            </a:r>
          </a:p>
          <a:p>
            <a:pPr eaLnBrk="1" hangingPunct="1"/>
            <a:r>
              <a:rPr lang="fr-CH" dirty="0" smtClean="0"/>
              <a:t>06:30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dirty="0" smtClean="0"/>
              <a:t>N</a:t>
            </a:r>
          </a:p>
          <a:p>
            <a:pPr eaLnBrk="1" hangingPunct="1"/>
            <a:r>
              <a:rPr lang="fr-CH" dirty="0" smtClean="0"/>
              <a:t>10:00</a:t>
            </a:r>
          </a:p>
          <a:p>
            <a:pPr eaLnBrk="1" hangingPunct="1"/>
            <a:r>
              <a:rPr lang="fr-FR" dirty="0" smtClean="0"/>
              <a:t>07:30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dirty="0" smtClean="0"/>
              <a:t>N</a:t>
            </a:r>
          </a:p>
          <a:p>
            <a:pPr eaLnBrk="1" hangingPunct="1"/>
            <a:r>
              <a:rPr lang="fr-CH" dirty="0" smtClean="0"/>
              <a:t>12:00</a:t>
            </a:r>
          </a:p>
          <a:p>
            <a:pPr eaLnBrk="1" hangingPunct="1"/>
            <a:r>
              <a:rPr lang="fr-CH" dirty="0" smtClean="0"/>
              <a:t>08:00</a:t>
            </a:r>
          </a:p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smtClean="0"/>
              <a:t>N</a:t>
            </a:r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smtClean="0"/>
              <a:t>N</a:t>
            </a:r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smtClean="0"/>
              <a:t>N</a:t>
            </a:r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CH" smtClean="0"/>
              <a:t>N</a:t>
            </a:r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dirty="0" smtClean="0"/>
              <a:t>N</a:t>
            </a:r>
          </a:p>
          <a:p>
            <a:pPr eaLnBrk="1" hangingPunct="1"/>
            <a:endParaRPr lang="fr-CH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</a:pPr>
            <a:r>
              <a:rPr lang="en-GB" smtClean="0"/>
              <a:t>C</a:t>
            </a:r>
          </a:p>
          <a:p>
            <a:pPr marL="0" lvl="1" eaLnBrk="1" hangingPunct="1">
              <a:spcBef>
                <a:spcPct val="0"/>
              </a:spcBef>
            </a:pPr>
            <a:r>
              <a:rPr lang="en-GB" smtClean="0"/>
              <a:t>This is an example where research has value for the industry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93D9DA-84B2-46F4-952A-7D95327466F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dirty="0" smtClean="0"/>
              <a:t>N</a:t>
            </a:r>
          </a:p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dirty="0" smtClean="0"/>
              <a:t>N</a:t>
            </a:r>
          </a:p>
          <a:p>
            <a:pPr eaLnBrk="1" hangingPunct="1"/>
            <a:r>
              <a:rPr lang="fr-CH" dirty="0" smtClean="0"/>
              <a:t>2—10:22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dirty="0" smtClean="0"/>
              <a:t>N</a:t>
            </a:r>
          </a:p>
          <a:p>
            <a:pPr eaLnBrk="1" hangingPunct="1"/>
            <a:r>
              <a:rPr lang="fr-CH" dirty="0" smtClean="0"/>
              <a:t>19:00</a:t>
            </a:r>
          </a:p>
          <a:p>
            <a:pPr eaLnBrk="1" hangingPunct="1"/>
            <a:r>
              <a:rPr lang="fr-CH" dirty="0" smtClean="0"/>
              <a:t>11:30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dirty="0" smtClean="0"/>
              <a:t>N</a:t>
            </a:r>
          </a:p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smtClean="0"/>
              <a:t>C</a:t>
            </a:r>
            <a:endParaRPr lang="fr-F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CH" smtClean="0"/>
              <a:t>C</a:t>
            </a:r>
            <a:endParaRPr 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dirty="0" smtClean="0"/>
              <a:t>C</a:t>
            </a:r>
          </a:p>
          <a:p>
            <a:pPr marL="0" marR="0" lvl="1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depth research vs. </a:t>
            </a:r>
            <a:r>
              <a:rPr lang="en-US" i="0" u="none" dirty="0" smtClean="0"/>
              <a:t>broad research</a:t>
            </a:r>
          </a:p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smtClean="0"/>
              <a:t>C</a:t>
            </a:r>
            <a:endParaRPr lang="fr-F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smtClean="0"/>
              <a:t>C</a:t>
            </a:r>
            <a:endParaRPr lang="fr-F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CH" smtClean="0"/>
              <a:t>C</a:t>
            </a:r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C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CFEFE6-8A60-485B-9965-84AB7A3C29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smtClean="0"/>
              <a:t>C</a:t>
            </a:r>
            <a:endParaRPr lang="fr-F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smtClean="0"/>
              <a:t>c</a:t>
            </a:r>
            <a:endParaRPr lang="fr-F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CH" dirty="0" smtClean="0"/>
              <a:t>C</a:t>
            </a:r>
          </a:p>
          <a:p>
            <a:r>
              <a:rPr lang="fr-CH" dirty="0" smtClean="0"/>
              <a:t>26:00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26F2DE-DF29-4435-8541-D6A75CB0E1E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218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dirty="0" smtClean="0"/>
              <a:t>C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dirty="0" smtClean="0"/>
              <a:t>27:00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dirty="0" smtClean="0"/>
              <a:t>18:00</a:t>
            </a:r>
            <a:endParaRPr lang="fr-FR" dirty="0" smtClean="0"/>
          </a:p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dirty="0" smtClean="0"/>
              <a:t>C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CH" dirty="0" smtClean="0"/>
              <a:t>C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smtClean="0"/>
              <a:t>C</a:t>
            </a:r>
            <a:endParaRPr lang="fr-F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smtClean="0"/>
              <a:t>C</a:t>
            </a:r>
            <a:endParaRPr lang="fr-F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dirty="0" smtClean="0"/>
              <a:t>C</a:t>
            </a:r>
          </a:p>
          <a:p>
            <a:pPr eaLnBrk="1" hangingPunct="1"/>
            <a:r>
              <a:rPr lang="fr-CH" dirty="0" smtClean="0"/>
              <a:t>32:00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smtClean="0"/>
              <a:t>c</a:t>
            </a:r>
            <a:endParaRPr lang="fr-F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dirty="0" smtClean="0"/>
              <a:t>C</a:t>
            </a:r>
          </a:p>
          <a:p>
            <a:pPr eaLnBrk="1" hangingPunct="1"/>
            <a:r>
              <a:rPr lang="fr-FR" dirty="0" smtClean="0"/>
              <a:t>00:26:30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dirty="0" smtClean="0"/>
              <a:t>N</a:t>
            </a:r>
          </a:p>
          <a:p>
            <a:pPr eaLnBrk="1" hangingPunct="1"/>
            <a:r>
              <a:rPr lang="fr-CH" dirty="0" smtClean="0"/>
              <a:t>34:10</a:t>
            </a:r>
          </a:p>
          <a:p>
            <a:pPr eaLnBrk="1" hangingPunct="1"/>
            <a:r>
              <a:rPr lang="fr-CH" dirty="0" smtClean="0"/>
              <a:t>28:10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dirty="0" smtClean="0"/>
              <a:t>N</a:t>
            </a:r>
          </a:p>
          <a:p>
            <a:pPr eaLnBrk="1" hangingPunct="1"/>
            <a:r>
              <a:rPr lang="fr-CH" dirty="0" smtClean="0"/>
              <a:t>35:00</a:t>
            </a:r>
          </a:p>
          <a:p>
            <a:pPr eaLnBrk="1" hangingPunct="1"/>
            <a:r>
              <a:rPr lang="fr-CH" dirty="0" smtClean="0"/>
              <a:t>29:00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dirty="0" smtClean="0"/>
              <a:t>N</a:t>
            </a:r>
          </a:p>
          <a:p>
            <a:pPr eaLnBrk="1" hangingPunct="1"/>
            <a:r>
              <a:rPr lang="fr-CH" dirty="0" smtClean="0"/>
              <a:t>2—30:00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</a:t>
            </a:r>
          </a:p>
          <a:p>
            <a:r>
              <a:rPr lang="en-GB" dirty="0" smtClean="0"/>
              <a:t>31:16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26F2DE-DF29-4435-8541-D6A75CB0E1E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74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smtClean="0"/>
              <a:t>C</a:t>
            </a:r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smtClean="0"/>
              <a:t>N</a:t>
            </a:r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dirty="0" smtClean="0"/>
              <a:t>N</a:t>
            </a:r>
          </a:p>
          <a:p>
            <a:pPr eaLnBrk="1" hangingPunct="1"/>
            <a:r>
              <a:rPr lang="fr-CH" dirty="0" smtClean="0"/>
              <a:t>04:20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dirty="0" smtClean="0"/>
              <a:t>C</a:t>
            </a:r>
          </a:p>
          <a:p>
            <a:pPr eaLnBrk="1" hangingPunct="1"/>
            <a:r>
              <a:rPr lang="fr-CH" dirty="0" smtClean="0"/>
              <a:t>06:30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smtClean="0"/>
              <a:t>C</a:t>
            </a:r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-84138" y="0"/>
            <a:ext cx="926623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 userDrawn="1"/>
        </p:nvSpPr>
        <p:spPr>
          <a:xfrm>
            <a:off x="0" y="6129338"/>
            <a:ext cx="9144000" cy="728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84138" y="5656263"/>
            <a:ext cx="9283701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067" y="558822"/>
            <a:ext cx="8669866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399" y="2314596"/>
            <a:ext cx="7840133" cy="3044803"/>
          </a:xfrm>
        </p:spPr>
        <p:txBody>
          <a:bodyPr/>
          <a:lstStyle>
            <a:lvl1pPr marL="0" indent="0" algn="ctr"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252538" y="2476500"/>
            <a:ext cx="67945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40406" y="2709328"/>
            <a:ext cx="6130394" cy="174414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700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4800"/>
            <a:ext cx="8229600" cy="4619082"/>
          </a:xfrm>
        </p:spPr>
        <p:txBody>
          <a:bodyPr/>
          <a:lstStyle>
            <a:lvl1pPr marL="450000" indent="-450000">
              <a:lnSpc>
                <a:spcPct val="100000"/>
              </a:lnSpc>
              <a:spcBef>
                <a:spcPts val="1200"/>
              </a:spcBef>
              <a:buSzPct val="90000"/>
              <a:buFont typeface="Wingdings" charset="2"/>
              <a:buChar char="Ø"/>
              <a:defRPr sz="2800"/>
            </a:lvl1pPr>
            <a:lvl2pPr>
              <a:defRPr sz="2400"/>
            </a:lvl2pPr>
            <a:lvl3pPr>
              <a:spcBef>
                <a:spcPts val="800"/>
              </a:spcBef>
              <a:defRPr sz="20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06000" indent="-450000">
              <a:lnSpc>
                <a:spcPct val="100000"/>
              </a:lnSpc>
              <a:spcBef>
                <a:spcPts val="1800"/>
              </a:spcBef>
              <a:buClrTx/>
              <a:buSzPct val="96000"/>
              <a:buFont typeface="Wingdings" charset="2"/>
              <a:buChar char=""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9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4300"/>
            <a:ext cx="82296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977063" y="6346825"/>
            <a:ext cx="170973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C1072D7-8849-42F8-831A-A4F4E372A369}" type="slidenum">
              <a:rPr lang="en-US">
                <a:solidFill>
                  <a:schemeClr val="bg1">
                    <a:lumMod val="5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9" name="Picture 16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-50800" y="6273800"/>
            <a:ext cx="92329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7" r:id="rId2"/>
    <p:sldLayoutId id="2147483736" r:id="rId3"/>
    <p:sldLayoutId id="2147483735" r:id="rId4"/>
    <p:sldLayoutId id="2147483734" r:id="rId5"/>
    <p:sldLayoutId id="2147483733" r:id="rId6"/>
    <p:sldLayoutId id="2147483732" r:id="rId7"/>
    <p:sldLayoutId id="2147483731" r:id="rId8"/>
    <p:sldLayoutId id="2147483730" r:id="rId9"/>
    <p:sldLayoutId id="2147483739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erdana"/>
          <a:ea typeface="ＭＳ Ｐゴシック" pitchFamily="-84" charset="-128"/>
          <a:cs typeface="Verdan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34" charset="0"/>
          <a:ea typeface="ＭＳ Ｐゴシック" pitchFamily="-84" charset="-128"/>
          <a:cs typeface="Verdana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34" charset="0"/>
          <a:ea typeface="ＭＳ Ｐゴシック" pitchFamily="-84" charset="-128"/>
          <a:cs typeface="Verdana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34" charset="0"/>
          <a:ea typeface="ＭＳ Ｐゴシック" pitchFamily="-84" charset="-128"/>
          <a:cs typeface="Verdana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34" charset="0"/>
          <a:ea typeface="ＭＳ Ｐゴシック" pitchFamily="-84" charset="-128"/>
          <a:cs typeface="Verdana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449263" indent="-449263" algn="l" defTabSz="457200" rtl="0" eaLnBrk="0" fontAlgn="base" hangingPunct="0">
        <a:spcBef>
          <a:spcPts val="1200"/>
        </a:spcBef>
        <a:spcAft>
          <a:spcPct val="0"/>
        </a:spcAft>
        <a:buSzPct val="90000"/>
        <a:buFont typeface="Wingdings" pitchFamily="2" charset="2"/>
        <a:buChar char="Ø"/>
        <a:defRPr sz="2800" kern="1200">
          <a:solidFill>
            <a:schemeClr val="tx1"/>
          </a:solidFill>
          <a:latin typeface="Verdana"/>
          <a:ea typeface="ＭＳ Ｐゴシック" pitchFamily="-84" charset="-128"/>
          <a:cs typeface="Verdana"/>
        </a:defRPr>
      </a:lvl1pPr>
      <a:lvl2pPr marL="742950" indent="-285750" algn="l" defTabSz="457200" rtl="0" eaLnBrk="0" fontAlgn="base" hangingPunct="0">
        <a:spcBef>
          <a:spcPts val="12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/>
          <a:ea typeface="ＭＳ Ｐゴシック" pitchFamily="-84" charset="-128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Verdana"/>
          <a:ea typeface="ＭＳ Ｐゴシック" pitchFamily="-84" charset="-128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Verdana"/>
          <a:ea typeface="ＭＳ Ｐゴシック" pitchFamily="-84" charset="-128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Verdana"/>
          <a:ea typeface="ＭＳ Ｐゴシック" pitchFamily="-84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luijmert@inqa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.Pluijmert@science.ru.n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DEMO contribution to projects success</a:t>
            </a:r>
            <a:endParaRPr lang="nl-NL" smtClean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An insight about DEMO in practice based on semi-structured interviews</a:t>
            </a:r>
            <a:endParaRPr lang="en-GB" dirty="0"/>
          </a:p>
        </p:txBody>
      </p:sp>
      <p:sp>
        <p:nvSpPr>
          <p:cNvPr id="14339" name="Titel 1"/>
          <p:cNvSpPr txBox="1">
            <a:spLocks/>
          </p:cNvSpPr>
          <p:nvPr/>
        </p:nvSpPr>
        <p:spPr bwMode="auto">
          <a:xfrm>
            <a:off x="388938" y="4102100"/>
            <a:ext cx="86709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>
              <a:latin typeface="Verdana" pitchFamily="34" charset="0"/>
              <a:ea typeface="ＭＳ Ｐゴシック"/>
              <a:cs typeface="Verdana" pitchFamily="34" charset="0"/>
            </a:endParaRPr>
          </a:p>
          <a:p>
            <a:pPr algn="ctr"/>
            <a:r>
              <a:rPr lang="en-US" sz="1600">
                <a:latin typeface="Verdana" pitchFamily="34" charset="0"/>
                <a:ea typeface="ＭＳ Ｐゴシック"/>
                <a:cs typeface="Verdana" pitchFamily="34" charset="0"/>
              </a:rPr>
              <a:t>Niek Pluijmert – </a:t>
            </a:r>
            <a:r>
              <a:rPr lang="en-US" sz="1600">
                <a:latin typeface="Verdana" pitchFamily="34" charset="0"/>
                <a:ea typeface="ＭＳ Ｐゴシック"/>
                <a:cs typeface="Verdana" pitchFamily="34" charset="0"/>
                <a:hlinkClick r:id="rId3"/>
              </a:rPr>
              <a:t>pluijmert@inqa.nl</a:t>
            </a:r>
            <a:r>
              <a:rPr lang="en-US" sz="1600">
                <a:latin typeface="Verdana" pitchFamily="34" charset="0"/>
                <a:ea typeface="ＭＳ Ｐゴシック"/>
                <a:cs typeface="Verdana" pitchFamily="34" charset="0"/>
              </a:rPr>
              <a:t>, </a:t>
            </a:r>
            <a:r>
              <a:rPr lang="nl-NL" sz="1600" u="sng">
                <a:ea typeface="ＭＳ Ｐゴシック"/>
                <a:cs typeface="Verdana" pitchFamily="34" charset="0"/>
                <a:hlinkClick r:id="rId4"/>
              </a:rPr>
              <a:t>N.Pluijmert@science.ru.nl</a:t>
            </a:r>
            <a:r>
              <a:rPr lang="en-US" sz="1600">
                <a:latin typeface="Verdana" pitchFamily="34" charset="0"/>
                <a:ea typeface="ＭＳ Ｐゴシック"/>
                <a:cs typeface="Verdana" pitchFamily="34" charset="0"/>
              </a:rPr>
              <a:t/>
            </a:r>
            <a:br>
              <a:rPr lang="en-US" sz="1600">
                <a:latin typeface="Verdana" pitchFamily="34" charset="0"/>
                <a:ea typeface="ＭＳ Ｐゴシック"/>
                <a:cs typeface="Verdana" pitchFamily="34" charset="0"/>
              </a:rPr>
            </a:br>
            <a:r>
              <a:rPr lang="en-US" sz="1600">
                <a:latin typeface="Verdana" pitchFamily="34" charset="0"/>
                <a:ea typeface="ＭＳ Ｐゴシック"/>
                <a:cs typeface="Verdana" pitchFamily="34" charset="0"/>
              </a:rPr>
              <a:t>Céline Décosse – celine.decosse@tudor.lu</a:t>
            </a:r>
            <a:br>
              <a:rPr lang="en-US" sz="1600">
                <a:latin typeface="Verdana" pitchFamily="34" charset="0"/>
                <a:ea typeface="ＭＳ Ｐゴシック"/>
                <a:cs typeface="Verdana" pitchFamily="34" charset="0"/>
              </a:rPr>
            </a:br>
            <a:r>
              <a:rPr lang="en-US" sz="1600">
                <a:latin typeface="Verdana" pitchFamily="34" charset="0"/>
                <a:ea typeface="ＭＳ Ｐゴシック"/>
                <a:cs typeface="Verdana" pitchFamily="34" charset="0"/>
              </a:rPr>
              <a:t/>
            </a:r>
            <a:br>
              <a:rPr lang="en-US" sz="1600">
                <a:latin typeface="Verdana" pitchFamily="34" charset="0"/>
                <a:ea typeface="ＭＳ Ｐゴシック"/>
                <a:cs typeface="Verdana" pitchFamily="34" charset="0"/>
              </a:rPr>
            </a:br>
            <a:r>
              <a:rPr lang="en-US" sz="1600">
                <a:latin typeface="Verdana" pitchFamily="34" charset="0"/>
                <a:ea typeface="ＭＳ Ｐゴシック"/>
                <a:cs typeface="Verdana" pitchFamily="34" charset="0"/>
              </a:rPr>
              <a:t>EEWC 2013 – May 14</a:t>
            </a:r>
            <a:r>
              <a:rPr lang="en-US" sz="1600" baseline="30000">
                <a:latin typeface="Verdana" pitchFamily="34" charset="0"/>
                <a:ea typeface="ＭＳ Ｐゴシック"/>
                <a:cs typeface="Verdana" pitchFamily="34" charset="0"/>
              </a:rPr>
              <a:t>th</a:t>
            </a:r>
            <a:r>
              <a:rPr lang="en-US" sz="1600">
                <a:latin typeface="Verdana" pitchFamily="34" charset="0"/>
                <a:ea typeface="ＭＳ Ｐゴシック"/>
                <a:cs typeface="Verdana" pitchFamily="34" charset="0"/>
              </a:rPr>
              <a:t> 2013 - Luxembourg</a:t>
            </a:r>
            <a:endParaRPr lang="nl-NL" sz="1600">
              <a:latin typeface="Verdana" pitchFamily="34" charset="0"/>
              <a:ea typeface="ＭＳ Ｐゴシック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Who are we? Our research projects</a:t>
            </a:r>
          </a:p>
          <a:p>
            <a:r>
              <a:rPr lang="en-GB" dirty="0" smtClean="0"/>
              <a:t>Introduction about the DEMO method</a:t>
            </a:r>
          </a:p>
          <a:p>
            <a:r>
              <a:rPr lang="en-GB" dirty="0" smtClean="0"/>
              <a:t>Projects in which DEMO has been applied</a:t>
            </a:r>
          </a:p>
          <a:p>
            <a:r>
              <a:rPr lang="en-GB" dirty="0" smtClean="0"/>
              <a:t>Interviews of DEMO users: first insights</a:t>
            </a:r>
          </a:p>
        </p:txBody>
      </p:sp>
      <p:sp>
        <p:nvSpPr>
          <p:cNvPr id="327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1976790"/>
            <a:ext cx="48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is DEMO?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DEMO : Design and Engineering Methodology for Organisations</a:t>
            </a:r>
          </a:p>
          <a:p>
            <a:r>
              <a:rPr lang="en-GB" dirty="0" smtClean="0"/>
              <a:t>DEMO is a method to model enterprises</a:t>
            </a:r>
          </a:p>
          <a:p>
            <a:pPr lvl="1"/>
            <a:r>
              <a:rPr lang="en-GB" dirty="0" smtClean="0"/>
              <a:t>With a strong focus on business processes</a:t>
            </a:r>
          </a:p>
          <a:p>
            <a:pPr lvl="1"/>
            <a:r>
              <a:rPr lang="en-GB" dirty="0" smtClean="0"/>
              <a:t>Business process:</a:t>
            </a:r>
          </a:p>
          <a:p>
            <a:pPr lvl="2"/>
            <a:r>
              <a:rPr lang="en-GB" dirty="0" smtClean="0"/>
              <a:t>Set of activities performed in order to fulfil a business goal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is DEMO?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DEMO is a special way of thinking</a:t>
            </a:r>
          </a:p>
          <a:p>
            <a:pPr lvl="1"/>
            <a:r>
              <a:rPr lang="en-GB" dirty="0" smtClean="0"/>
              <a:t>DEMO looks at the organisation as a social system</a:t>
            </a:r>
          </a:p>
          <a:p>
            <a:pPr lvl="1"/>
            <a:r>
              <a:rPr lang="en-GB" dirty="0" smtClean="0"/>
              <a:t>Where people in a certain role are working together </a:t>
            </a:r>
          </a:p>
          <a:p>
            <a:pPr lvl="2"/>
            <a:r>
              <a:rPr lang="en-GB" dirty="0" smtClean="0"/>
              <a:t>Coordination</a:t>
            </a:r>
          </a:p>
          <a:p>
            <a:pPr lvl="1"/>
            <a:r>
              <a:rPr lang="en-GB" dirty="0" smtClean="0"/>
              <a:t>To bring about products and services</a:t>
            </a:r>
          </a:p>
          <a:p>
            <a:pPr lvl="2"/>
            <a:r>
              <a:rPr lang="en-GB" dirty="0" smtClean="0"/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334342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Transaction pattern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557338"/>
            <a:ext cx="6445250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3" name="Group 35"/>
          <p:cNvGrpSpPr>
            <a:grpSpLocks/>
          </p:cNvGrpSpPr>
          <p:nvPr/>
        </p:nvGrpSpPr>
        <p:grpSpPr bwMode="auto">
          <a:xfrm>
            <a:off x="3975100" y="5915025"/>
            <a:ext cx="609600" cy="609600"/>
            <a:chOff x="816" y="2592"/>
            <a:chExt cx="384" cy="384"/>
          </a:xfrm>
        </p:grpSpPr>
        <p:sp>
          <p:nvSpPr>
            <p:cNvPr id="35853" name="AutoShape 12"/>
            <p:cNvSpPr>
              <a:spLocks noChangeArrowheads="1"/>
            </p:cNvSpPr>
            <p:nvPr/>
          </p:nvSpPr>
          <p:spPr bwMode="auto">
            <a:xfrm>
              <a:off x="816" y="2592"/>
              <a:ext cx="384" cy="384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>
                <a:latin typeface="Calibri" pitchFamily="34" charset="0"/>
              </a:endParaRPr>
            </a:p>
          </p:txBody>
        </p:sp>
        <p:sp>
          <p:nvSpPr>
            <p:cNvPr id="35854" name="Oval 13"/>
            <p:cNvSpPr>
              <a:spLocks noChangeArrowheads="1"/>
            </p:cNvSpPr>
            <p:nvPr/>
          </p:nvSpPr>
          <p:spPr bwMode="auto">
            <a:xfrm>
              <a:off x="816" y="2592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>
                <a:latin typeface="Calibri" pitchFamily="34" charset="0"/>
              </a:endParaRPr>
            </a:p>
          </p:txBody>
        </p:sp>
        <p:sp>
          <p:nvSpPr>
            <p:cNvPr id="35855" name="Text Box 14"/>
            <p:cNvSpPr txBox="1">
              <a:spLocks noChangeArrowheads="1"/>
            </p:cNvSpPr>
            <p:nvPr/>
          </p:nvSpPr>
          <p:spPr bwMode="auto">
            <a:xfrm>
              <a:off x="854" y="2707"/>
              <a:ext cx="28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1200">
                  <a:latin typeface="Helvetica" pitchFamily="34" charset="0"/>
                </a:rPr>
                <a:t>T01</a:t>
              </a:r>
              <a:endParaRPr lang="nl-NL" sz="1200" baseline="-25000">
                <a:latin typeface="Helvetica" pitchFamily="34" charset="0"/>
              </a:endParaRPr>
            </a:p>
          </p:txBody>
        </p:sp>
      </p:grpSp>
      <p:grpSp>
        <p:nvGrpSpPr>
          <p:cNvPr id="35844" name="Group 7"/>
          <p:cNvGrpSpPr>
            <a:grpSpLocks/>
          </p:cNvGrpSpPr>
          <p:nvPr/>
        </p:nvGrpSpPr>
        <p:grpSpPr bwMode="auto">
          <a:xfrm>
            <a:off x="5632450" y="5915025"/>
            <a:ext cx="609600" cy="609600"/>
            <a:chOff x="2568" y="960"/>
            <a:chExt cx="360" cy="788"/>
          </a:xfrm>
        </p:grpSpPr>
        <p:sp>
          <p:nvSpPr>
            <p:cNvPr id="35851" name="Rectangle 8"/>
            <p:cNvSpPr>
              <a:spLocks noChangeArrowheads="1"/>
            </p:cNvSpPr>
            <p:nvPr/>
          </p:nvSpPr>
          <p:spPr bwMode="auto">
            <a:xfrm>
              <a:off x="2568" y="960"/>
              <a:ext cx="360" cy="78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>
                <a:latin typeface="Calibri" pitchFamily="34" charset="0"/>
              </a:endParaRPr>
            </a:p>
          </p:txBody>
        </p:sp>
        <p:sp>
          <p:nvSpPr>
            <p:cNvPr id="35852" name="Rectangle 9"/>
            <p:cNvSpPr>
              <a:spLocks noChangeArrowheads="1"/>
            </p:cNvSpPr>
            <p:nvPr/>
          </p:nvSpPr>
          <p:spPr bwMode="auto">
            <a:xfrm>
              <a:off x="2592" y="1104"/>
              <a:ext cx="238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200">
                  <a:solidFill>
                    <a:srgbClr val="000000"/>
                  </a:solidFill>
                  <a:latin typeface="Helvetica" pitchFamily="34" charset="0"/>
                </a:rPr>
                <a:t>   A01</a:t>
              </a:r>
              <a:endParaRPr lang="nl-NL" sz="1200" baseline="-25000">
                <a:solidFill>
                  <a:srgbClr val="000000"/>
                </a:solidFill>
                <a:latin typeface="Helvetica" pitchFamily="34" charset="0"/>
              </a:endParaRPr>
            </a:p>
          </p:txBody>
        </p:sp>
      </p:grp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2319624" y="5915744"/>
            <a:ext cx="609600" cy="609600"/>
            <a:chOff x="2568" y="960"/>
            <a:chExt cx="360" cy="788"/>
          </a:xfrm>
          <a:solidFill>
            <a:schemeClr val="bg1">
              <a:lumMod val="85000"/>
            </a:schemeClr>
          </a:solidFill>
        </p:grpSpPr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568" y="960"/>
              <a:ext cx="360" cy="788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2592" y="1104"/>
              <a:ext cx="298" cy="239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dirty="0">
                  <a:solidFill>
                    <a:srgbClr val="000000"/>
                  </a:solidFill>
                  <a:latin typeface="Helvetica" pitchFamily="34" charset="0"/>
                </a:rPr>
                <a:t>   AA01</a:t>
              </a:r>
              <a:endParaRPr lang="nl-NL" sz="1200" baseline="-25000" dirty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</p:grpSp>
      <p:sp>
        <p:nvSpPr>
          <p:cNvPr id="35846" name="Line 15"/>
          <p:cNvSpPr>
            <a:spLocks noChangeShapeType="1"/>
          </p:cNvSpPr>
          <p:nvPr/>
        </p:nvSpPr>
        <p:spPr bwMode="auto">
          <a:xfrm flipH="1">
            <a:off x="2928938" y="6235700"/>
            <a:ext cx="10461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5847" name="Line 16"/>
          <p:cNvSpPr>
            <a:spLocks noChangeShapeType="1"/>
          </p:cNvSpPr>
          <p:nvPr/>
        </p:nvSpPr>
        <p:spPr bwMode="auto">
          <a:xfrm>
            <a:off x="4632325" y="6237288"/>
            <a:ext cx="1000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fr-FR"/>
          </a:p>
        </p:txBody>
      </p:sp>
      <p:pic>
        <p:nvPicPr>
          <p:cNvPr id="35849" name="Picture 2" descr="http://t0.gstatic.com/images?q=tbn:ANd9GcQxrWtvXV0Pmf9ULwMo9Uk4wjQ_ITgSiqqGnCO7GovPXjiq0G_hi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2708275"/>
            <a:ext cx="792162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4" descr="http://t3.gstatic.com/images?q=tbn:ANd9GcQ6AgptM6P6cSRntuhrW-cfxUtrv7Gv1Fz-eDP-GYEM1OkwR3Cy1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48463" y="2708275"/>
            <a:ext cx="73977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ep 28"/>
          <p:cNvGrpSpPr>
            <a:grpSpLocks/>
          </p:cNvGrpSpPr>
          <p:nvPr/>
        </p:nvGrpSpPr>
        <p:grpSpPr bwMode="auto">
          <a:xfrm>
            <a:off x="179388" y="1557338"/>
            <a:ext cx="6623050" cy="4895850"/>
            <a:chOff x="179512" y="1556792"/>
            <a:chExt cx="6622355" cy="4896544"/>
          </a:xfrm>
        </p:grpSpPr>
        <p:grpSp>
          <p:nvGrpSpPr>
            <p:cNvPr id="37906" name="Groep 26"/>
            <p:cNvGrpSpPr>
              <a:grpSpLocks/>
            </p:cNvGrpSpPr>
            <p:nvPr/>
          </p:nvGrpSpPr>
          <p:grpSpPr bwMode="auto">
            <a:xfrm>
              <a:off x="179512" y="1556792"/>
              <a:ext cx="3309987" cy="4896544"/>
              <a:chOff x="179512" y="1556792"/>
              <a:chExt cx="3309987" cy="4896544"/>
            </a:xfrm>
          </p:grpSpPr>
          <p:sp>
            <p:nvSpPr>
              <p:cNvPr id="13" name="Rechthoek 12"/>
              <p:cNvSpPr/>
              <p:nvPr/>
            </p:nvSpPr>
            <p:spPr>
              <a:xfrm>
                <a:off x="179512" y="1556792"/>
                <a:ext cx="3309590" cy="4896544"/>
              </a:xfrm>
              <a:prstGeom prst="rect">
                <a:avLst/>
              </a:prstGeom>
              <a:solidFill>
                <a:srgbClr val="AAAA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911" name="Tekstvak 14"/>
              <p:cNvSpPr txBox="1">
                <a:spLocks noChangeArrowheads="1"/>
              </p:cNvSpPr>
              <p:nvPr/>
            </p:nvSpPr>
            <p:spPr bwMode="auto">
              <a:xfrm>
                <a:off x="323528" y="1700808"/>
                <a:ext cx="181479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3333CC"/>
                    </a:solidFill>
                    <a:latin typeface="Calibri" pitchFamily="34" charset="0"/>
                  </a:rPr>
                  <a:t>coordination</a:t>
                </a:r>
              </a:p>
            </p:txBody>
          </p:sp>
        </p:grpSp>
        <p:grpSp>
          <p:nvGrpSpPr>
            <p:cNvPr id="37907" name="Groep 27"/>
            <p:cNvGrpSpPr>
              <a:grpSpLocks/>
            </p:cNvGrpSpPr>
            <p:nvPr/>
          </p:nvGrpSpPr>
          <p:grpSpPr bwMode="auto">
            <a:xfrm>
              <a:off x="3491880" y="1556792"/>
              <a:ext cx="3309987" cy="4896544"/>
              <a:chOff x="3491880" y="1556792"/>
              <a:chExt cx="3309987" cy="4896544"/>
            </a:xfrm>
          </p:grpSpPr>
          <p:sp>
            <p:nvSpPr>
              <p:cNvPr id="14" name="Rechthoek 13"/>
              <p:cNvSpPr/>
              <p:nvPr/>
            </p:nvSpPr>
            <p:spPr>
              <a:xfrm>
                <a:off x="3492276" y="1556792"/>
                <a:ext cx="3309591" cy="4896544"/>
              </a:xfrm>
              <a:prstGeom prst="rect">
                <a:avLst/>
              </a:prstGeom>
              <a:solidFill>
                <a:srgbClr val="FF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909" name="Tekstvak 15"/>
              <p:cNvSpPr txBox="1">
                <a:spLocks noChangeArrowheads="1"/>
              </p:cNvSpPr>
              <p:nvPr/>
            </p:nvSpPr>
            <p:spPr bwMode="auto">
              <a:xfrm>
                <a:off x="5068706" y="1700808"/>
                <a:ext cx="159152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3399"/>
                    </a:solidFill>
                    <a:latin typeface="Calibri" pitchFamily="34" charset="0"/>
                  </a:rPr>
                  <a:t>production</a:t>
                </a:r>
              </a:p>
            </p:txBody>
          </p:sp>
        </p:grpSp>
      </p:grpSp>
      <p:sp>
        <p:nvSpPr>
          <p:cNvPr id="37890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models</a:t>
            </a:r>
          </a:p>
        </p:txBody>
      </p:sp>
      <p:grpSp>
        <p:nvGrpSpPr>
          <p:cNvPr id="24" name="Groep 23"/>
          <p:cNvGrpSpPr>
            <a:grpSpLocks/>
          </p:cNvGrpSpPr>
          <p:nvPr/>
        </p:nvGrpSpPr>
        <p:grpSpPr bwMode="auto">
          <a:xfrm>
            <a:off x="2592388" y="2238375"/>
            <a:ext cx="1800225" cy="3422650"/>
            <a:chOff x="3671888" y="2238598"/>
            <a:chExt cx="1800225" cy="3422650"/>
          </a:xfrm>
        </p:grpSpPr>
        <p:sp>
          <p:nvSpPr>
            <p:cNvPr id="37902" name="AutoShape 40"/>
            <p:cNvSpPr>
              <a:spLocks noChangeArrowheads="1"/>
            </p:cNvSpPr>
            <p:nvPr/>
          </p:nvSpPr>
          <p:spPr bwMode="auto">
            <a:xfrm>
              <a:off x="3671888" y="2238598"/>
              <a:ext cx="1800225" cy="342265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7903" name="Line 41"/>
            <p:cNvSpPr>
              <a:spLocks noChangeShapeType="1"/>
            </p:cNvSpPr>
            <p:nvPr/>
          </p:nvSpPr>
          <p:spPr bwMode="auto">
            <a:xfrm>
              <a:off x="4572000" y="3664173"/>
              <a:ext cx="0" cy="114141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904" name="Line 42"/>
            <p:cNvSpPr>
              <a:spLocks noChangeShapeType="1"/>
            </p:cNvSpPr>
            <p:nvPr/>
          </p:nvSpPr>
          <p:spPr bwMode="auto">
            <a:xfrm>
              <a:off x="3902400" y="4805585"/>
              <a:ext cx="13464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905" name="Line 43"/>
            <p:cNvSpPr>
              <a:spLocks noChangeShapeType="1"/>
            </p:cNvSpPr>
            <p:nvPr/>
          </p:nvSpPr>
          <p:spPr bwMode="auto">
            <a:xfrm>
              <a:off x="4194000" y="3664173"/>
              <a:ext cx="7596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3240088" y="3021013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CM</a:t>
            </a:r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2987675" y="4038600"/>
            <a:ext cx="509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PM</a:t>
            </a:r>
          </a:p>
        </p:txBody>
      </p:sp>
      <p:sp>
        <p:nvSpPr>
          <p:cNvPr id="11" name="Tekstvak 10"/>
          <p:cNvSpPr txBox="1">
            <a:spLocks noChangeArrowheads="1"/>
          </p:cNvSpPr>
          <p:nvPr/>
        </p:nvSpPr>
        <p:spPr bwMode="auto">
          <a:xfrm>
            <a:off x="3492500" y="4038600"/>
            <a:ext cx="495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SM</a:t>
            </a:r>
          </a:p>
        </p:txBody>
      </p:sp>
      <p:sp>
        <p:nvSpPr>
          <p:cNvPr id="12" name="Tekstvak 11"/>
          <p:cNvSpPr txBox="1">
            <a:spLocks noChangeArrowheads="1"/>
          </p:cNvSpPr>
          <p:nvPr/>
        </p:nvSpPr>
        <p:spPr bwMode="auto">
          <a:xfrm>
            <a:off x="3203575" y="4965700"/>
            <a:ext cx="527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AM</a:t>
            </a:r>
          </a:p>
        </p:txBody>
      </p:sp>
      <p:sp>
        <p:nvSpPr>
          <p:cNvPr id="18" name="Tekstvak 17"/>
          <p:cNvSpPr txBox="1">
            <a:spLocks noChangeArrowheads="1"/>
          </p:cNvSpPr>
          <p:nvPr/>
        </p:nvSpPr>
        <p:spPr bwMode="auto">
          <a:xfrm>
            <a:off x="1941513" y="5795963"/>
            <a:ext cx="13350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i="1">
                <a:latin typeface="Calibri" pitchFamily="34" charset="0"/>
              </a:rPr>
              <a:t>business rules</a:t>
            </a:r>
          </a:p>
        </p:txBody>
      </p:sp>
      <p:sp>
        <p:nvSpPr>
          <p:cNvPr id="19" name="Tekstvak 18"/>
          <p:cNvSpPr txBox="1">
            <a:spLocks noChangeArrowheads="1"/>
          </p:cNvSpPr>
          <p:nvPr/>
        </p:nvSpPr>
        <p:spPr bwMode="auto">
          <a:xfrm>
            <a:off x="3733800" y="5795963"/>
            <a:ext cx="1614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i="1">
                <a:latin typeface="Calibri" pitchFamily="34" charset="0"/>
              </a:rPr>
              <a:t>work instructions</a:t>
            </a:r>
          </a:p>
        </p:txBody>
      </p:sp>
      <p:sp>
        <p:nvSpPr>
          <p:cNvPr id="20" name="Tekstvak 19"/>
          <p:cNvSpPr txBox="1">
            <a:spLocks noChangeArrowheads="1"/>
          </p:cNvSpPr>
          <p:nvPr/>
        </p:nvSpPr>
        <p:spPr bwMode="auto">
          <a:xfrm>
            <a:off x="4270375" y="3852863"/>
            <a:ext cx="1525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i="1">
                <a:latin typeface="Calibri" pitchFamily="34" charset="0"/>
              </a:rPr>
              <a:t>business objects</a:t>
            </a:r>
          </a:p>
          <a:p>
            <a:pPr algn="ctr"/>
            <a:r>
              <a:rPr lang="en-US" sz="1600" i="1">
                <a:latin typeface="Calibri" pitchFamily="34" charset="0"/>
              </a:rPr>
              <a:t>business facts</a:t>
            </a:r>
          </a:p>
        </p:txBody>
      </p:sp>
      <p:sp>
        <p:nvSpPr>
          <p:cNvPr id="21" name="Tekstvak 20"/>
          <p:cNvSpPr txBox="1">
            <a:spLocks noChangeArrowheads="1"/>
          </p:cNvSpPr>
          <p:nvPr/>
        </p:nvSpPr>
        <p:spPr bwMode="auto">
          <a:xfrm>
            <a:off x="865188" y="3848100"/>
            <a:ext cx="17351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i="1">
                <a:latin typeface="Calibri" pitchFamily="34" charset="0"/>
              </a:rPr>
              <a:t>business processes</a:t>
            </a:r>
          </a:p>
          <a:p>
            <a:pPr algn="ctr"/>
            <a:r>
              <a:rPr lang="en-US" sz="1600" i="1">
                <a:latin typeface="Calibri" pitchFamily="34" charset="0"/>
              </a:rPr>
              <a:t>business events</a:t>
            </a:r>
          </a:p>
        </p:txBody>
      </p:sp>
      <p:sp>
        <p:nvSpPr>
          <p:cNvPr id="22" name="Tekstvak 21"/>
          <p:cNvSpPr txBox="1">
            <a:spLocks noChangeArrowheads="1"/>
          </p:cNvSpPr>
          <p:nvPr/>
        </p:nvSpPr>
        <p:spPr bwMode="auto">
          <a:xfrm>
            <a:off x="2925763" y="1628775"/>
            <a:ext cx="1214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i="1">
                <a:latin typeface="Calibri" pitchFamily="34" charset="0"/>
              </a:rPr>
              <a:t>actors</a:t>
            </a:r>
          </a:p>
          <a:p>
            <a:pPr algn="ctr"/>
            <a:r>
              <a:rPr lang="en-US" sz="1600" i="1">
                <a:latin typeface="Calibri" pitchFamily="34" charset="0"/>
              </a:rPr>
              <a:t>transactions</a:t>
            </a:r>
          </a:p>
        </p:txBody>
      </p:sp>
      <p:sp>
        <p:nvSpPr>
          <p:cNvPr id="26" name="Tekstvak 25"/>
          <p:cNvSpPr txBox="1">
            <a:spLocks noChangeArrowheads="1"/>
          </p:cNvSpPr>
          <p:nvPr/>
        </p:nvSpPr>
        <p:spPr bwMode="auto">
          <a:xfrm>
            <a:off x="6732588" y="1931988"/>
            <a:ext cx="246477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dirty="0">
                <a:latin typeface="Calibri" pitchFamily="34" charset="0"/>
              </a:rPr>
              <a:t>CM Construction </a:t>
            </a:r>
            <a:r>
              <a:rPr lang="nl-NL" dirty="0" smtClean="0">
                <a:latin typeface="Calibri" pitchFamily="34" charset="0"/>
              </a:rPr>
              <a:t>model</a:t>
            </a:r>
            <a:endParaRPr lang="nl-NL" dirty="0">
              <a:latin typeface="Calibri" pitchFamily="34" charset="0"/>
            </a:endParaRPr>
          </a:p>
          <a:p>
            <a:r>
              <a:rPr lang="nl-NL" dirty="0">
                <a:latin typeface="Calibri" pitchFamily="34" charset="0"/>
              </a:rPr>
              <a:t>PM Process </a:t>
            </a:r>
            <a:r>
              <a:rPr lang="nl-NL" dirty="0" smtClean="0">
                <a:latin typeface="Calibri" pitchFamily="34" charset="0"/>
              </a:rPr>
              <a:t>model</a:t>
            </a:r>
            <a:endParaRPr lang="nl-NL" dirty="0">
              <a:latin typeface="Calibri" pitchFamily="34" charset="0"/>
            </a:endParaRPr>
          </a:p>
          <a:p>
            <a:r>
              <a:rPr lang="nl-NL" dirty="0">
                <a:latin typeface="Calibri" pitchFamily="34" charset="0"/>
              </a:rPr>
              <a:t>AM Action </a:t>
            </a:r>
            <a:r>
              <a:rPr lang="nl-NL" dirty="0" smtClean="0">
                <a:latin typeface="Calibri" pitchFamily="34" charset="0"/>
              </a:rPr>
              <a:t>model</a:t>
            </a:r>
            <a:endParaRPr lang="nl-NL" dirty="0">
              <a:latin typeface="Calibri" pitchFamily="34" charset="0"/>
            </a:endParaRPr>
          </a:p>
          <a:p>
            <a:r>
              <a:rPr lang="nl-NL" dirty="0">
                <a:latin typeface="Calibri" pitchFamily="34" charset="0"/>
              </a:rPr>
              <a:t>SM State </a:t>
            </a:r>
            <a:r>
              <a:rPr lang="nl-NL" dirty="0" smtClean="0">
                <a:latin typeface="Calibri" pitchFamily="34" charset="0"/>
              </a:rPr>
              <a:t>model</a:t>
            </a:r>
            <a:endParaRPr lang="nl-NL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8" grpId="0"/>
      <p:bldP spid="19" grpId="0"/>
      <p:bldP spid="20" grpId="0"/>
      <p:bldP spid="21" grpId="0"/>
      <p:bldP spid="22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el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en-US" sz="4400">
                <a:latin typeface="Calibri" pitchFamily="34" charset="0"/>
              </a:rPr>
              <a:t>Construction project without VISI</a:t>
            </a:r>
          </a:p>
        </p:txBody>
      </p:sp>
      <p:sp>
        <p:nvSpPr>
          <p:cNvPr id="47106" name="Tijdelijke aanduiding voor datum 5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endParaRPr lang="fr-FR" sz="1200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47107" name="Groep 2"/>
          <p:cNvGrpSpPr>
            <a:grpSpLocks/>
          </p:cNvGrpSpPr>
          <p:nvPr/>
        </p:nvGrpSpPr>
        <p:grpSpPr bwMode="auto">
          <a:xfrm>
            <a:off x="922338" y="1223963"/>
            <a:ext cx="6980237" cy="5224462"/>
            <a:chOff x="922338" y="1554163"/>
            <a:chExt cx="6980237" cy="5224462"/>
          </a:xfrm>
        </p:grpSpPr>
        <p:pic>
          <p:nvPicPr>
            <p:cNvPr id="4710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22338" y="1554163"/>
              <a:ext cx="6980237" cy="5224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kstvak 1"/>
            <p:cNvSpPr txBox="1"/>
            <p:nvPr/>
          </p:nvSpPr>
          <p:spPr>
            <a:xfrm>
              <a:off x="5940425" y="1706563"/>
              <a:ext cx="1608138" cy="369887"/>
            </a:xfrm>
            <a:prstGeom prst="rect">
              <a:avLst/>
            </a:prstGeom>
            <a:solidFill>
              <a:srgbClr val="FFFFCC"/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Installer</a:t>
              </a:r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3635375" y="1700213"/>
              <a:ext cx="1800225" cy="369887"/>
            </a:xfrm>
            <a:prstGeom prst="rect">
              <a:avLst/>
            </a:prstGeom>
            <a:solidFill>
              <a:srgbClr val="FFFFCC"/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Principal</a:t>
              </a:r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1187450" y="1717675"/>
              <a:ext cx="1800225" cy="369888"/>
            </a:xfrm>
            <a:prstGeom prst="rect">
              <a:avLst/>
            </a:prstGeom>
            <a:solidFill>
              <a:srgbClr val="FFFFCC"/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Architect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el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nl-NL" sz="4400">
                <a:latin typeface="Calibri" pitchFamily="34" charset="0"/>
              </a:rPr>
              <a:t>Construction project with VISI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300" y="1589088"/>
            <a:ext cx="8237538" cy="51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el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nl-NL" sz="4400">
                <a:latin typeface="Calibri" pitchFamily="34" charset="0"/>
              </a:rPr>
              <a:t>The VISI Interaction Chart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363" y="1281113"/>
            <a:ext cx="8885237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Who are we? Our research projects</a:t>
            </a:r>
          </a:p>
          <a:p>
            <a:r>
              <a:rPr lang="en-GB" smtClean="0"/>
              <a:t>Introduction about the DEMO method</a:t>
            </a:r>
          </a:p>
          <a:p>
            <a:r>
              <a:rPr lang="en-GB" smtClean="0"/>
              <a:t>Projects in which DEMO has been applied</a:t>
            </a:r>
          </a:p>
          <a:p>
            <a:r>
              <a:rPr lang="en-GB" smtClean="0"/>
              <a:t>Interviews of DEMO users: first insights</a:t>
            </a:r>
          </a:p>
        </p:txBody>
      </p:sp>
      <p:sp>
        <p:nvSpPr>
          <p:cNvPr id="399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2663826"/>
            <a:ext cx="48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organisations using DEMO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363" y="1693863"/>
            <a:ext cx="22574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5988" y="2524125"/>
            <a:ext cx="2947987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8363" y="3494088"/>
            <a:ext cx="3221037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8363" y="5195888"/>
            <a:ext cx="33210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2988" y="4854575"/>
            <a:ext cx="2782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60925" y="1503363"/>
            <a:ext cx="3513138" cy="456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Goals of the presentation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Present an insight about DEMO in practice</a:t>
            </a:r>
          </a:p>
          <a:p>
            <a:pPr lvl="1"/>
            <a:r>
              <a:rPr lang="en-GB" dirty="0" smtClean="0"/>
              <a:t>Based on 16 semi-structured interviews about the DEMO method</a:t>
            </a:r>
          </a:p>
          <a:p>
            <a:pPr lvl="1"/>
            <a:r>
              <a:rPr lang="en-GB" dirty="0" smtClean="0"/>
              <a:t>Have a feedback about DEMO</a:t>
            </a:r>
          </a:p>
          <a:p>
            <a:pPr lvl="1"/>
            <a:r>
              <a:rPr lang="en-GB" dirty="0" smtClean="0"/>
              <a:t>Help us understand and scope our research subjects</a:t>
            </a:r>
          </a:p>
          <a:p>
            <a:pPr lvl="2"/>
            <a:r>
              <a:rPr lang="en-GB" dirty="0" smtClean="0"/>
              <a:t>What is DEMO added value?</a:t>
            </a:r>
          </a:p>
          <a:p>
            <a:pPr lvl="2"/>
            <a:r>
              <a:rPr lang="en-GB" dirty="0" smtClean="0"/>
              <a:t>What do people say about DEMO?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ING (Financial Institution)</a:t>
            </a:r>
          </a:p>
        </p:txBody>
      </p:sp>
      <p:sp>
        <p:nvSpPr>
          <p:cNvPr id="43010" name="Tijdelijke aanduiding voor inhoud 2"/>
          <p:cNvSpPr>
            <a:spLocks noGrp="1"/>
          </p:cNvSpPr>
          <p:nvPr>
            <p:ph type="body" idx="1"/>
          </p:nvPr>
        </p:nvSpPr>
        <p:spPr>
          <a:xfrm>
            <a:off x="457200" y="1458686"/>
            <a:ext cx="8432800" cy="4392295"/>
          </a:xfrm>
        </p:spPr>
        <p:txBody>
          <a:bodyPr/>
          <a:lstStyle/>
          <a:p>
            <a:pPr lvl="1"/>
            <a:r>
              <a:rPr lang="nl-NL" dirty="0" smtClean="0"/>
              <a:t>Context: Implementation of Shared Service Centre for Securities business - 2002</a:t>
            </a:r>
          </a:p>
          <a:p>
            <a:pPr lvl="1"/>
            <a:r>
              <a:rPr lang="nl-NL" dirty="0" smtClean="0"/>
              <a:t>DEMO was used for defining the business architecture</a:t>
            </a:r>
          </a:p>
          <a:p>
            <a:pPr lvl="2"/>
            <a:r>
              <a:rPr lang="nl-NL" sz="1800" dirty="0" smtClean="0"/>
              <a:t>Architecture = set of principles and standards</a:t>
            </a:r>
          </a:p>
          <a:p>
            <a:pPr lvl="2"/>
            <a:r>
              <a:rPr lang="nl-NL" sz="1800" dirty="0" smtClean="0"/>
              <a:t>To get economy of scale within a set of banks that had to apply locally the architecture defined with DEMO at the upper level</a:t>
            </a:r>
          </a:p>
          <a:p>
            <a:pPr lvl="1"/>
            <a:r>
              <a:rPr lang="nl-NL" dirty="0" smtClean="0"/>
              <a:t>DEMO has been applied during a few weeks</a:t>
            </a:r>
          </a:p>
          <a:p>
            <a:pPr lvl="1"/>
            <a:r>
              <a:rPr lang="nl-NL" dirty="0" smtClean="0"/>
              <a:t>Result: a target business architecture, that consists of</a:t>
            </a:r>
          </a:p>
          <a:p>
            <a:pPr lvl="2"/>
            <a:r>
              <a:rPr lang="nl-NL" sz="1800" dirty="0" smtClean="0"/>
              <a:t>The application architecture (for IT people)</a:t>
            </a:r>
          </a:p>
          <a:p>
            <a:pPr lvl="2"/>
            <a:r>
              <a:rPr lang="nl-NL" sz="1800" dirty="0" smtClean="0"/>
              <a:t>The operational model (for business people)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98153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Project</a:t>
            </a:r>
          </a:p>
          <a:p>
            <a:r>
              <a:rPr lang="nl-NL" dirty="0" smtClean="0"/>
              <a:t>with </a:t>
            </a:r>
            <a:r>
              <a:rPr lang="nl-NL" dirty="0"/>
              <a:t>DEMO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el 1"/>
          <p:cNvSpPr>
            <a:spLocks noGrp="1"/>
          </p:cNvSpPr>
          <p:nvPr>
            <p:ph type="title"/>
          </p:nvPr>
        </p:nvSpPr>
        <p:spPr>
          <a:xfrm>
            <a:off x="1273629" y="7938"/>
            <a:ext cx="7870371" cy="960891"/>
          </a:xfrm>
        </p:spPr>
        <p:txBody>
          <a:bodyPr/>
          <a:lstStyle/>
          <a:p>
            <a:r>
              <a:rPr lang="nl-NL" dirty="0"/>
              <a:t>Construction </a:t>
            </a:r>
            <a:r>
              <a:rPr lang="nl-NL" dirty="0" smtClean="0"/>
              <a:t>Sector: VISI project</a:t>
            </a:r>
            <a:endParaRPr lang="nl-NL" dirty="0"/>
          </a:p>
        </p:txBody>
      </p:sp>
      <p:sp>
        <p:nvSpPr>
          <p:cNvPr id="43010" name="Tijdelijke aanduiding voor inhoud 2"/>
          <p:cNvSpPr>
            <a:spLocks noGrp="1"/>
          </p:cNvSpPr>
          <p:nvPr>
            <p:ph type="body" idx="1"/>
          </p:nvPr>
        </p:nvSpPr>
        <p:spPr>
          <a:xfrm>
            <a:off x="457200" y="1346200"/>
            <a:ext cx="8229600" cy="4847682"/>
          </a:xfrm>
        </p:spPr>
        <p:txBody>
          <a:bodyPr/>
          <a:lstStyle/>
          <a:p>
            <a:pPr lvl="1"/>
            <a:r>
              <a:rPr lang="nl-NL" dirty="0" smtClean="0"/>
              <a:t>1998 - 2004</a:t>
            </a:r>
          </a:p>
          <a:p>
            <a:pPr lvl="1"/>
            <a:r>
              <a:rPr lang="nl-NL" dirty="0" smtClean="0"/>
              <a:t>Context: Development </a:t>
            </a:r>
            <a:r>
              <a:rPr lang="nl-NL" dirty="0"/>
              <a:t>of a standard for cooperation in large infrastructure projects </a:t>
            </a:r>
          </a:p>
          <a:p>
            <a:pPr lvl="1"/>
            <a:r>
              <a:rPr lang="nl-NL" dirty="0" smtClean="0"/>
              <a:t>DEMO was used</a:t>
            </a:r>
          </a:p>
          <a:p>
            <a:pPr lvl="2"/>
            <a:r>
              <a:rPr lang="nl-NL" dirty="0" smtClean="0"/>
              <a:t>To reach an agreement about what the </a:t>
            </a:r>
            <a:r>
              <a:rPr lang="nl-NL" dirty="0"/>
              <a:t>standard construction process for an infrastructure building </a:t>
            </a:r>
            <a:r>
              <a:rPr lang="nl-NL" dirty="0" smtClean="0"/>
              <a:t>project was</a:t>
            </a:r>
            <a:endParaRPr lang="nl-NL" dirty="0"/>
          </a:p>
          <a:p>
            <a:pPr lvl="2"/>
            <a:r>
              <a:rPr lang="nl-NL" dirty="0" smtClean="0"/>
              <a:t>To actually design this standard process </a:t>
            </a:r>
          </a:p>
          <a:p>
            <a:pPr lvl="1"/>
            <a:r>
              <a:rPr lang="nl-NL" dirty="0" smtClean="0"/>
              <a:t>DEMO </a:t>
            </a:r>
            <a:r>
              <a:rPr lang="nl-NL" dirty="0"/>
              <a:t>has been applied </a:t>
            </a:r>
            <a:r>
              <a:rPr lang="nl-NL" dirty="0" smtClean="0"/>
              <a:t>during the whole project</a:t>
            </a:r>
            <a:endParaRPr lang="nl-NL" dirty="0"/>
          </a:p>
          <a:p>
            <a:pPr lvl="1"/>
            <a:r>
              <a:rPr lang="nl-NL" dirty="0" smtClean="0"/>
              <a:t>Result: VISI standard became </a:t>
            </a:r>
            <a:r>
              <a:rPr lang="nl-NL" dirty="0"/>
              <a:t>ISO 29481 in 2012, prescribed by Dutch </a:t>
            </a:r>
            <a:r>
              <a:rPr lang="nl-NL" dirty="0" smtClean="0"/>
              <a:t>Government.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98153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Project</a:t>
            </a:r>
          </a:p>
          <a:p>
            <a:r>
              <a:rPr lang="nl-NL" dirty="0" smtClean="0"/>
              <a:t>with </a:t>
            </a:r>
            <a:r>
              <a:rPr lang="nl-NL" dirty="0"/>
              <a:t>DEMO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88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Air-France </a:t>
            </a:r>
            <a:r>
              <a:rPr lang="nl-NL" dirty="0" smtClean="0"/>
              <a:t>KLM Cargo</a:t>
            </a:r>
            <a:endParaRPr lang="nl-NL" dirty="0"/>
          </a:p>
        </p:txBody>
      </p:sp>
      <p:sp>
        <p:nvSpPr>
          <p:cNvPr id="43010" name="Tijdelijke aanduiding voor inhoud 2"/>
          <p:cNvSpPr>
            <a:spLocks noGrp="1"/>
          </p:cNvSpPr>
          <p:nvPr>
            <p:ph type="body" idx="1"/>
          </p:nvPr>
        </p:nvSpPr>
        <p:spPr>
          <a:xfrm>
            <a:off x="457200" y="1346200"/>
            <a:ext cx="8585200" cy="4847682"/>
          </a:xfrm>
        </p:spPr>
        <p:txBody>
          <a:bodyPr/>
          <a:lstStyle/>
          <a:p>
            <a:pPr lvl="1"/>
            <a:r>
              <a:rPr lang="nl-NL" sz="2000" dirty="0" smtClean="0"/>
              <a:t>2006</a:t>
            </a:r>
          </a:p>
          <a:p>
            <a:pPr lvl="1"/>
            <a:r>
              <a:rPr lang="nl-NL" sz="2000" dirty="0" smtClean="0"/>
              <a:t>Context: Merge of the Cargo divisions</a:t>
            </a:r>
          </a:p>
          <a:p>
            <a:pPr lvl="1"/>
            <a:r>
              <a:rPr lang="nl-NL" sz="2000" dirty="0" smtClean="0"/>
              <a:t>DEMO use</a:t>
            </a:r>
          </a:p>
          <a:p>
            <a:pPr lvl="2"/>
            <a:r>
              <a:rPr lang="nl-NL" sz="1800" dirty="0" smtClean="0"/>
              <a:t>Used for reaching a shared IT-system portfolio</a:t>
            </a:r>
          </a:p>
          <a:p>
            <a:pPr lvl="2"/>
            <a:r>
              <a:rPr lang="nl-NL" sz="1800" dirty="0"/>
              <a:t>DEMO Construction Model as objective and correct description of the cargo-business</a:t>
            </a:r>
          </a:p>
          <a:p>
            <a:pPr lvl="1"/>
            <a:r>
              <a:rPr lang="nl-NL" sz="2000" dirty="0" smtClean="0"/>
              <a:t>DEMO model gave the stakeholders insights</a:t>
            </a:r>
          </a:p>
          <a:p>
            <a:pPr lvl="2"/>
            <a:r>
              <a:rPr lang="nl-NL" sz="1800" dirty="0" smtClean="0"/>
              <a:t>In </a:t>
            </a:r>
            <a:r>
              <a:rPr lang="nl-NL" sz="1800" dirty="0"/>
              <a:t>the </a:t>
            </a:r>
            <a:r>
              <a:rPr lang="nl-NL" sz="1800" dirty="0" smtClean="0"/>
              <a:t>different </a:t>
            </a:r>
            <a:r>
              <a:rPr lang="nl-NL" sz="1800" dirty="0" err="1" smtClean="0"/>
              <a:t>implementations</a:t>
            </a:r>
            <a:r>
              <a:rPr lang="nl-NL" sz="1800" dirty="0" smtClean="0"/>
              <a:t> </a:t>
            </a:r>
            <a:r>
              <a:rPr lang="nl-NL" sz="1800" dirty="0"/>
              <a:t>in organisation and IT</a:t>
            </a:r>
          </a:p>
          <a:p>
            <a:pPr lvl="2"/>
            <a:r>
              <a:rPr lang="nl-NL" sz="1800" dirty="0" smtClean="0"/>
              <a:t>In </a:t>
            </a:r>
            <a:r>
              <a:rPr lang="nl-NL" sz="1800" dirty="0"/>
              <a:t>risks concerning the introduction of the new IT-system</a:t>
            </a:r>
          </a:p>
          <a:p>
            <a:pPr lvl="1"/>
            <a:r>
              <a:rPr lang="nl-NL" sz="2000" dirty="0" smtClean="0"/>
              <a:t>6 weeks with 65 days of work</a:t>
            </a:r>
          </a:p>
          <a:p>
            <a:pPr lvl="1"/>
            <a:r>
              <a:rPr lang="nl-NL" sz="2000" dirty="0" smtClean="0"/>
              <a:t>Before that: 4 years without having results</a:t>
            </a:r>
          </a:p>
          <a:p>
            <a:pPr lvl="1"/>
            <a:r>
              <a:rPr lang="nl-NL" sz="2000" dirty="0"/>
              <a:t>Involvement of the working floor leads to well-founded conclusions</a:t>
            </a:r>
          </a:p>
          <a:p>
            <a:pPr lvl="1"/>
            <a:endParaRPr lang="nl-NL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198153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Project</a:t>
            </a:r>
          </a:p>
          <a:p>
            <a:r>
              <a:rPr lang="nl-NL" dirty="0" smtClean="0"/>
              <a:t>with </a:t>
            </a:r>
            <a:r>
              <a:rPr lang="nl-NL" dirty="0"/>
              <a:t>DEMO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75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Rijkswaterstaat</a:t>
            </a:r>
          </a:p>
        </p:txBody>
      </p:sp>
      <p:sp>
        <p:nvSpPr>
          <p:cNvPr id="43010" name="Tijdelijke aanduiding voor inhoud 2"/>
          <p:cNvSpPr>
            <a:spLocks noGrp="1"/>
          </p:cNvSpPr>
          <p:nvPr>
            <p:ph type="body" idx="1"/>
          </p:nvPr>
        </p:nvSpPr>
        <p:spPr>
          <a:xfrm>
            <a:off x="457200" y="1353785"/>
            <a:ext cx="8229600" cy="4840096"/>
          </a:xfrm>
        </p:spPr>
        <p:txBody>
          <a:bodyPr/>
          <a:lstStyle/>
          <a:p>
            <a:pPr lvl="1"/>
            <a:r>
              <a:rPr lang="nl-NL" sz="2000" dirty="0" smtClean="0"/>
              <a:t>2004</a:t>
            </a:r>
          </a:p>
          <a:p>
            <a:pPr lvl="1"/>
            <a:r>
              <a:rPr lang="nl-NL" sz="2000" dirty="0" smtClean="0"/>
              <a:t>Governmental agency for Public Works and Water Management</a:t>
            </a:r>
          </a:p>
          <a:p>
            <a:pPr lvl="2"/>
            <a:r>
              <a:rPr lang="nl-NL" sz="1600" dirty="0" smtClean="0"/>
              <a:t>Part of Ministry for Infrastructure and Environment</a:t>
            </a:r>
          </a:p>
          <a:p>
            <a:pPr lvl="1"/>
            <a:r>
              <a:rPr lang="nl-NL" sz="2000" dirty="0" smtClean="0"/>
              <a:t>Context</a:t>
            </a:r>
            <a:r>
              <a:rPr lang="nl-NL" sz="2000" dirty="0"/>
              <a:t>: IT Application Portfolio Rationalisation</a:t>
            </a:r>
          </a:p>
          <a:p>
            <a:pPr lvl="1"/>
            <a:r>
              <a:rPr lang="nl-NL" sz="2000" dirty="0" smtClean="0"/>
              <a:t>DEMO was used for</a:t>
            </a:r>
          </a:p>
          <a:p>
            <a:pPr marL="914400" lvl="2" indent="0">
              <a:buNone/>
            </a:pPr>
            <a:r>
              <a:rPr lang="nl-NL" sz="1600" dirty="0" smtClean="0"/>
              <a:t>Mapping the business processes with the corresponding supporting IT applications</a:t>
            </a:r>
          </a:p>
          <a:p>
            <a:pPr marL="914400" lvl="2" indent="0">
              <a:buNone/>
            </a:pPr>
            <a:r>
              <a:rPr lang="nl-NL" sz="1600" dirty="0"/>
              <a:t>	</a:t>
            </a:r>
            <a:r>
              <a:rPr lang="nl-NL" sz="1600" dirty="0" smtClean="0"/>
              <a:t>To have a clear overview (130 co-existing IT applications )</a:t>
            </a:r>
          </a:p>
          <a:p>
            <a:pPr marL="914400" lvl="2" indent="0">
              <a:buNone/>
            </a:pPr>
            <a:r>
              <a:rPr lang="nl-NL" sz="1600" dirty="0"/>
              <a:t>	</a:t>
            </a:r>
            <a:r>
              <a:rPr lang="nl-NL" sz="1600" dirty="0" smtClean="0"/>
              <a:t>So as to tidy things up</a:t>
            </a:r>
            <a:endParaRPr lang="nl-NL" sz="1600" dirty="0"/>
          </a:p>
          <a:p>
            <a:pPr lvl="1"/>
            <a:r>
              <a:rPr lang="nl-NL" sz="2000" dirty="0"/>
              <a:t>DEMO has been applied in </a:t>
            </a:r>
            <a:r>
              <a:rPr lang="nl-NL" sz="2000" dirty="0" smtClean="0"/>
              <a:t>175 man days, in 6 months</a:t>
            </a:r>
            <a:endParaRPr lang="nl-NL" sz="2000" dirty="0"/>
          </a:p>
          <a:p>
            <a:pPr lvl="1"/>
            <a:r>
              <a:rPr lang="nl-NL" sz="2000" dirty="0" smtClean="0"/>
              <a:t>Results: </a:t>
            </a:r>
          </a:p>
          <a:p>
            <a:pPr lvl="2"/>
            <a:r>
              <a:rPr lang="nl-NL" sz="1600" dirty="0" smtClean="0"/>
              <a:t>49% of IT applications disappeared -&gt; cost savings</a:t>
            </a:r>
          </a:p>
          <a:p>
            <a:pPr lvl="2"/>
            <a:r>
              <a:rPr lang="nl-NL" sz="1600" dirty="0" smtClean="0"/>
              <a:t>Improved use of existing application functionality</a:t>
            </a:r>
            <a:endParaRPr lang="nl-NL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198153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Project</a:t>
            </a:r>
          </a:p>
          <a:p>
            <a:r>
              <a:rPr lang="nl-NL" dirty="0" smtClean="0"/>
              <a:t>with </a:t>
            </a:r>
            <a:r>
              <a:rPr lang="nl-NL" dirty="0"/>
              <a:t>DEMO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-1" y="830565"/>
            <a:ext cx="45828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 : Interviewees + Op  </a:t>
            </a:r>
            <a:r>
              <a:rPr lang="en-US" sz="1400" dirty="0"/>
              <a:t>’t Land, M. (2008). Applying architecture and ontology to the splitting and allying of enterprises.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1423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ontent Placeholder 1"/>
          <p:cNvSpPr>
            <a:spLocks noGrp="1"/>
          </p:cNvSpPr>
          <p:nvPr>
            <p:ph idx="4294967295"/>
          </p:nvPr>
        </p:nvSpPr>
        <p:spPr>
          <a:xfrm>
            <a:off x="914400" y="1592263"/>
            <a:ext cx="8229600" cy="4584700"/>
          </a:xfrm>
        </p:spPr>
        <p:txBody>
          <a:bodyPr/>
          <a:lstStyle/>
          <a:p>
            <a:pPr marL="304800" eaLnBrk="1" hangingPunct="1">
              <a:spcBef>
                <a:spcPts val="1800"/>
              </a:spcBef>
              <a:buSzPct val="96000"/>
              <a:buFont typeface="Wingdings" pitchFamily="2" charset="2"/>
              <a:buChar char=""/>
            </a:pPr>
            <a:r>
              <a:rPr lang="en-GB" dirty="0" smtClean="0">
                <a:latin typeface="Verdana" pitchFamily="34" charset="0"/>
                <a:ea typeface="ＭＳ Ｐゴシック"/>
                <a:cs typeface="Verdana" pitchFamily="34" charset="0"/>
              </a:rPr>
              <a:t>Who are we? Our research projects</a:t>
            </a:r>
          </a:p>
          <a:p>
            <a:pPr marL="304800" eaLnBrk="1" hangingPunct="1">
              <a:spcBef>
                <a:spcPts val="1800"/>
              </a:spcBef>
              <a:buSzPct val="96000"/>
              <a:buFont typeface="Wingdings" pitchFamily="2" charset="2"/>
              <a:buChar char=""/>
            </a:pPr>
            <a:r>
              <a:rPr lang="en-GB" dirty="0" smtClean="0">
                <a:latin typeface="Verdana" pitchFamily="34" charset="0"/>
                <a:ea typeface="ＭＳ Ｐゴシック"/>
                <a:cs typeface="Verdana" pitchFamily="34" charset="0"/>
              </a:rPr>
              <a:t>Introduction about the DEMO method</a:t>
            </a:r>
          </a:p>
          <a:p>
            <a:pPr marL="304800" eaLnBrk="1" hangingPunct="1">
              <a:spcBef>
                <a:spcPts val="1800"/>
              </a:spcBef>
              <a:buSzPct val="96000"/>
              <a:buFont typeface="Wingdings" pitchFamily="2" charset="2"/>
              <a:buChar char=""/>
            </a:pPr>
            <a:r>
              <a:rPr lang="en-GB" dirty="0" smtClean="0">
                <a:latin typeface="Verdana" pitchFamily="34" charset="0"/>
                <a:ea typeface="ＭＳ Ｐゴシック"/>
                <a:cs typeface="Verdana" pitchFamily="34" charset="0"/>
              </a:rPr>
              <a:t>Projects in which DEMO has been applied</a:t>
            </a:r>
          </a:p>
          <a:p>
            <a:pPr marL="304800" eaLnBrk="1" hangingPunct="1">
              <a:spcBef>
                <a:spcPts val="1800"/>
              </a:spcBef>
              <a:buSzPct val="96000"/>
              <a:buFont typeface="Wingdings" pitchFamily="2" charset="2"/>
              <a:buChar char=""/>
            </a:pPr>
            <a:r>
              <a:rPr lang="en-GB" dirty="0" smtClean="0">
                <a:latin typeface="Verdana" pitchFamily="34" charset="0"/>
                <a:ea typeface="ＭＳ Ｐゴシック"/>
                <a:cs typeface="Verdana" pitchFamily="34" charset="0"/>
              </a:rPr>
              <a:t>Interviews of DEMO users: first insights</a:t>
            </a:r>
          </a:p>
        </p:txBody>
      </p:sp>
      <p:sp>
        <p:nvSpPr>
          <p:cNvPr id="53250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Agenda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4400" y="3552826"/>
            <a:ext cx="48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Survey about DEMO</a:t>
            </a:r>
            <a:endParaRPr lang="en-GB" smtClean="0"/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Exploratory</a:t>
            </a:r>
          </a:p>
          <a:p>
            <a:r>
              <a:rPr lang="en-GB" dirty="0" smtClean="0"/>
              <a:t>To have an insight on how the DEMO method is looked at and used</a:t>
            </a:r>
          </a:p>
          <a:p>
            <a:r>
              <a:rPr lang="en-GB" dirty="0" smtClean="0"/>
              <a:t>To try out the survey technique to evaluate a method</a:t>
            </a:r>
          </a:p>
          <a:p>
            <a:r>
              <a:rPr lang="en-GB" dirty="0" smtClean="0"/>
              <a:t>To help us scope our research projects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Technique: qualitative semi-structured interviews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GB" dirty="0" smtClean="0"/>
              <a:t>In general: To </a:t>
            </a:r>
            <a:r>
              <a:rPr lang="en-GB" dirty="0" smtClean="0"/>
              <a:t>get an insight</a:t>
            </a:r>
          </a:p>
          <a:p>
            <a:pPr marL="914400" lvl="2" indent="0">
              <a:buNone/>
            </a:pPr>
            <a:r>
              <a:rPr lang="en-GB" dirty="0" smtClean="0"/>
              <a:t>of what interviewees think and how they react on a specific subject</a:t>
            </a:r>
          </a:p>
          <a:p>
            <a:pPr marL="914400" lvl="2" indent="0">
              <a:buNone/>
            </a:pPr>
            <a:endParaRPr lang="en-GB" dirty="0"/>
          </a:p>
          <a:p>
            <a:pPr marL="514350" lvl="1" indent="0">
              <a:buNone/>
            </a:pPr>
            <a:r>
              <a:rPr lang="en-GB" dirty="0" smtClean="0"/>
              <a:t>Results cannot be generalized from a sample to a whole population (at least not obviously)</a:t>
            </a:r>
          </a:p>
          <a:p>
            <a:r>
              <a:rPr lang="en-GB" dirty="0" smtClean="0"/>
              <a:t>In the current presentation: </a:t>
            </a:r>
          </a:p>
          <a:p>
            <a:pPr lvl="1"/>
            <a:r>
              <a:rPr lang="en-GB" dirty="0" smtClean="0"/>
              <a:t>First insights (qualitative </a:t>
            </a:r>
            <a:r>
              <a:rPr lang="en-GB" dirty="0" smtClean="0"/>
              <a:t>analysis of the interviews still to be </a:t>
            </a:r>
            <a:r>
              <a:rPr lang="en-GB" dirty="0" smtClean="0"/>
              <a:t>done)</a:t>
            </a:r>
          </a:p>
          <a:p>
            <a:pPr lvl="1"/>
            <a:r>
              <a:rPr lang="en-US" dirty="0" smtClean="0"/>
              <a:t>Get </a:t>
            </a:r>
            <a:r>
              <a:rPr lang="en-US" dirty="0"/>
              <a:t>insight what people think and what they do in practice, concerning </a:t>
            </a:r>
            <a:r>
              <a:rPr lang="en-US" dirty="0" smtClean="0"/>
              <a:t>DEMO</a:t>
            </a:r>
            <a:endParaRPr lang="en-US" dirty="0"/>
          </a:p>
          <a:p>
            <a:pPr lvl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Interviewers / Interviewees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Interviewers: </a:t>
            </a:r>
            <a:r>
              <a:rPr lang="en-GB" dirty="0" err="1" smtClean="0"/>
              <a:t>Décosse</a:t>
            </a:r>
            <a:r>
              <a:rPr lang="en-GB" dirty="0" smtClean="0"/>
              <a:t> – </a:t>
            </a:r>
            <a:r>
              <a:rPr lang="en-GB" dirty="0" err="1" smtClean="0"/>
              <a:t>Pluijmert</a:t>
            </a:r>
            <a:endParaRPr lang="en-GB" dirty="0" smtClean="0"/>
          </a:p>
          <a:p>
            <a:r>
              <a:rPr lang="en-US" dirty="0" smtClean="0"/>
              <a:t>Interviewees</a:t>
            </a:r>
          </a:p>
          <a:p>
            <a:pPr lvl="1"/>
            <a:r>
              <a:rPr lang="en-US" dirty="0" smtClean="0"/>
              <a:t>DEMO founders (creators)</a:t>
            </a:r>
          </a:p>
          <a:p>
            <a:pPr lvl="2"/>
            <a:r>
              <a:rPr lang="en-US" dirty="0" smtClean="0"/>
              <a:t>Interview themes: Intentions and experience</a:t>
            </a:r>
          </a:p>
          <a:p>
            <a:pPr lvl="3"/>
            <a:r>
              <a:rPr lang="en-US" dirty="0" smtClean="0"/>
              <a:t>By the time you created DEMO… and now…</a:t>
            </a:r>
          </a:p>
          <a:p>
            <a:pPr lvl="1"/>
            <a:r>
              <a:rPr lang="en-US" dirty="0" smtClean="0"/>
              <a:t>DEMO </a:t>
            </a:r>
            <a:r>
              <a:rPr lang="en-US" dirty="0" err="1" smtClean="0"/>
              <a:t>modellers</a:t>
            </a:r>
            <a:r>
              <a:rPr lang="en-US" dirty="0" smtClean="0"/>
              <a:t> / consultants / sponsors / final beneficiaries</a:t>
            </a:r>
          </a:p>
          <a:p>
            <a:pPr lvl="2"/>
            <a:r>
              <a:rPr lang="en-US" dirty="0" smtClean="0"/>
              <a:t>Interview themes : Expectations and experience</a:t>
            </a:r>
          </a:p>
          <a:p>
            <a:pPr lvl="2"/>
            <a:r>
              <a:rPr lang="en-GB" dirty="0" smtClean="0"/>
              <a:t>They either applied DEMO or worked on a project in which DEMO has been applied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Interviewees! (potential bias)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457200" y="1257300"/>
            <a:ext cx="8229600" cy="4619082"/>
          </a:xfrm>
        </p:spPr>
        <p:txBody>
          <a:bodyPr/>
          <a:lstStyle/>
          <a:p>
            <a:r>
              <a:rPr lang="en-GB" sz="2400" dirty="0" smtClean="0"/>
              <a:t>Interviewees turned out to actually be</a:t>
            </a:r>
          </a:p>
          <a:p>
            <a:pPr lvl="1"/>
            <a:r>
              <a:rPr lang="en-GB" sz="2000" dirty="0" smtClean="0"/>
              <a:t>Dutch </a:t>
            </a:r>
            <a:r>
              <a:rPr lang="en-GB" sz="2000" dirty="0" smtClean="0"/>
              <a:t>men aged 40 to 68</a:t>
            </a:r>
          </a:p>
          <a:p>
            <a:pPr lvl="2"/>
            <a:r>
              <a:rPr lang="en-GB" sz="1800" dirty="0" smtClean="0"/>
              <a:t>Plus one Portuguese researcher </a:t>
            </a:r>
            <a:endParaRPr lang="en-GB" sz="1800" dirty="0" smtClean="0"/>
          </a:p>
          <a:p>
            <a:pPr lvl="2"/>
            <a:r>
              <a:rPr lang="en-GB" sz="1800" dirty="0" smtClean="0"/>
              <a:t>So… only western European men, with working experience</a:t>
            </a:r>
            <a:endParaRPr lang="en-GB" sz="1800" dirty="0" smtClean="0"/>
          </a:p>
          <a:p>
            <a:pPr lvl="1"/>
            <a:r>
              <a:rPr lang="en-GB" sz="2000" dirty="0" smtClean="0"/>
              <a:t>Most of them with an engineering background (TU Delft, but not only)</a:t>
            </a:r>
          </a:p>
          <a:p>
            <a:pPr lvl="1"/>
            <a:r>
              <a:rPr lang="en-GB" sz="2000" dirty="0" smtClean="0"/>
              <a:t>Researchers, Project Managers, Line Managers, Architects</a:t>
            </a:r>
          </a:p>
          <a:p>
            <a:pPr lvl="2"/>
            <a:r>
              <a:rPr lang="en-GB" sz="1800" dirty="0" smtClean="0"/>
              <a:t>Acting as external or internal consultants</a:t>
            </a:r>
          </a:p>
          <a:p>
            <a:r>
              <a:rPr lang="en-GB" sz="2400" dirty="0" smtClean="0"/>
              <a:t>Projects were led in the early years of 2000</a:t>
            </a:r>
          </a:p>
          <a:p>
            <a:pPr lvl="1"/>
            <a:r>
              <a:rPr lang="en-GB" sz="2000" dirty="0" smtClean="0"/>
              <a:t>But interviews took place in 2012</a:t>
            </a:r>
          </a:p>
          <a:p>
            <a:pPr lvl="1"/>
            <a:r>
              <a:rPr lang="en-GB" sz="2000" dirty="0" smtClean="0"/>
              <a:t>So things can be forgotten or coloured with good/bad project context</a:t>
            </a:r>
          </a:p>
          <a:p>
            <a:endParaRPr lang="en-GB" sz="2400" dirty="0" smtClean="0"/>
          </a:p>
          <a:p>
            <a:pPr lvl="2"/>
            <a:endParaRPr lang="en-GB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What, when?</a:t>
            </a:r>
            <a:endParaRPr lang="en-GB" smtClean="0"/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Spring + summer 2012</a:t>
            </a:r>
          </a:p>
          <a:p>
            <a:r>
              <a:rPr lang="en-GB" dirty="0" smtClean="0"/>
              <a:t>Semi-structured interviews</a:t>
            </a:r>
          </a:p>
          <a:p>
            <a:pPr lvl="1"/>
            <a:r>
              <a:rPr lang="en-GB" dirty="0" smtClean="0"/>
              <a:t>Questionnaire with open questions</a:t>
            </a:r>
          </a:p>
          <a:p>
            <a:pPr lvl="2"/>
            <a:r>
              <a:rPr lang="en-GB" dirty="0" smtClean="0"/>
              <a:t>Used as a guideline during the interviews</a:t>
            </a:r>
          </a:p>
          <a:p>
            <a:pPr lvl="1"/>
            <a:r>
              <a:rPr lang="en-GB" dirty="0" smtClean="0"/>
              <a:t>Co-designed within the EE-team</a:t>
            </a:r>
          </a:p>
          <a:p>
            <a:pPr lvl="2"/>
            <a:r>
              <a:rPr lang="en-GB" dirty="0" smtClean="0"/>
              <a:t>Erik, Bertrand, </a:t>
            </a:r>
            <a:r>
              <a:rPr lang="en-GB" dirty="0" err="1" smtClean="0"/>
              <a:t>Sybren</a:t>
            </a:r>
            <a:r>
              <a:rPr lang="en-GB" dirty="0" smtClean="0"/>
              <a:t>, Wolfgang, </a:t>
            </a:r>
            <a:r>
              <a:rPr lang="en-GB" dirty="0" err="1" smtClean="0"/>
              <a:t>Niek</a:t>
            </a:r>
            <a:r>
              <a:rPr lang="en-GB" dirty="0" smtClean="0"/>
              <a:t>, Céline, etc.</a:t>
            </a:r>
          </a:p>
          <a:p>
            <a:pPr lvl="1"/>
            <a:r>
              <a:rPr lang="en-GB" dirty="0" smtClean="0"/>
              <a:t>Themes taken from Design Science literature + other ideas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Who are we? Our research projects</a:t>
            </a:r>
          </a:p>
          <a:p>
            <a:r>
              <a:rPr lang="en-GB" smtClean="0"/>
              <a:t>Introduction about the DEMO method</a:t>
            </a:r>
          </a:p>
          <a:p>
            <a:r>
              <a:rPr lang="en-GB" smtClean="0"/>
              <a:t>Projects in which DEMO has been applied</a:t>
            </a:r>
          </a:p>
          <a:p>
            <a:r>
              <a:rPr lang="en-GB" smtClean="0"/>
              <a:t>Interviews of DEMO users: first insights</a:t>
            </a:r>
          </a:p>
        </p:txBody>
      </p:sp>
      <p:sp>
        <p:nvSpPr>
          <p:cNvPr id="184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Questionnaire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383242"/>
              </p:ext>
            </p:extLst>
          </p:nvPr>
        </p:nvGraphicFramePr>
        <p:xfrm>
          <a:off x="457200" y="1550988"/>
          <a:ext cx="8229600" cy="52549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8239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A- INTERVIEW </a:t>
                      </a:r>
                      <a:r>
                        <a:rPr lang="en-US" sz="2000" u="none" strike="noStrike" dirty="0" smtClean="0">
                          <a:effectLst/>
                        </a:rPr>
                        <a:t>SITUATION</a:t>
                      </a:r>
                    </a:p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>
                          <a:effectLst/>
                        </a:rPr>
                        <a:t>- Location, date, duration, language of the </a:t>
                      </a:r>
                      <a:r>
                        <a:rPr lang="en-US" sz="2000" u="none" strike="noStrike" dirty="0" smtClean="0">
                          <a:effectLst/>
                        </a:rPr>
                        <a:t>interview</a:t>
                      </a:r>
                    </a:p>
                    <a:p>
                      <a:pPr algn="l" fontAlgn="ctr"/>
                      <a:endParaRPr lang="en-US" sz="2000" u="none" strike="noStrike" dirty="0" smtClean="0"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14195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B- INTERVIEW </a:t>
                      </a:r>
                      <a:r>
                        <a:rPr lang="en-US" sz="2000" u="none" strike="noStrike" dirty="0" smtClean="0">
                          <a:effectLst/>
                        </a:rPr>
                        <a:t>CONTEXT</a:t>
                      </a:r>
                    </a:p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+ </a:t>
                      </a:r>
                      <a:r>
                        <a:rPr lang="en-US" sz="2000" u="none" strike="noStrike" dirty="0">
                          <a:effectLst/>
                        </a:rPr>
                        <a:t>allows to determine how much the person remembers about the project </a:t>
                      </a:r>
                      <a:endParaRPr lang="en-US" sz="20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+ </a:t>
                      </a:r>
                      <a:r>
                        <a:rPr lang="en-US" sz="2000" u="none" strike="noStrike" dirty="0">
                          <a:effectLst/>
                        </a:rPr>
                        <a:t>Actual context of use of DEMO in a particular </a:t>
                      </a:r>
                      <a:r>
                        <a:rPr lang="en-US" sz="2000" u="none" strike="noStrike" dirty="0" smtClean="0">
                          <a:effectLst/>
                        </a:rPr>
                        <a:t>project</a:t>
                      </a:r>
                    </a:p>
                    <a:p>
                      <a:pPr algn="l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683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C: Typical context of use of </a:t>
                      </a:r>
                      <a:r>
                        <a:rPr lang="en-US" sz="2000" u="none" strike="noStrike" dirty="0" smtClean="0">
                          <a:effectLst/>
                        </a:rPr>
                        <a:t>DEMO</a:t>
                      </a:r>
                    </a:p>
                    <a:p>
                      <a:pPr algn="l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D: Assess the practical use of DEMO </a:t>
                      </a:r>
                      <a:endParaRPr lang="en-US" sz="2000" u="none" strike="noStrike" dirty="0" smtClean="0">
                        <a:effectLst/>
                      </a:endParaRPr>
                    </a:p>
                    <a:p>
                      <a:pPr algn="l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698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E: Assess the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organisation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>
                          <a:effectLst/>
                        </a:rPr>
                        <a:t>fit and its meeting its intended use for </a:t>
                      </a:r>
                      <a:r>
                        <a:rPr lang="en-US" sz="2000" u="none" strike="noStrike" dirty="0" smtClean="0">
                          <a:effectLst/>
                        </a:rPr>
                        <a:t>stakeholders</a:t>
                      </a:r>
                    </a:p>
                    <a:p>
                      <a:pPr algn="l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08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effectLst/>
                        </a:rPr>
                        <a:t>F: Chunks </a:t>
                      </a:r>
                      <a:r>
                        <a:rPr lang="en-GB" sz="2000" u="none" strike="noStrike" dirty="0" smtClean="0">
                          <a:effectLst/>
                        </a:rPr>
                        <a:t>identification</a:t>
                      </a:r>
                    </a:p>
                    <a:p>
                      <a:pPr algn="l" fontAlgn="ctr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937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effectLst/>
                        </a:rPr>
                        <a:t>G: Method construction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235826" y="1030844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Organised by themes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questionnaire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Themes &gt; sub-themes &gt; standard questions &gt; sub-questions</a:t>
            </a:r>
          </a:p>
          <a:p>
            <a:pPr lvl="1"/>
            <a:r>
              <a:rPr lang="en-GB" dirty="0" smtClean="0"/>
              <a:t>Standard questions</a:t>
            </a:r>
          </a:p>
          <a:p>
            <a:pPr lvl="2"/>
            <a:r>
              <a:rPr lang="en-GB" dirty="0" smtClean="0"/>
              <a:t>Always asked </a:t>
            </a:r>
          </a:p>
          <a:p>
            <a:pPr lvl="1"/>
            <a:r>
              <a:rPr lang="en-GB" dirty="0" smtClean="0"/>
              <a:t>Sub-questions</a:t>
            </a:r>
          </a:p>
          <a:p>
            <a:pPr lvl="2"/>
            <a:r>
              <a:rPr lang="en-GB" dirty="0" smtClean="0"/>
              <a:t>Selected to be asked or not during the interview accordingly to what has been said before by the interviewee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Preliminary results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a few words</a:t>
            </a:r>
          </a:p>
          <a:p>
            <a:pPr lvl="1"/>
            <a:r>
              <a:rPr lang="nl-NL" dirty="0" smtClean="0"/>
              <a:t>Issues and concerns appear</a:t>
            </a:r>
          </a:p>
          <a:p>
            <a:r>
              <a:rPr lang="en-GB" dirty="0" smtClean="0"/>
              <a:t>Methodical qualitative analysis not done yet</a:t>
            </a:r>
          </a:p>
          <a:p>
            <a:pPr lvl="2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http://ryan110gs.edublogs.org/files/2010/11/Speech_bubble_600x452-1grpxu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880" y="0"/>
            <a:ext cx="1376068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7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What is DEMO?</a:t>
            </a:r>
            <a:endParaRPr lang="fr-FR" smtClean="0"/>
          </a:p>
        </p:txBody>
      </p:sp>
      <p:sp>
        <p:nvSpPr>
          <p:cNvPr id="686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It is a way of thinking </a:t>
            </a:r>
          </a:p>
          <a:p>
            <a:pPr lvl="1"/>
            <a:r>
              <a:rPr lang="en-GB" dirty="0" smtClean="0"/>
              <a:t>It comes with a way of modelling</a:t>
            </a:r>
          </a:p>
          <a:p>
            <a:r>
              <a:rPr lang="en-GB" dirty="0" smtClean="0"/>
              <a:t>It is a tool</a:t>
            </a:r>
          </a:p>
          <a:p>
            <a:pPr lvl="1"/>
            <a:r>
              <a:rPr lang="en-GB" dirty="0" smtClean="0"/>
              <a:t>A set of concepts helping Enterprise Engineer analysts</a:t>
            </a:r>
          </a:p>
          <a:p>
            <a:endParaRPr lang="fr-FR" dirty="0" smtClean="0"/>
          </a:p>
        </p:txBody>
      </p:sp>
      <p:pic>
        <p:nvPicPr>
          <p:cNvPr id="6" name="Picture 2" descr="http://ryan110gs.edublogs.org/files/2010/11/Speech_bubble_600x452-1grpxu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606" y="7939"/>
            <a:ext cx="1376068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DEMO added value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457200" y="1150938"/>
            <a:ext cx="8229600" cy="4619082"/>
          </a:xfrm>
        </p:spPr>
        <p:txBody>
          <a:bodyPr/>
          <a:lstStyle/>
          <a:p>
            <a:r>
              <a:rPr lang="en-GB" sz="2000" dirty="0" smtClean="0"/>
              <a:t>Great for change management projects, amongst others</a:t>
            </a:r>
          </a:p>
          <a:p>
            <a:r>
              <a:rPr lang="en-GB" sz="2000" dirty="0" smtClean="0"/>
              <a:t>DEMO has the right concepts when it is about responsibility, authority, role, transaction</a:t>
            </a:r>
          </a:p>
          <a:p>
            <a:r>
              <a:rPr lang="en-GB" sz="2000" dirty="0"/>
              <a:t>Most suited for complex problems</a:t>
            </a:r>
          </a:p>
          <a:p>
            <a:r>
              <a:rPr lang="en-GB" sz="2000" dirty="0" smtClean="0"/>
              <a:t>It gives total transparency</a:t>
            </a:r>
          </a:p>
          <a:p>
            <a:pPr lvl="1"/>
            <a:r>
              <a:rPr lang="en-GB" sz="1800" dirty="0"/>
              <a:t>When people want to really know what is going on</a:t>
            </a:r>
          </a:p>
          <a:p>
            <a:pPr lvl="1"/>
            <a:r>
              <a:rPr lang="en-GB" sz="1800" dirty="0"/>
              <a:t>Even if it is politically incorrect </a:t>
            </a:r>
            <a:r>
              <a:rPr lang="en-GB" sz="1800" dirty="0" smtClean="0"/>
              <a:t>or </a:t>
            </a:r>
            <a:r>
              <a:rPr lang="en-GB" sz="1800" dirty="0"/>
              <a:t>if it does not reflect internal </a:t>
            </a:r>
            <a:r>
              <a:rPr lang="en-GB" sz="1800" dirty="0" smtClean="0"/>
              <a:t>procedures</a:t>
            </a:r>
            <a:endParaRPr lang="en-GB" sz="1800" dirty="0"/>
          </a:p>
          <a:p>
            <a:r>
              <a:rPr lang="nl-NL" sz="2000" dirty="0" smtClean="0"/>
              <a:t>“First time I have oversight over the total process”</a:t>
            </a:r>
          </a:p>
          <a:p>
            <a:r>
              <a:rPr lang="en-GB" sz="2000" dirty="0" smtClean="0"/>
              <a:t>Models are implementation independent</a:t>
            </a:r>
          </a:p>
          <a:p>
            <a:pPr lvl="1"/>
            <a:r>
              <a:rPr lang="en-GB" sz="1800" dirty="0" smtClean="0"/>
              <a:t>Excellent if you want to model one business that has several implementations</a:t>
            </a:r>
          </a:p>
          <a:p>
            <a:pPr lvl="1"/>
            <a:r>
              <a:rPr lang="en-GB" sz="1800" dirty="0" smtClean="0"/>
              <a:t>Air-France KLM Cargo example</a:t>
            </a:r>
          </a:p>
        </p:txBody>
      </p:sp>
      <p:pic>
        <p:nvPicPr>
          <p:cNvPr id="2050" name="Picture 2" descr="http://ryan110gs.edublogs.org/files/2010/11/Speech_bubble_600x452-1grpxu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606" y="7939"/>
            <a:ext cx="1376068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/>
          </p:cNvSpPr>
          <p:nvPr>
            <p:ph type="title"/>
          </p:nvPr>
        </p:nvSpPr>
        <p:spPr>
          <a:xfrm>
            <a:off x="457200" y="7938"/>
            <a:ext cx="4737100" cy="1143000"/>
          </a:xfrm>
        </p:spPr>
        <p:txBody>
          <a:bodyPr/>
          <a:lstStyle/>
          <a:p>
            <a:r>
              <a:rPr lang="fr-CH" dirty="0" err="1" smtClean="0"/>
              <a:t>Various</a:t>
            </a:r>
            <a:r>
              <a:rPr lang="fr-CH" dirty="0" smtClean="0"/>
              <a:t> </a:t>
            </a:r>
            <a:r>
              <a:rPr lang="fr-CH" dirty="0" err="1" smtClean="0"/>
              <a:t>statements</a:t>
            </a:r>
            <a:r>
              <a:rPr lang="fr-CH" dirty="0" smtClean="0"/>
              <a:t> about DEMO</a:t>
            </a:r>
            <a:endParaRPr lang="fr-FR" dirty="0" smtClean="0"/>
          </a:p>
        </p:txBody>
      </p:sp>
      <p:sp>
        <p:nvSpPr>
          <p:cNvPr id="727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Complies with management way of thinking</a:t>
            </a:r>
          </a:p>
          <a:p>
            <a:pPr lvl="1"/>
            <a:r>
              <a:rPr lang="nl-NL" dirty="0" smtClean="0"/>
              <a:t>Concepts like “responsibility”...</a:t>
            </a:r>
          </a:p>
          <a:p>
            <a:r>
              <a:rPr lang="nl-NL" dirty="0"/>
              <a:t>M</a:t>
            </a:r>
            <a:r>
              <a:rPr lang="nl-NL" dirty="0" smtClean="0"/>
              <a:t>odels are very stable</a:t>
            </a:r>
          </a:p>
          <a:p>
            <a:pPr lvl="1"/>
            <a:r>
              <a:rPr lang="nl-NL" dirty="0" smtClean="0"/>
              <a:t>For the VISI project after 2 versions no more changes (15 years after the start)</a:t>
            </a:r>
            <a:endParaRPr lang="fr-FR" dirty="0" smtClean="0"/>
          </a:p>
        </p:txBody>
      </p:sp>
      <p:pic>
        <p:nvPicPr>
          <p:cNvPr id="6" name="Picture 2" descr="http://ryan110gs.edublogs.org/files/2010/11/Speech_bubble_600x452-1grpxu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606" y="7939"/>
            <a:ext cx="1376068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DEMO learning curve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457200" y="1346200"/>
            <a:ext cx="8229600" cy="4619082"/>
          </a:xfrm>
        </p:spPr>
        <p:txBody>
          <a:bodyPr/>
          <a:lstStyle/>
          <a:p>
            <a:r>
              <a:rPr lang="nl-NL" sz="2400" dirty="0" smtClean="0"/>
              <a:t>Abstract thinking is required</a:t>
            </a:r>
            <a:endParaRPr lang="en-GB" sz="2400" dirty="0" smtClean="0"/>
          </a:p>
          <a:p>
            <a:r>
              <a:rPr lang="en-GB" sz="2400" dirty="0" smtClean="0"/>
              <a:t>To become an expert, at least:</a:t>
            </a:r>
          </a:p>
          <a:p>
            <a:pPr lvl="1"/>
            <a:r>
              <a:rPr lang="en-GB" sz="2000" dirty="0" smtClean="0"/>
              <a:t> (= making correct models by oneself)</a:t>
            </a:r>
          </a:p>
          <a:p>
            <a:pPr lvl="1"/>
            <a:r>
              <a:rPr lang="en-GB" sz="2000" dirty="0" smtClean="0"/>
              <a:t>At least a 5-day training + 5 days of homework</a:t>
            </a:r>
          </a:p>
          <a:p>
            <a:pPr lvl="1"/>
            <a:r>
              <a:rPr lang="en-GB" sz="2000" dirty="0" smtClean="0"/>
              <a:t>Plus some practice in at least 2 projects with expert coaching</a:t>
            </a:r>
          </a:p>
          <a:p>
            <a:pPr lvl="1"/>
            <a:r>
              <a:rPr lang="en-GB" sz="2000" dirty="0" smtClean="0"/>
              <a:t>But a </a:t>
            </a:r>
            <a:r>
              <a:rPr lang="en-GB" sz="2000" dirty="0"/>
              <a:t>group, to work with DEMO, requires </a:t>
            </a:r>
            <a:r>
              <a:rPr lang="en-GB" sz="2000" dirty="0" smtClean="0"/>
              <a:t>only one DEMO expert</a:t>
            </a:r>
          </a:p>
          <a:p>
            <a:r>
              <a:rPr lang="en-GB" sz="2400" dirty="0" smtClean="0"/>
              <a:t>To understand the models: few hours</a:t>
            </a:r>
          </a:p>
          <a:p>
            <a:r>
              <a:rPr lang="en-GB" sz="2400" dirty="0" smtClean="0"/>
              <a:t>Easier </a:t>
            </a:r>
            <a:r>
              <a:rPr lang="en-GB" sz="2400" dirty="0"/>
              <a:t>to learn to model </a:t>
            </a:r>
            <a:r>
              <a:rPr lang="en-GB" sz="2400" dirty="0" smtClean="0"/>
              <a:t>with if </a:t>
            </a:r>
            <a:r>
              <a:rPr lang="en-GB" sz="2400" dirty="0"/>
              <a:t>you have an engineering background</a:t>
            </a:r>
          </a:p>
          <a:p>
            <a:endParaRPr lang="en-GB" sz="2400" dirty="0" smtClean="0"/>
          </a:p>
        </p:txBody>
      </p:sp>
      <p:pic>
        <p:nvPicPr>
          <p:cNvPr id="6" name="Picture 2" descr="http://ryan110gs.edublogs.org/files/2010/11/Speech_bubble_600x452-1grpxu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606" y="7939"/>
            <a:ext cx="1376068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254000" y="973138"/>
            <a:ext cx="5067300" cy="1143000"/>
          </a:xfrm>
        </p:spPr>
        <p:txBody>
          <a:bodyPr/>
          <a:lstStyle/>
          <a:p>
            <a:r>
              <a:rPr lang="en-GB" dirty="0" smtClean="0"/>
              <a:t>DEMO Return on Modelling Effort (</a:t>
            </a:r>
            <a:r>
              <a:rPr lang="en-GB" dirty="0" err="1" smtClean="0"/>
              <a:t>RoME</a:t>
            </a:r>
            <a:r>
              <a:rPr lang="en-GB" dirty="0" smtClean="0"/>
              <a:t>)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457200" y="2921000"/>
            <a:ext cx="8229600" cy="3272882"/>
          </a:xfrm>
        </p:spPr>
        <p:txBody>
          <a:bodyPr/>
          <a:lstStyle/>
          <a:p>
            <a:r>
              <a:rPr lang="en-GB" dirty="0" smtClean="0"/>
              <a:t>Excellent</a:t>
            </a:r>
          </a:p>
          <a:p>
            <a:pPr lvl="1"/>
            <a:r>
              <a:rPr lang="en-GB" dirty="0" smtClean="0"/>
              <a:t>Provided it is used by trained people</a:t>
            </a:r>
          </a:p>
          <a:p>
            <a:endParaRPr lang="en-GB" dirty="0" smtClean="0"/>
          </a:p>
          <a:p>
            <a:pPr lvl="2"/>
            <a:endParaRPr lang="en-GB" dirty="0" smtClean="0"/>
          </a:p>
          <a:p>
            <a:pPr lvl="2"/>
            <a:endParaRPr lang="en-GB" dirty="0" smtClean="0"/>
          </a:p>
        </p:txBody>
      </p:sp>
      <p:pic>
        <p:nvPicPr>
          <p:cNvPr id="6" name="Picture 2" descr="http://ryan110gs.edublogs.org/files/2010/11/Speech_bubble_600x452-1grpxu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606" y="7939"/>
            <a:ext cx="1376068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7123406" cy="1143000"/>
          </a:xfrm>
        </p:spPr>
        <p:txBody>
          <a:bodyPr/>
          <a:lstStyle/>
          <a:p>
            <a:r>
              <a:rPr lang="en-GB" dirty="0" smtClean="0"/>
              <a:t>The “essence” of a process is unique: myth or reality?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DEMO has a very precise definition of what a process is</a:t>
            </a:r>
          </a:p>
          <a:p>
            <a:pPr lvl="1"/>
            <a:r>
              <a:rPr lang="en-GB" dirty="0" smtClean="0"/>
              <a:t>That makes it easy to communicate about processes</a:t>
            </a:r>
          </a:p>
          <a:p>
            <a:pPr lvl="1"/>
            <a:r>
              <a:rPr lang="en-GB" dirty="0" smtClean="0"/>
              <a:t>We asked the interviewees “Would two modellers obtain the same process model?”</a:t>
            </a:r>
          </a:p>
          <a:p>
            <a:pPr lvl="2"/>
            <a:r>
              <a:rPr lang="en-GB" dirty="0" smtClean="0"/>
              <a:t>Is there “one” essence per process?</a:t>
            </a:r>
          </a:p>
          <a:p>
            <a:pPr lvl="1"/>
            <a:r>
              <a:rPr lang="en-GB" dirty="0" smtClean="0"/>
              <a:t>Interviewees answers were: no</a:t>
            </a:r>
          </a:p>
          <a:p>
            <a:pPr lvl="2"/>
            <a:r>
              <a:rPr lang="en-GB" dirty="0" smtClean="0"/>
              <a:t>The essence for me is not the essence for you</a:t>
            </a:r>
          </a:p>
          <a:p>
            <a:pPr lvl="2"/>
            <a:r>
              <a:rPr lang="en-GB" dirty="0" smtClean="0"/>
              <a:t>And DEMO allows to model it</a:t>
            </a:r>
          </a:p>
        </p:txBody>
      </p:sp>
      <p:pic>
        <p:nvPicPr>
          <p:cNvPr id="6" name="Picture 2" descr="http://ryan110gs.edublogs.org/files/2010/11/Speech_bubble_600x452-1grpxu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606" y="7939"/>
            <a:ext cx="1376068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Who are we? Our research projects</a:t>
            </a:r>
          </a:p>
          <a:p>
            <a:r>
              <a:rPr lang="en-GB" smtClean="0"/>
              <a:t>Introduction about the DEMO method</a:t>
            </a:r>
          </a:p>
          <a:p>
            <a:r>
              <a:rPr lang="en-GB" smtClean="0"/>
              <a:t>Projects in which DEMO has been applied</a:t>
            </a:r>
          </a:p>
          <a:p>
            <a:r>
              <a:rPr lang="en-GB" smtClean="0"/>
              <a:t>Interviews of DEMO users: first insights</a:t>
            </a:r>
          </a:p>
        </p:txBody>
      </p:sp>
      <p:sp>
        <p:nvSpPr>
          <p:cNvPr id="204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1379538"/>
            <a:ext cx="48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DEMO chunks</a:t>
            </a:r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</a:t>
            </a:r>
            <a:r>
              <a:rPr lang="en-GB" dirty="0" smtClean="0"/>
              <a:t>odellers say</a:t>
            </a:r>
          </a:p>
          <a:p>
            <a:pPr lvl="1"/>
            <a:r>
              <a:rPr lang="nl-NL" dirty="0" smtClean="0"/>
              <a:t>Construction model is always used</a:t>
            </a:r>
          </a:p>
          <a:p>
            <a:pPr lvl="1"/>
            <a:r>
              <a:rPr lang="nl-NL" dirty="0" smtClean="0"/>
              <a:t>Other models are sometimes used in complement</a:t>
            </a:r>
          </a:p>
          <a:p>
            <a:r>
              <a:rPr lang="nl-NL" dirty="0" smtClean="0"/>
              <a:t>DEMO final beneficiaries (e. g. Line Managers) say</a:t>
            </a:r>
          </a:p>
          <a:p>
            <a:pPr lvl="1"/>
            <a:r>
              <a:rPr lang="en-GB" dirty="0" smtClean="0"/>
              <a:t>I suppose it is better to apply all models</a:t>
            </a:r>
          </a:p>
          <a:p>
            <a:pPr lvl="1"/>
            <a:r>
              <a:rPr lang="en-GB" dirty="0" smtClean="0"/>
              <a:t>Though it has not been done on our project</a:t>
            </a:r>
          </a:p>
          <a:p>
            <a:r>
              <a:rPr lang="nl-NL" dirty="0" smtClean="0"/>
              <a:t>Construction model is loved by all interviewees</a:t>
            </a:r>
            <a:endParaRPr lang="en-GB" dirty="0" smtClean="0"/>
          </a:p>
        </p:txBody>
      </p:sp>
      <p:pic>
        <p:nvPicPr>
          <p:cNvPr id="6" name="Picture 2" descr="http://ryan110gs.edublogs.org/files/2010/11/Speech_bubble_600x452-1grpxu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606" y="7939"/>
            <a:ext cx="1376068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If so powerful, why not widespread?</a:t>
            </a:r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457200" y="1150938"/>
            <a:ext cx="8229600" cy="4619082"/>
          </a:xfrm>
        </p:spPr>
        <p:txBody>
          <a:bodyPr/>
          <a:lstStyle/>
          <a:p>
            <a:r>
              <a:rPr lang="en-GB" sz="2400" dirty="0" smtClean="0"/>
              <a:t>Hard to learn</a:t>
            </a:r>
          </a:p>
          <a:p>
            <a:r>
              <a:rPr lang="en-GB" sz="2400" dirty="0" smtClean="0"/>
              <a:t>Badly sold </a:t>
            </a:r>
          </a:p>
          <a:p>
            <a:pPr lvl="1"/>
            <a:r>
              <a:rPr lang="en-GB" sz="2000" dirty="0" smtClean="0"/>
              <a:t>Language a bit unpleasant</a:t>
            </a:r>
          </a:p>
          <a:p>
            <a:pPr lvl="1"/>
            <a:r>
              <a:rPr lang="nl-NL" sz="2000" dirty="0" smtClean="0"/>
              <a:t>Better marketing necessary?</a:t>
            </a:r>
            <a:endParaRPr lang="en-GB" sz="2000" dirty="0" smtClean="0"/>
          </a:p>
          <a:p>
            <a:r>
              <a:rPr lang="en-GB" sz="2400" dirty="0" smtClean="0"/>
              <a:t>Supporting tool</a:t>
            </a:r>
          </a:p>
          <a:p>
            <a:pPr lvl="1"/>
            <a:r>
              <a:rPr lang="en-GB" sz="2000" dirty="0" smtClean="0"/>
              <a:t>No satisfying ones in 2000 </a:t>
            </a:r>
          </a:p>
          <a:p>
            <a:pPr lvl="1"/>
            <a:r>
              <a:rPr lang="en-GB" sz="2000" dirty="0" smtClean="0"/>
              <a:t>3 ones exist now	</a:t>
            </a:r>
          </a:p>
          <a:p>
            <a:pPr lvl="1"/>
            <a:r>
              <a:rPr lang="en-GB" sz="2000" dirty="0" smtClean="0"/>
              <a:t>Interviewees variously aware or satisfied about them </a:t>
            </a:r>
          </a:p>
          <a:p>
            <a:r>
              <a:rPr lang="en-GB" sz="2400" dirty="0" smtClean="0"/>
              <a:t>Lack of interfaces with other methods</a:t>
            </a:r>
          </a:p>
          <a:p>
            <a:r>
              <a:rPr lang="en-GB" sz="2400" dirty="0" smtClean="0"/>
              <a:t>DEMO evolution sometimes tempered by DEMO community</a:t>
            </a:r>
          </a:p>
        </p:txBody>
      </p:sp>
      <p:pic>
        <p:nvPicPr>
          <p:cNvPr id="6" name="Picture 2" descr="http://ryan110gs.edublogs.org/files/2010/11/Speech_bubble_600x452-1grpxu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606" y="7939"/>
            <a:ext cx="1376068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DEMO context</a:t>
            </a: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DEMO can be applied</a:t>
            </a:r>
          </a:p>
          <a:p>
            <a:pPr lvl="1"/>
            <a:r>
              <a:rPr lang="en-GB" dirty="0" smtClean="0"/>
              <a:t>In conjunction with (a priori) any project management method</a:t>
            </a:r>
          </a:p>
          <a:p>
            <a:pPr lvl="1"/>
            <a:r>
              <a:rPr lang="en-GB" dirty="0" smtClean="0"/>
              <a:t>In any business domain</a:t>
            </a:r>
          </a:p>
          <a:p>
            <a:pPr lvl="1"/>
            <a:r>
              <a:rPr lang="en-GB" dirty="0" smtClean="0"/>
              <a:t>Has been successfully applied</a:t>
            </a:r>
          </a:p>
          <a:p>
            <a:pPr lvl="2"/>
            <a:r>
              <a:rPr lang="en-GB" dirty="0" smtClean="0"/>
              <a:t>Western northern culture</a:t>
            </a:r>
          </a:p>
          <a:p>
            <a:pPr lvl="2"/>
            <a:r>
              <a:rPr lang="en-GB" dirty="0" smtClean="0"/>
              <a:t>Japan</a:t>
            </a:r>
          </a:p>
          <a:p>
            <a:pPr lvl="2"/>
            <a:r>
              <a:rPr lang="en-GB" dirty="0" smtClean="0"/>
              <a:t>Russia</a:t>
            </a:r>
          </a:p>
        </p:txBody>
      </p:sp>
      <p:pic>
        <p:nvPicPr>
          <p:cNvPr id="6" name="Picture 2" descr="http://ryan110gs.edublogs.org/files/2010/11/Speech_bubble_600x452-1grpxu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606" y="7939"/>
            <a:ext cx="1376068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el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nl-NL" smtClean="0">
                <a:latin typeface="Verdana" pitchFamily="34" charset="0"/>
                <a:ea typeface="ＭＳ Ｐゴシック"/>
                <a:cs typeface="Verdana" pitchFamily="34" charset="0"/>
              </a:rPr>
              <a:t>Outstanding points</a:t>
            </a:r>
          </a:p>
        </p:txBody>
      </p:sp>
      <p:sp>
        <p:nvSpPr>
          <p:cNvPr id="95235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95300" y="1455738"/>
            <a:ext cx="8229600" cy="4619625"/>
          </a:xfrm>
        </p:spPr>
        <p:txBody>
          <a:bodyPr/>
          <a:lstStyle/>
          <a:p>
            <a:pPr eaLnBrk="1" hangingPunct="1"/>
            <a:r>
              <a:rPr lang="nl-NL" sz="2400" dirty="0" smtClean="0">
                <a:latin typeface="Verdana" pitchFamily="34" charset="0"/>
                <a:ea typeface="ＭＳ Ｐゴシック"/>
                <a:cs typeface="Verdana" pitchFamily="34" charset="0"/>
              </a:rPr>
              <a:t>Potential bias</a:t>
            </a:r>
          </a:p>
          <a:p>
            <a:pPr lvl="1" eaLnBrk="1" hangingPunct="1"/>
            <a:r>
              <a:rPr lang="nl-NL" sz="2000" dirty="0" smtClean="0">
                <a:latin typeface="Verdana" pitchFamily="34" charset="0"/>
                <a:ea typeface="ＭＳ Ｐゴシック"/>
                <a:cs typeface="Verdana" pitchFamily="34" charset="0"/>
              </a:rPr>
              <a:t>DEMO was successfully applied ...... in projects that anyway had “success factors” by themselves</a:t>
            </a:r>
          </a:p>
          <a:p>
            <a:pPr lvl="2" eaLnBrk="1" hangingPunct="1"/>
            <a:endParaRPr lang="nl-NL" dirty="0" smtClean="0">
              <a:latin typeface="Verdana" pitchFamily="34" charset="0"/>
              <a:ea typeface="ＭＳ Ｐゴシック"/>
              <a:cs typeface="Verdana" pitchFamily="34" charset="0"/>
            </a:endParaRPr>
          </a:p>
          <a:p>
            <a:pPr lvl="2" eaLnBrk="1" hangingPunct="1"/>
            <a:r>
              <a:rPr lang="nl-NL" dirty="0" smtClean="0">
                <a:latin typeface="Verdana" pitchFamily="34" charset="0"/>
                <a:ea typeface="ＭＳ Ｐゴシック"/>
                <a:cs typeface="Verdana" pitchFamily="34" charset="0"/>
              </a:rPr>
              <a:t>Urgent business need for the project result</a:t>
            </a:r>
          </a:p>
          <a:p>
            <a:pPr lvl="2" eaLnBrk="1" hangingPunct="1"/>
            <a:r>
              <a:rPr lang="nl-NL" dirty="0" smtClean="0">
                <a:latin typeface="Verdana" pitchFamily="34" charset="0"/>
                <a:ea typeface="ＭＳ Ｐゴシック"/>
                <a:cs typeface="Verdana" pitchFamily="34" charset="0"/>
              </a:rPr>
              <a:t>Commitment of all involved management</a:t>
            </a:r>
          </a:p>
          <a:p>
            <a:pPr lvl="2" eaLnBrk="1" hangingPunct="1"/>
            <a:r>
              <a:rPr lang="nl-NL" dirty="0" smtClean="0">
                <a:latin typeface="Verdana" pitchFamily="34" charset="0"/>
                <a:ea typeface="ＭＳ Ｐゴシック"/>
                <a:cs typeface="Verdana" pitchFamily="34" charset="0"/>
              </a:rPr>
              <a:t>Involvement of the </a:t>
            </a:r>
            <a:r>
              <a:rPr lang="nl-NL" dirty="0" err="1" smtClean="0">
                <a:latin typeface="Verdana" pitchFamily="34" charset="0"/>
                <a:ea typeface="ＭＳ Ｐゴシック"/>
                <a:cs typeface="Verdana" pitchFamily="34" charset="0"/>
              </a:rPr>
              <a:t>working</a:t>
            </a:r>
            <a:r>
              <a:rPr lang="nl-NL" dirty="0" smtClean="0">
                <a:latin typeface="Verdana" pitchFamily="34" charset="0"/>
                <a:ea typeface="ＭＳ Ｐゴシック"/>
                <a:cs typeface="Verdana" pitchFamily="34" charset="0"/>
              </a:rPr>
              <a:t> floor</a:t>
            </a:r>
          </a:p>
          <a:p>
            <a:pPr eaLnBrk="1" hangingPunct="1"/>
            <a:r>
              <a:rPr lang="nl-NL" sz="2400" dirty="0" smtClean="0">
                <a:latin typeface="Verdana" pitchFamily="34" charset="0"/>
                <a:ea typeface="ＭＳ Ｐゴシック"/>
                <a:cs typeface="Verdana" pitchFamily="34" charset="0"/>
              </a:rPr>
              <a:t>People were enthusiastic about DEMO</a:t>
            </a:r>
          </a:p>
          <a:p>
            <a:pPr lvl="1" eaLnBrk="1" hangingPunct="1"/>
            <a:r>
              <a:rPr lang="nl-NL" sz="2000" dirty="0" smtClean="0">
                <a:latin typeface="Verdana" pitchFamily="34" charset="0"/>
                <a:ea typeface="ＭＳ Ｐゴシック"/>
                <a:cs typeface="Verdana" pitchFamily="34" charset="0"/>
              </a:rPr>
              <a:t>And would reuse it without hesitation</a:t>
            </a:r>
          </a:p>
          <a:p>
            <a:pPr lvl="2" eaLnBrk="1" hangingPunct="1"/>
            <a:endParaRPr lang="nl-NL" sz="1800" dirty="0" smtClean="0">
              <a:latin typeface="Verdana" pitchFamily="34" charset="0"/>
              <a:ea typeface="ＭＳ Ｐゴシック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Next steps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Analyse the interviews with qualitative analysis methods</a:t>
            </a:r>
          </a:p>
          <a:p>
            <a:r>
              <a:rPr lang="en-GB" sz="2400" dirty="0" smtClean="0"/>
              <a:t>Prepare in-depth questions for a second round of interviews</a:t>
            </a:r>
          </a:p>
          <a:p>
            <a:r>
              <a:rPr lang="en-GB" sz="2400" dirty="0" smtClean="0"/>
              <a:t>Further research on the use of the different models</a:t>
            </a:r>
          </a:p>
          <a:p>
            <a:r>
              <a:rPr lang="en-GB" sz="2400" dirty="0" smtClean="0">
                <a:latin typeface="Verdana" pitchFamily="34" charset="0"/>
                <a:ea typeface="ＭＳ Ｐゴシック"/>
                <a:cs typeface="Verdana" pitchFamily="34" charset="0"/>
              </a:rPr>
              <a:t>Consider </a:t>
            </a:r>
            <a:r>
              <a:rPr lang="en-GB" sz="2400" dirty="0">
                <a:latin typeface="Verdana" pitchFamily="34" charset="0"/>
                <a:ea typeface="ＭＳ Ｐゴシック"/>
                <a:cs typeface="Verdana" pitchFamily="34" charset="0"/>
              </a:rPr>
              <a:t>choosing </a:t>
            </a:r>
            <a:r>
              <a:rPr lang="en-GB" sz="2400" dirty="0" smtClean="0">
                <a:latin typeface="Verdana" pitchFamily="34" charset="0"/>
                <a:ea typeface="ＭＳ Ｐゴシック"/>
                <a:cs typeface="Verdana" pitchFamily="34" charset="0"/>
              </a:rPr>
              <a:t>at least one more method to be evaluated</a:t>
            </a:r>
          </a:p>
          <a:p>
            <a:r>
              <a:rPr lang="en-GB" sz="2400" dirty="0" smtClean="0">
                <a:latin typeface="Verdana" pitchFamily="34" charset="0"/>
                <a:ea typeface="ＭＳ Ｐゴシック"/>
                <a:cs typeface="Verdana" pitchFamily="34" charset="0"/>
              </a:rPr>
              <a:t>Reflect upon the interview technique to evaluate a method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Questions are welcome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1026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Projects with </a:t>
            </a:r>
            <a:r>
              <a:rPr lang="nl-NL" dirty="0"/>
              <a:t>DEMO</a:t>
            </a:r>
            <a:endParaRPr lang="en-GB" dirty="0"/>
          </a:p>
          <a:p>
            <a:pPr lvl="1"/>
            <a:r>
              <a:rPr lang="en-US" dirty="0" smtClean="0"/>
              <a:t>Op  </a:t>
            </a:r>
            <a:r>
              <a:rPr lang="en-US" dirty="0"/>
              <a:t>’t Land, M. (2008). Applying architecture and ontology to the splitting and allying of </a:t>
            </a:r>
            <a:r>
              <a:rPr lang="en-US" dirty="0" smtClean="0"/>
              <a:t>enterprises</a:t>
            </a:r>
          </a:p>
          <a:p>
            <a:pPr lvl="1"/>
            <a:r>
              <a:rPr lang="en-US" dirty="0" smtClean="0"/>
              <a:t>Interviews taken into account for the current presentation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288972" y="4225214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spcBef>
                <a:spcPts val="600"/>
              </a:spcBef>
            </a:pPr>
            <a:r>
              <a:rPr lang="en-US" dirty="0"/>
              <a:t>José TRIBOLET</a:t>
            </a:r>
          </a:p>
          <a:p>
            <a:pPr lvl="2">
              <a:spcBef>
                <a:spcPts val="600"/>
              </a:spcBef>
            </a:pPr>
            <a:r>
              <a:rPr lang="en-US" dirty="0" err="1"/>
              <a:t>Henk</a:t>
            </a:r>
            <a:r>
              <a:rPr lang="en-US" dirty="0"/>
              <a:t> SCHAAP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Anton DE VROOMEN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Hans JONGEDIJK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Jos </a:t>
            </a:r>
            <a:r>
              <a:rPr lang="en-US" dirty="0" smtClean="0"/>
              <a:t>HAMILTON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Hans </a:t>
            </a:r>
            <a:r>
              <a:rPr lang="en-US" dirty="0" smtClean="0"/>
              <a:t>MULDER</a:t>
            </a:r>
          </a:p>
          <a:p>
            <a:pPr lvl="2">
              <a:spcBef>
                <a:spcPts val="600"/>
              </a:spcBef>
            </a:pPr>
            <a:r>
              <a:rPr lang="en-US" dirty="0" err="1" smtClean="0"/>
              <a:t>Cees</a:t>
            </a:r>
            <a:r>
              <a:rPr lang="en-US" dirty="0" smtClean="0"/>
              <a:t> BUIJS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40229" y="4380042"/>
            <a:ext cx="4572000" cy="2139047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spcBef>
                <a:spcPts val="600"/>
              </a:spcBef>
            </a:pPr>
            <a:r>
              <a:rPr lang="en-US" dirty="0"/>
              <a:t>Victor VAN REIJSWOUD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Michael KIMMAN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Hans ZWITZER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Martin OP 'T </a:t>
            </a:r>
            <a:r>
              <a:rPr lang="en-US" dirty="0" smtClean="0"/>
              <a:t>LAND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Jan DIETZ</a:t>
            </a:r>
            <a:endParaRPr lang="en-US" dirty="0"/>
          </a:p>
          <a:p>
            <a:pPr lvl="2">
              <a:spcBef>
                <a:spcPts val="600"/>
              </a:spcBef>
            </a:pPr>
            <a:r>
              <a:rPr lang="en-US" dirty="0" smtClean="0"/>
              <a:t>Paul ENSINK</a:t>
            </a:r>
          </a:p>
        </p:txBody>
      </p:sp>
    </p:spTree>
    <p:extLst>
      <p:ext uri="{BB962C8B-B14F-4D97-AF65-F5344CB8AC3E}">
        <p14:creationId xmlns:p14="http://schemas.microsoft.com/office/powerpoint/2010/main" val="397611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EE-team</a:t>
            </a:r>
          </a:p>
        </p:txBody>
      </p:sp>
      <p:sp>
        <p:nvSpPr>
          <p:cNvPr id="22530" name="Tijdelijke aanduiding voor inhoud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Enterprise Engineering team</a:t>
            </a:r>
          </a:p>
          <a:p>
            <a:r>
              <a:rPr lang="nl-NL" dirty="0" smtClean="0"/>
              <a:t>Team led by Professor Doctor Erik Proper </a:t>
            </a:r>
          </a:p>
          <a:p>
            <a:pPr lvl="1"/>
            <a:r>
              <a:rPr lang="fr-FR" dirty="0" smtClean="0"/>
              <a:t>8 Senior </a:t>
            </a:r>
            <a:r>
              <a:rPr lang="fr-FR" dirty="0" err="1" smtClean="0"/>
              <a:t>Members</a:t>
            </a:r>
            <a:endParaRPr lang="fr-FR" dirty="0" smtClean="0"/>
          </a:p>
          <a:p>
            <a:pPr lvl="1"/>
            <a:r>
              <a:rPr lang="fr-FR" dirty="0" smtClean="0"/>
              <a:t>6 </a:t>
            </a:r>
            <a:r>
              <a:rPr lang="fr-FR" dirty="0" err="1" smtClean="0"/>
              <a:t>Associated</a:t>
            </a:r>
            <a:r>
              <a:rPr lang="fr-FR" dirty="0" smtClean="0"/>
              <a:t> </a:t>
            </a:r>
            <a:r>
              <a:rPr lang="fr-FR" dirty="0" err="1" smtClean="0"/>
              <a:t>researchers</a:t>
            </a:r>
            <a:endParaRPr lang="fr-FR" dirty="0" smtClean="0"/>
          </a:p>
          <a:p>
            <a:pPr lvl="1"/>
            <a:r>
              <a:rPr lang="fr-FR" dirty="0" smtClean="0"/>
              <a:t>17 </a:t>
            </a:r>
            <a:r>
              <a:rPr lang="fr-FR" dirty="0" err="1" smtClean="0"/>
              <a:t>PhD</a:t>
            </a:r>
            <a:r>
              <a:rPr lang="fr-FR" dirty="0" smtClean="0"/>
              <a:t> Candidates</a:t>
            </a:r>
          </a:p>
          <a:p>
            <a:pPr lvl="1"/>
            <a:r>
              <a:rPr lang="fr-FR" dirty="0" smtClean="0"/>
              <a:t>4 R&amp;D </a:t>
            </a:r>
            <a:r>
              <a:rPr lang="fr-FR" dirty="0" err="1" smtClean="0"/>
              <a:t>Engineers</a:t>
            </a:r>
            <a:endParaRPr lang="fr-FR" dirty="0" smtClean="0"/>
          </a:p>
          <a:p>
            <a:pPr lvl="1"/>
            <a:r>
              <a:rPr lang="fr-FR" dirty="0" smtClean="0"/>
              <a:t>6 </a:t>
            </a:r>
            <a:r>
              <a:rPr lang="fr-FR" dirty="0" err="1" smtClean="0"/>
              <a:t>Alumni</a:t>
            </a:r>
            <a:endParaRPr lang="fr-FR" dirty="0" smtClean="0"/>
          </a:p>
          <a:p>
            <a:r>
              <a:rPr lang="nl-NL" dirty="0" smtClean="0"/>
              <a:t>Cooperation between business and researchers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Niek Pluijmert</a:t>
            </a:r>
          </a:p>
        </p:txBody>
      </p:sp>
      <p:sp>
        <p:nvSpPr>
          <p:cNvPr id="24578" name="Tijdelijke aanduiding voor inhoud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nl-NL" dirty="0" smtClean="0"/>
              <a:t>PhD </a:t>
            </a:r>
            <a:r>
              <a:rPr lang="nl-NL" dirty="0" err="1" smtClean="0"/>
              <a:t>candidate</a:t>
            </a:r>
            <a:r>
              <a:rPr lang="nl-NL" dirty="0" smtClean="0"/>
              <a:t> (</a:t>
            </a:r>
            <a:r>
              <a:rPr lang="nl-NL" dirty="0" err="1" smtClean="0"/>
              <a:t>from</a:t>
            </a:r>
            <a:r>
              <a:rPr lang="nl-NL" dirty="0" smtClean="0"/>
              <a:t> practice) at EE-Team</a:t>
            </a:r>
          </a:p>
          <a:p>
            <a:pPr lvl="2">
              <a:buFont typeface="Verdana" pitchFamily="34" charset="0"/>
              <a:buChar char="–"/>
            </a:pPr>
            <a:r>
              <a:rPr lang="fr-CH" dirty="0" err="1"/>
              <a:t>Radboud</a:t>
            </a:r>
            <a:r>
              <a:rPr lang="fr-CH" dirty="0"/>
              <a:t> </a:t>
            </a:r>
            <a:r>
              <a:rPr lang="fr-CH" dirty="0" err="1"/>
              <a:t>University</a:t>
            </a:r>
            <a:r>
              <a:rPr lang="fr-CH" dirty="0"/>
              <a:t> – </a:t>
            </a:r>
            <a:r>
              <a:rPr lang="fr-CH" dirty="0" err="1"/>
              <a:t>Nijmegen</a:t>
            </a:r>
            <a:r>
              <a:rPr lang="fr-CH" dirty="0"/>
              <a:t> – The </a:t>
            </a:r>
            <a:r>
              <a:rPr lang="fr-CH" dirty="0" err="1" smtClean="0"/>
              <a:t>Netherlands</a:t>
            </a:r>
            <a:endParaRPr lang="nl-NL" dirty="0" smtClean="0"/>
          </a:p>
          <a:p>
            <a:pPr lvl="1">
              <a:buFont typeface="Wingdings" pitchFamily="2" charset="2"/>
              <a:buChar char="Ø"/>
            </a:pPr>
            <a:r>
              <a:rPr lang="fr-CH" dirty="0"/>
              <a:t>Job </a:t>
            </a:r>
            <a:r>
              <a:rPr lang="fr-CH" dirty="0" err="1" smtClean="0"/>
              <a:t>until</a:t>
            </a:r>
            <a:r>
              <a:rPr lang="fr-CH" dirty="0" smtClean="0"/>
              <a:t> </a:t>
            </a:r>
            <a:r>
              <a:rPr lang="fr-CH" dirty="0" err="1"/>
              <a:t>now</a:t>
            </a:r>
            <a:r>
              <a:rPr lang="fr-CH" dirty="0"/>
              <a:t> </a:t>
            </a:r>
            <a:r>
              <a:rPr lang="fr-CH" dirty="0" smtClean="0"/>
              <a:t>(</a:t>
            </a:r>
            <a:r>
              <a:rPr lang="fr-CH" dirty="0" err="1" smtClean="0"/>
              <a:t>from</a:t>
            </a:r>
            <a:r>
              <a:rPr lang="fr-CH" dirty="0" smtClean="0"/>
              <a:t> 1979)</a:t>
            </a:r>
          </a:p>
          <a:p>
            <a:pPr lvl="2">
              <a:buFont typeface="Wingdings" pitchFamily="2" charset="2"/>
              <a:buChar char="Ø"/>
            </a:pPr>
            <a:r>
              <a:rPr lang="nl-NL" dirty="0" smtClean="0"/>
              <a:t>Program</a:t>
            </a:r>
            <a:r>
              <a:rPr lang="nl-NL" dirty="0" smtClean="0"/>
              <a:t>, project, quality manager and coach</a:t>
            </a:r>
          </a:p>
          <a:p>
            <a:pPr lvl="2">
              <a:buFont typeface="Wingdings" pitchFamily="2" charset="2"/>
              <a:buChar char="Ø"/>
            </a:pPr>
            <a:r>
              <a:rPr lang="nl-NL" dirty="0" smtClean="0"/>
              <a:t>IT and IS domains</a:t>
            </a:r>
          </a:p>
          <a:p>
            <a:pPr lvl="2">
              <a:buFont typeface="Wingdings" pitchFamily="2" charset="2"/>
              <a:buChar char="Ø"/>
            </a:pPr>
            <a:r>
              <a:rPr lang="nl-NL" dirty="0" smtClean="0"/>
              <a:t>Financial Institutions, High-tech industry, </a:t>
            </a:r>
            <a:r>
              <a:rPr lang="nl-NL" dirty="0" err="1" smtClean="0"/>
              <a:t>Government</a:t>
            </a:r>
            <a:endParaRPr lang="nl-NL" dirty="0" smtClean="0"/>
          </a:p>
          <a:p>
            <a:pPr lvl="2">
              <a:buFont typeface="Wingdings" pitchFamily="2" charset="2"/>
              <a:buChar char="Ø"/>
            </a:pPr>
            <a:r>
              <a:rPr lang="nl-NL" dirty="0" smtClean="0"/>
              <a:t>Owner of INQA Quality Consultants </a:t>
            </a:r>
          </a:p>
          <a:p>
            <a:pPr lvl="1">
              <a:buFont typeface="Wingdings" pitchFamily="2" charset="2"/>
              <a:buChar char="Ø"/>
            </a:pPr>
            <a:r>
              <a:rPr lang="fr-CH" dirty="0"/>
              <a:t>Background</a:t>
            </a:r>
          </a:p>
          <a:p>
            <a:pPr lvl="2">
              <a:buFont typeface="Wingdings" pitchFamily="2" charset="2"/>
              <a:buChar char="Ø"/>
            </a:pPr>
            <a:r>
              <a:rPr lang="nl-NL" dirty="0" smtClean="0"/>
              <a:t>Master </a:t>
            </a:r>
            <a:r>
              <a:rPr lang="nl-NL" dirty="0" smtClean="0"/>
              <a:t>degree Technical Physics at TU Delft (Nl)</a:t>
            </a:r>
          </a:p>
          <a:p>
            <a:pPr lvl="1">
              <a:buFont typeface="Wingdings" pitchFamily="2" charset="2"/>
              <a:buChar char="Ø"/>
            </a:pPr>
            <a:r>
              <a:rPr lang="nl-NL" dirty="0" smtClean="0"/>
              <a:t>Living in Woerden (Nl) with Hettie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Niek</a:t>
            </a:r>
            <a:r>
              <a:rPr lang="en-US" dirty="0" smtClean="0"/>
              <a:t> research project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Organisations</a:t>
            </a:r>
            <a:r>
              <a:rPr lang="en-US" dirty="0" smtClean="0"/>
              <a:t> encounter serious problems in keeping pace with ever faster changing markets</a:t>
            </a:r>
          </a:p>
          <a:p>
            <a:r>
              <a:rPr lang="en-US" dirty="0" smtClean="0"/>
              <a:t>Enterprise Engineering (EE) probably can help solve this problem</a:t>
            </a:r>
          </a:p>
          <a:p>
            <a:r>
              <a:rPr lang="en-US" dirty="0" smtClean="0"/>
              <a:t>Objective: to get a better understanding of design and quality of </a:t>
            </a:r>
            <a:r>
              <a:rPr lang="en-US" dirty="0" err="1" smtClean="0"/>
              <a:t>organisations</a:t>
            </a:r>
            <a:endParaRPr lang="en-US" dirty="0" smtClean="0"/>
          </a:p>
          <a:p>
            <a:r>
              <a:rPr lang="en-US" dirty="0" smtClean="0"/>
              <a:t>What use did finished projects, known as DEMO projects, made of DEMO?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Céline Décosse</a:t>
            </a:r>
            <a:endParaRPr lang="en-GB" dirty="0" smtClean="0"/>
          </a:p>
        </p:txBody>
      </p:sp>
      <p:sp>
        <p:nvSpPr>
          <p:cNvPr id="28674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PhD</a:t>
            </a:r>
            <a:r>
              <a:rPr lang="fr-CH" dirty="0" smtClean="0"/>
              <a:t> candidate (1st </a:t>
            </a:r>
            <a:r>
              <a:rPr lang="fr-CH" dirty="0" err="1" smtClean="0"/>
              <a:t>year</a:t>
            </a:r>
            <a:r>
              <a:rPr lang="fr-CH" dirty="0" smtClean="0"/>
              <a:t>) in the EE team</a:t>
            </a:r>
          </a:p>
          <a:p>
            <a:pPr lvl="1"/>
            <a:r>
              <a:rPr lang="fr-CH" sz="2000" dirty="0" err="1"/>
              <a:t>Radboud</a:t>
            </a:r>
            <a:r>
              <a:rPr lang="fr-CH" sz="2000" dirty="0"/>
              <a:t> </a:t>
            </a:r>
            <a:r>
              <a:rPr lang="fr-CH" sz="2000" dirty="0" err="1"/>
              <a:t>University</a:t>
            </a:r>
            <a:r>
              <a:rPr lang="fr-CH" sz="2000" dirty="0"/>
              <a:t> – </a:t>
            </a:r>
            <a:r>
              <a:rPr lang="fr-CH" sz="2000" dirty="0" err="1"/>
              <a:t>Nijmegen</a:t>
            </a:r>
            <a:r>
              <a:rPr lang="fr-CH" sz="2000" dirty="0"/>
              <a:t> – The </a:t>
            </a:r>
            <a:r>
              <a:rPr lang="fr-CH" sz="2000" dirty="0" err="1"/>
              <a:t>Netherlands</a:t>
            </a:r>
            <a:endParaRPr lang="fr-CH" sz="2000" dirty="0"/>
          </a:p>
          <a:p>
            <a:pPr lvl="1"/>
            <a:r>
              <a:rPr lang="fr-CH" sz="2000" dirty="0" smtClean="0"/>
              <a:t>Public </a:t>
            </a:r>
            <a:r>
              <a:rPr lang="fr-CH" sz="2000" dirty="0" err="1" smtClean="0"/>
              <a:t>Research</a:t>
            </a:r>
            <a:r>
              <a:rPr lang="fr-CH" sz="2000" dirty="0" smtClean="0"/>
              <a:t> Center Henri Tudor  - Luxembourg</a:t>
            </a:r>
          </a:p>
          <a:p>
            <a:r>
              <a:rPr lang="fr-CH" dirty="0"/>
              <a:t>Job </a:t>
            </a:r>
            <a:r>
              <a:rPr lang="fr-CH" dirty="0" err="1"/>
              <a:t>until</a:t>
            </a:r>
            <a:r>
              <a:rPr lang="fr-CH" dirty="0"/>
              <a:t> </a:t>
            </a:r>
            <a:r>
              <a:rPr lang="fr-CH" dirty="0" err="1"/>
              <a:t>now</a:t>
            </a:r>
            <a:r>
              <a:rPr lang="fr-CH" dirty="0"/>
              <a:t> (1998 – 2013)</a:t>
            </a:r>
          </a:p>
          <a:p>
            <a:pPr lvl="1"/>
            <a:r>
              <a:rPr lang="fr-CH" sz="2000" dirty="0"/>
              <a:t>Business </a:t>
            </a:r>
            <a:r>
              <a:rPr lang="fr-CH" sz="2000" dirty="0" err="1"/>
              <a:t>analyst</a:t>
            </a:r>
            <a:endParaRPr lang="fr-CH" sz="2000" dirty="0"/>
          </a:p>
          <a:p>
            <a:pPr lvl="1"/>
            <a:r>
              <a:rPr lang="fr-CH" sz="2000" dirty="0" err="1"/>
              <a:t>Requirements</a:t>
            </a:r>
            <a:r>
              <a:rPr lang="fr-CH" sz="2000" dirty="0"/>
              <a:t> </a:t>
            </a:r>
            <a:r>
              <a:rPr lang="fr-CH" sz="2000" dirty="0" err="1"/>
              <a:t>engineer</a:t>
            </a:r>
            <a:endParaRPr lang="fr-CH" sz="2000" dirty="0"/>
          </a:p>
          <a:p>
            <a:r>
              <a:rPr lang="fr-CH" dirty="0" smtClean="0"/>
              <a:t>Background</a:t>
            </a:r>
            <a:endParaRPr lang="fr-CH" dirty="0" smtClean="0"/>
          </a:p>
          <a:p>
            <a:pPr lvl="1"/>
            <a:r>
              <a:rPr lang="fr-CH" sz="2000" dirty="0" smtClean="0"/>
              <a:t>Master: IS: Object </a:t>
            </a:r>
            <a:r>
              <a:rPr lang="fr-CH" sz="2000" dirty="0" err="1" smtClean="0"/>
              <a:t>Oriented</a:t>
            </a:r>
            <a:r>
              <a:rPr lang="fr-CH" sz="2000" dirty="0" smtClean="0"/>
              <a:t> </a:t>
            </a:r>
            <a:r>
              <a:rPr lang="fr-CH" sz="2000" dirty="0" err="1" smtClean="0"/>
              <a:t>Programming</a:t>
            </a:r>
            <a:r>
              <a:rPr lang="fr-CH" sz="2000" dirty="0" smtClean="0"/>
              <a:t> (1998)</a:t>
            </a:r>
          </a:p>
          <a:p>
            <a:pPr lvl="1"/>
            <a:r>
              <a:rPr lang="fr-CH" sz="2000" dirty="0" smtClean="0"/>
              <a:t>Master: Enterprise management (2000</a:t>
            </a:r>
            <a:r>
              <a:rPr lang="fr-CH" sz="2000" dirty="0" smtClean="0"/>
              <a:t>)</a:t>
            </a:r>
            <a:endParaRPr lang="fr-CH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1100" cy="157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Céline research project</a:t>
            </a:r>
          </a:p>
        </p:txBody>
      </p:sp>
      <p:sp>
        <p:nvSpPr>
          <p:cNvPr id="30722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How to evaluate a business process modelling method?</a:t>
            </a:r>
          </a:p>
          <a:p>
            <a:pPr lvl="1"/>
            <a:r>
              <a:rPr lang="en-GB" smtClean="0"/>
              <a:t>DEMO method: seen as a case study</a:t>
            </a:r>
          </a:p>
          <a:p>
            <a:pPr lvl="1"/>
            <a:r>
              <a:rPr lang="en-GB" smtClean="0"/>
              <a:t>Exploratory interviews</a:t>
            </a:r>
          </a:p>
          <a:p>
            <a:pPr lvl="1"/>
            <a:endParaRPr lang="en-GB" smtClean="0"/>
          </a:p>
          <a:p>
            <a:pPr lvl="1"/>
            <a:r>
              <a:rPr lang="en-GB" smtClean="0"/>
              <a:t>Related to </a:t>
            </a:r>
          </a:p>
          <a:p>
            <a:pPr lvl="2"/>
            <a:r>
              <a:rPr lang="en-GB" smtClean="0"/>
              <a:t>Information Systems </a:t>
            </a:r>
          </a:p>
          <a:p>
            <a:pPr lvl="2"/>
            <a:r>
              <a:rPr lang="en-GB" smtClean="0"/>
              <a:t>Design Sciences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DIP-2012-07-02-EETeam.pptx</Template>
  <TotalTime>15944</TotalTime>
  <Words>2009</Words>
  <Application>Microsoft Office PowerPoint</Application>
  <PresentationFormat>On-screen Show (4:3)</PresentationFormat>
  <Paragraphs>418</Paragraphs>
  <Slides>46</Slides>
  <Notes>44</Notes>
  <HiddenSlides>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Presentation1</vt:lpstr>
      <vt:lpstr>DEMO contribution to projects success</vt:lpstr>
      <vt:lpstr>Goals of the presentation</vt:lpstr>
      <vt:lpstr>Agenda</vt:lpstr>
      <vt:lpstr>Agenda</vt:lpstr>
      <vt:lpstr>EE-team</vt:lpstr>
      <vt:lpstr>Niek Pluijmert</vt:lpstr>
      <vt:lpstr>Niek research project</vt:lpstr>
      <vt:lpstr>Céline Décosse</vt:lpstr>
      <vt:lpstr>Céline research project</vt:lpstr>
      <vt:lpstr>Agenda</vt:lpstr>
      <vt:lpstr>What is DEMO?</vt:lpstr>
      <vt:lpstr>What is DEMO?</vt:lpstr>
      <vt:lpstr>Transaction pattern</vt:lpstr>
      <vt:lpstr>DEMO models</vt:lpstr>
      <vt:lpstr>PowerPoint Presentation</vt:lpstr>
      <vt:lpstr>PowerPoint Presentation</vt:lpstr>
      <vt:lpstr>PowerPoint Presentation</vt:lpstr>
      <vt:lpstr>Agenda</vt:lpstr>
      <vt:lpstr>The organisations using DEMO</vt:lpstr>
      <vt:lpstr>ING (Financial Institution)</vt:lpstr>
      <vt:lpstr>Construction Sector: VISI project</vt:lpstr>
      <vt:lpstr>Air-France KLM Cargo</vt:lpstr>
      <vt:lpstr>Rijkswaterstaat</vt:lpstr>
      <vt:lpstr>Agenda</vt:lpstr>
      <vt:lpstr>Survey about DEMO</vt:lpstr>
      <vt:lpstr>Technique: qualitative semi-structured interviews</vt:lpstr>
      <vt:lpstr>Interviewers / Interviewees</vt:lpstr>
      <vt:lpstr>Interviewees! (potential bias)</vt:lpstr>
      <vt:lpstr>What, when?</vt:lpstr>
      <vt:lpstr>Questionnaire</vt:lpstr>
      <vt:lpstr>The questionnaire</vt:lpstr>
      <vt:lpstr>Preliminary results</vt:lpstr>
      <vt:lpstr>PowerPoint Presentation</vt:lpstr>
      <vt:lpstr>What is DEMO?</vt:lpstr>
      <vt:lpstr>DEMO added value</vt:lpstr>
      <vt:lpstr>Various statements about DEMO</vt:lpstr>
      <vt:lpstr>DEMO learning curve</vt:lpstr>
      <vt:lpstr>DEMO Return on Modelling Effort (RoME)</vt:lpstr>
      <vt:lpstr>The “essence” of a process is unique: myth or reality?</vt:lpstr>
      <vt:lpstr>DEMO chunks</vt:lpstr>
      <vt:lpstr>If so powerful, why not widespread?</vt:lpstr>
      <vt:lpstr>DEMO context</vt:lpstr>
      <vt:lpstr>Outstanding points</vt:lpstr>
      <vt:lpstr>Next steps</vt:lpstr>
      <vt:lpstr>Thank you</vt:lpstr>
      <vt:lpstr>References</vt:lpstr>
    </vt:vector>
  </TitlesOfParts>
  <Company>CRP Henri Tudor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Erik Proper</dc:creator>
  <cp:lastModifiedBy>Céline Décosse</cp:lastModifiedBy>
  <cp:revision>350</cp:revision>
  <cp:lastPrinted>2012-05-14T07:57:25Z</cp:lastPrinted>
  <dcterms:created xsi:type="dcterms:W3CDTF">2012-02-08T14:07:50Z</dcterms:created>
  <dcterms:modified xsi:type="dcterms:W3CDTF">2013-05-13T17:01:27Z</dcterms:modified>
</cp:coreProperties>
</file>