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467" r:id="rId3"/>
    <p:sldId id="382" r:id="rId4"/>
    <p:sldId id="521" r:id="rId5"/>
    <p:sldId id="522" r:id="rId6"/>
    <p:sldId id="523" r:id="rId7"/>
    <p:sldId id="524" r:id="rId8"/>
    <p:sldId id="532" r:id="rId9"/>
    <p:sldId id="477" r:id="rId10"/>
    <p:sldId id="511" r:id="rId11"/>
    <p:sldId id="512" r:id="rId12"/>
    <p:sldId id="538" r:id="rId13"/>
    <p:sldId id="479" r:id="rId14"/>
    <p:sldId id="480" r:id="rId15"/>
    <p:sldId id="481" r:id="rId16"/>
    <p:sldId id="482" r:id="rId17"/>
    <p:sldId id="539" r:id="rId18"/>
    <p:sldId id="497" r:id="rId19"/>
    <p:sldId id="518" r:id="rId20"/>
    <p:sldId id="517" r:id="rId21"/>
    <p:sldId id="499" r:id="rId22"/>
    <p:sldId id="501" r:id="rId23"/>
    <p:sldId id="504" r:id="rId24"/>
    <p:sldId id="505" r:id="rId25"/>
    <p:sldId id="503" r:id="rId26"/>
    <p:sldId id="515" r:id="rId27"/>
    <p:sldId id="530" r:id="rId28"/>
    <p:sldId id="529" r:id="rId29"/>
    <p:sldId id="528" r:id="rId30"/>
    <p:sldId id="516" r:id="rId31"/>
    <p:sldId id="519" r:id="rId32"/>
    <p:sldId id="540" r:id="rId33"/>
    <p:sldId id="483" r:id="rId34"/>
    <p:sldId id="484" r:id="rId35"/>
    <p:sldId id="485" r:id="rId36"/>
    <p:sldId id="486" r:id="rId37"/>
    <p:sldId id="487" r:id="rId38"/>
    <p:sldId id="488" r:id="rId39"/>
    <p:sldId id="489" r:id="rId40"/>
    <p:sldId id="541" r:id="rId41"/>
    <p:sldId id="496" r:id="rId42"/>
    <p:sldId id="448" r:id="rId43"/>
    <p:sldId id="531" r:id="rId44"/>
    <p:sldId id="542" r:id="rId45"/>
    <p:sldId id="420" r:id="rId46"/>
    <p:sldId id="526" r:id="rId47"/>
    <p:sldId id="466" r:id="rId48"/>
    <p:sldId id="527" r:id="rId49"/>
  </p:sldIdLst>
  <p:sldSz cx="9906000" cy="6858000" type="A4"/>
  <p:notesSz cx="6794500" cy="99314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ouwel" initials="M.R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00000"/>
    <a:srgbClr val="FFFF00"/>
    <a:srgbClr val="0000FF"/>
    <a:srgbClr val="FFFF99"/>
    <a:srgbClr val="FF000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0" autoAdjust="0"/>
    <p:restoredTop sz="87237" autoAdjust="0"/>
  </p:normalViewPr>
  <p:slideViewPr>
    <p:cSldViewPr>
      <p:cViewPr varScale="1">
        <p:scale>
          <a:sx n="96" d="100"/>
          <a:sy n="96" d="100"/>
        </p:scale>
        <p:origin x="-1568" y="-11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24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commentAuthors" Target="commentAuthor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4" Type="http://schemas.openxmlformats.org/officeDocument/2006/relationships/slide" Target="slides/slide12.xml"/><Relationship Id="rId5" Type="http://schemas.openxmlformats.org/officeDocument/2006/relationships/slide" Target="slides/slide17.xml"/><Relationship Id="rId6" Type="http://schemas.openxmlformats.org/officeDocument/2006/relationships/slide" Target="slides/slide32.xml"/><Relationship Id="rId7" Type="http://schemas.openxmlformats.org/officeDocument/2006/relationships/slide" Target="slides/slide40.xml"/><Relationship Id="rId8" Type="http://schemas.openxmlformats.org/officeDocument/2006/relationships/slide" Target="slides/slide44.xml"/><Relationship Id="rId1" Type="http://schemas.openxmlformats.org/officeDocument/2006/relationships/slide" Target="slides/slide1.xml"/><Relationship Id="rId2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defTabSz="945927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algn="r" defTabSz="945927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9275"/>
            <a:ext cx="29448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 defTabSz="945927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9275"/>
            <a:ext cx="294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 algn="r" defTabSz="944563">
              <a:defRPr sz="1300">
                <a:latin typeface="Times New Roman" charset="0"/>
              </a:defRPr>
            </a:lvl1pPr>
          </a:lstStyle>
          <a:p>
            <a:fld id="{426C3055-37D4-F74B-B42F-C7C3E60FF01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009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defTabSz="945927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algn="r" defTabSz="945927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8162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1575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448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 defTabSz="945927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9275"/>
            <a:ext cx="294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 algn="r" defTabSz="944563">
              <a:defRPr sz="1300">
                <a:latin typeface="Times New Roman" charset="0"/>
              </a:defRPr>
            </a:lvl1pPr>
          </a:lstStyle>
          <a:p>
            <a:fld id="{6850E1A8-CEC0-6F4A-BA02-456E5194096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62920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1" Type="http://schemas.openxmlformats.org/officeDocument/2006/relationships/hyperlink" Target="http://nl.wikipedia.org/wiki/Technologie" TargetMode="External"/><Relationship Id="rId12" Type="http://schemas.openxmlformats.org/officeDocument/2006/relationships/hyperlink" Target="http://nl.wikipedia.org/wiki/Huisvestin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Relationship Id="rId3" Type="http://schemas.openxmlformats.org/officeDocument/2006/relationships/hyperlink" Target="http://nl.wikipedia.org/wiki/Commercie" TargetMode="External"/><Relationship Id="rId4" Type="http://schemas.openxmlformats.org/officeDocument/2006/relationships/hyperlink" Target="http://nl.wikipedia.org/wiki/Communicatie" TargetMode="External"/><Relationship Id="rId5" Type="http://schemas.openxmlformats.org/officeDocument/2006/relationships/hyperlink" Target="http://nl.wikipedia.org/wiki/Organisatiekunde" TargetMode="External"/><Relationship Id="rId6" Type="http://schemas.openxmlformats.org/officeDocument/2006/relationships/hyperlink" Target="http://nl.wikipedia.org/wiki/Personeel" TargetMode="External"/><Relationship Id="rId7" Type="http://schemas.openxmlformats.org/officeDocument/2006/relationships/hyperlink" Target="http://nl.wikipedia.org/wiki/Administratieve_organisatie" TargetMode="External"/><Relationship Id="rId8" Type="http://schemas.openxmlformats.org/officeDocument/2006/relationships/hyperlink" Target="http://nl.wikipedia.org/wiki/Financi%C3%ABn" TargetMode="External"/><Relationship Id="rId9" Type="http://schemas.openxmlformats.org/officeDocument/2006/relationships/hyperlink" Target="http://nl.wikipedia.org/wiki/Informatievoorziening" TargetMode="External"/><Relationship Id="rId10" Type="http://schemas.openxmlformats.org/officeDocument/2006/relationships/hyperlink" Target="http://nl.wikipedia.org/wiki/Juridisch" TargetMode="Externa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9445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445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445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445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70B02F1D-730D-1949-B643-A346F2CA4771}" type="slidenum">
              <a:rPr lang="nl-NL" sz="1300">
                <a:latin typeface="Times New Roman" charset="0"/>
              </a:rPr>
              <a:pPr eaLnBrk="1" hangingPunct="1"/>
              <a:t>1</a:t>
            </a:fld>
            <a:endParaRPr lang="nl-NL" sz="130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358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 </a:t>
            </a:r>
            <a:r>
              <a:rPr lang="nl-NL" dirty="0" err="1" smtClean="0"/>
              <a:t>now</a:t>
            </a:r>
            <a:r>
              <a:rPr lang="nl-NL" dirty="0" smtClean="0"/>
              <a:t> want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tell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baseline="0" dirty="0" smtClean="0"/>
              <a:t> approach </a:t>
            </a:r>
            <a:r>
              <a:rPr lang="nl-NL" baseline="0" dirty="0" err="1" smtClean="0"/>
              <a:t>gradually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took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shape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characteristics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Way of </a:t>
            </a:r>
            <a:r>
              <a:rPr lang="nl-NL" baseline="0" dirty="0" err="1" smtClean="0"/>
              <a:t>Working</a:t>
            </a:r>
            <a:r>
              <a:rPr lang="nl-NL" baseline="0" dirty="0" smtClean="0"/>
              <a:t>?</a:t>
            </a:r>
          </a:p>
          <a:p>
            <a:pPr marL="171450" indent="-171450">
              <a:buFont typeface="Arial"/>
              <a:buChar char="•"/>
            </a:pPr>
            <a:r>
              <a:rPr lang="nl-NL" baseline="0" dirty="0" smtClean="0"/>
              <a:t>1st </a:t>
            </a:r>
            <a:r>
              <a:rPr lang="nl-NL" baseline="0" dirty="0" err="1" smtClean="0"/>
              <a:t>assignment</a:t>
            </a:r>
            <a:r>
              <a:rPr lang="nl-NL" baseline="0" dirty="0" smtClean="0"/>
              <a:t>:</a:t>
            </a:r>
          </a:p>
          <a:p>
            <a:pPr marL="628650" lvl="1" indent="-171450">
              <a:buFont typeface="Arial"/>
              <a:buChar char="•"/>
            </a:pPr>
            <a:r>
              <a:rPr lang="nl-NL" baseline="0" dirty="0" err="1" smtClean="0">
                <a:sym typeface="Wingdings"/>
              </a:rPr>
              <a:t>result</a:t>
            </a:r>
            <a:r>
              <a:rPr lang="nl-NL" baseline="0" dirty="0" smtClean="0">
                <a:sym typeface="Wingdings"/>
              </a:rPr>
              <a:t> = </a:t>
            </a:r>
            <a:r>
              <a:rPr lang="nl-NL" baseline="0" dirty="0" err="1" smtClean="0">
                <a:sym typeface="Wingdings"/>
              </a:rPr>
              <a:t>lots</a:t>
            </a:r>
            <a:r>
              <a:rPr lang="nl-NL" baseline="0" dirty="0" smtClean="0">
                <a:sym typeface="Wingdings"/>
              </a:rPr>
              <a:t> of </a:t>
            </a:r>
            <a:r>
              <a:rPr lang="nl-NL" baseline="0" dirty="0" err="1" smtClean="0">
                <a:sym typeface="Wingdings"/>
              </a:rPr>
              <a:t>insights</a:t>
            </a:r>
            <a:r>
              <a:rPr lang="nl-NL" baseline="0" dirty="0" smtClean="0">
                <a:sym typeface="Wingdings"/>
              </a:rPr>
              <a:t>, analyses; </a:t>
            </a:r>
            <a:r>
              <a:rPr lang="nl-NL" baseline="0" dirty="0" err="1" smtClean="0">
                <a:sym typeface="Wingdings"/>
              </a:rPr>
              <a:t>tables</a:t>
            </a:r>
            <a:r>
              <a:rPr lang="nl-NL" baseline="0" dirty="0" smtClean="0">
                <a:sym typeface="Wingdings"/>
              </a:rPr>
              <a:t>, </a:t>
            </a:r>
            <a:r>
              <a:rPr lang="nl-NL" baseline="0" dirty="0" err="1" smtClean="0">
                <a:sym typeface="Wingdings"/>
              </a:rPr>
              <a:t>coherences</a:t>
            </a:r>
            <a:r>
              <a:rPr lang="nl-NL" baseline="0" dirty="0" smtClean="0">
                <a:sym typeface="Wingdings"/>
              </a:rPr>
              <a:t>, </a:t>
            </a:r>
            <a:r>
              <a:rPr lang="nl-NL" baseline="0" dirty="0" err="1" smtClean="0">
                <a:sym typeface="Wingdings"/>
              </a:rPr>
              <a:t>white</a:t>
            </a:r>
            <a:r>
              <a:rPr lang="nl-NL" baseline="0" dirty="0" smtClean="0">
                <a:sym typeface="Wingdings"/>
              </a:rPr>
              <a:t> spots</a:t>
            </a:r>
          </a:p>
          <a:p>
            <a:pPr marL="628650" lvl="1" indent="-171450">
              <a:buFont typeface="Arial"/>
              <a:buChar char="•"/>
            </a:pPr>
            <a:r>
              <a:rPr lang="nl-NL" baseline="0" dirty="0" err="1" smtClean="0">
                <a:sym typeface="Wingdings"/>
              </a:rPr>
              <a:t>repairing</a:t>
            </a:r>
            <a:r>
              <a:rPr lang="nl-NL" baseline="0" dirty="0" smtClean="0">
                <a:sym typeface="Wingdings"/>
              </a:rPr>
              <a:t> these </a:t>
            </a:r>
            <a:r>
              <a:rPr lang="nl-NL" baseline="0" dirty="0" err="1" smtClean="0">
                <a:sym typeface="Wingdings"/>
              </a:rPr>
              <a:t>white</a:t>
            </a:r>
            <a:r>
              <a:rPr lang="nl-NL" baseline="0" dirty="0" smtClean="0">
                <a:sym typeface="Wingdings"/>
              </a:rPr>
              <a:t> spots </a:t>
            </a:r>
            <a:r>
              <a:rPr lang="nl-NL" baseline="0" dirty="0" err="1" smtClean="0">
                <a:sym typeface="Wingdings"/>
              </a:rPr>
              <a:t>would</a:t>
            </a:r>
            <a:r>
              <a:rPr lang="nl-NL" baseline="0" dirty="0" smtClean="0">
                <a:sym typeface="Wingdings"/>
              </a:rPr>
              <a:t> take </a:t>
            </a:r>
            <a:r>
              <a:rPr lang="nl-NL" baseline="0" dirty="0" err="1" smtClean="0">
                <a:sym typeface="Wingdings"/>
              </a:rPr>
              <a:t>lots</a:t>
            </a:r>
            <a:r>
              <a:rPr lang="nl-NL" baseline="0" dirty="0" smtClean="0">
                <a:sym typeface="Wingdings"/>
              </a:rPr>
              <a:t> of time, </a:t>
            </a:r>
            <a:r>
              <a:rPr lang="nl-NL" baseline="0" dirty="0" err="1" smtClean="0">
                <a:sym typeface="Wingdings"/>
              </a:rPr>
              <a:t>with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results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outdated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when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finished</a:t>
            </a:r>
            <a:endParaRPr lang="nl-NL" baseline="0" dirty="0" smtClean="0">
              <a:sym typeface="Wingdings"/>
            </a:endParaRPr>
          </a:p>
          <a:p>
            <a:pPr marL="628650" lvl="1" indent="-171450">
              <a:buFont typeface="Arial"/>
              <a:buChar char="•"/>
            </a:pPr>
            <a:r>
              <a:rPr lang="nl-NL" baseline="0" dirty="0" smtClean="0">
                <a:sym typeface="Wingdings"/>
              </a:rPr>
              <a:t>⇒ no stakeholder support </a:t>
            </a:r>
            <a:r>
              <a:rPr lang="nl-NL" baseline="0" dirty="0" err="1" smtClean="0">
                <a:sym typeface="Wingdings"/>
              </a:rPr>
              <a:t>for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this</a:t>
            </a:r>
            <a:r>
              <a:rPr lang="nl-NL" baseline="0" dirty="0" smtClean="0">
                <a:sym typeface="Wingdings"/>
              </a:rPr>
              <a:t> top-down approach</a:t>
            </a:r>
          </a:p>
          <a:p>
            <a:pPr marL="171450" lvl="0" indent="-171450">
              <a:buFont typeface="Arial"/>
              <a:buChar char="•"/>
            </a:pPr>
            <a:r>
              <a:rPr lang="nl-NL" baseline="0" dirty="0" err="1" smtClean="0">
                <a:sym typeface="Wingdings"/>
              </a:rPr>
              <a:t>transfered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to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problem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steered</a:t>
            </a:r>
            <a:r>
              <a:rPr lang="nl-NL" baseline="0" dirty="0" smtClean="0">
                <a:sym typeface="Wingdings"/>
              </a:rPr>
              <a:t> approach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l-NL" baseline="0" dirty="0" err="1" smtClean="0">
                <a:sym typeface="Wingdings"/>
              </a:rPr>
              <a:t>not</a:t>
            </a:r>
            <a:r>
              <a:rPr lang="nl-NL" baseline="0" dirty="0" smtClean="0">
                <a:sym typeface="Wingdings"/>
              </a:rPr>
              <a:t> “</a:t>
            </a:r>
            <a:r>
              <a:rPr lang="nl-NL" baseline="0" dirty="0" err="1" smtClean="0">
                <a:sym typeface="Wingdings"/>
              </a:rPr>
              <a:t>little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problem</a:t>
            </a:r>
            <a:r>
              <a:rPr lang="nl-NL" baseline="0" dirty="0" smtClean="0">
                <a:sym typeface="Wingdings"/>
              </a:rPr>
              <a:t> – </a:t>
            </a:r>
            <a:r>
              <a:rPr lang="nl-NL" baseline="0" dirty="0" err="1" smtClean="0">
                <a:sym typeface="Wingdings"/>
              </a:rPr>
              <a:t>little</a:t>
            </a:r>
            <a:r>
              <a:rPr lang="nl-NL" baseline="0" dirty="0" smtClean="0">
                <a:sym typeface="Wingdings"/>
              </a:rPr>
              <a:t> system”, </a:t>
            </a:r>
            <a:r>
              <a:rPr lang="nl-NL" dirty="0" smtClean="0">
                <a:ea typeface="MS PGothic" charset="0"/>
              </a:rPr>
              <a:t>probleempje – systeempje</a:t>
            </a:r>
          </a:p>
          <a:p>
            <a:pPr marL="628650" lvl="1" indent="-171450">
              <a:buFont typeface="Arial"/>
              <a:buChar char="•"/>
            </a:pPr>
            <a:r>
              <a:rPr lang="nl-NL" baseline="0" dirty="0" err="1" smtClean="0">
                <a:sym typeface="Wingdings"/>
              </a:rPr>
              <a:t>only</a:t>
            </a:r>
            <a:r>
              <a:rPr lang="nl-NL" baseline="0" dirty="0" smtClean="0">
                <a:sym typeface="Wingdings"/>
              </a:rPr>
              <a:t> the order of </a:t>
            </a:r>
            <a:r>
              <a:rPr lang="nl-NL" baseline="0" dirty="0" err="1" smtClean="0">
                <a:sym typeface="Wingdings"/>
              </a:rPr>
              <a:t>working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became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problem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steered</a:t>
            </a:r>
            <a:endParaRPr lang="nl-NL" baseline="0" dirty="0" smtClean="0">
              <a:sym typeface="Wingdings"/>
            </a:endParaRPr>
          </a:p>
          <a:p>
            <a:pPr marL="628650" lvl="1" indent="-171450">
              <a:buFont typeface="Arial"/>
              <a:buChar char="•"/>
            </a:pPr>
            <a:r>
              <a:rPr lang="nl-NL" baseline="0" dirty="0" err="1" smtClean="0">
                <a:sym typeface="Wingdings"/>
              </a:rPr>
              <a:t>results</a:t>
            </a:r>
            <a:r>
              <a:rPr lang="nl-NL" baseline="0" dirty="0" smtClean="0">
                <a:sym typeface="Wingdings"/>
              </a:rPr>
              <a:t> are </a:t>
            </a:r>
            <a:r>
              <a:rPr lang="nl-NL" baseline="0" dirty="0" err="1" smtClean="0">
                <a:sym typeface="Wingdings"/>
              </a:rPr>
              <a:t>described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every</a:t>
            </a:r>
            <a:r>
              <a:rPr lang="nl-NL" baseline="0" dirty="0" smtClean="0">
                <a:sym typeface="Wingdings"/>
              </a:rPr>
              <a:t> time in the </a:t>
            </a:r>
            <a:r>
              <a:rPr lang="nl-NL" baseline="0" dirty="0" err="1" smtClean="0">
                <a:sym typeface="Wingdings"/>
              </a:rPr>
              <a:t>same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structured</a:t>
            </a:r>
            <a:r>
              <a:rPr lang="nl-NL" baseline="0" dirty="0" smtClean="0">
                <a:sym typeface="Wingdings"/>
              </a:rPr>
              <a:t> way </a:t>
            </a:r>
            <a:r>
              <a:rPr lang="nl-NL" baseline="0" dirty="0" err="1" smtClean="0">
                <a:sym typeface="Wingdings"/>
              </a:rPr>
              <a:t>to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ensure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coherence</a:t>
            </a:r>
            <a:endParaRPr lang="nl-NL" baseline="0" dirty="0" smtClean="0">
              <a:sym typeface="Wingdings"/>
            </a:endParaRPr>
          </a:p>
          <a:p>
            <a:pPr marL="171450" lvl="0" indent="-171450">
              <a:buFont typeface="Arial"/>
              <a:buChar char="•"/>
            </a:pPr>
            <a:r>
              <a:rPr lang="nl-NL" dirty="0" smtClean="0">
                <a:ea typeface="MS PGothic" charset="0"/>
              </a:rPr>
              <a:t>⇒ </a:t>
            </a:r>
            <a:r>
              <a:rPr lang="nl-NL" dirty="0" err="1" smtClean="0">
                <a:ea typeface="MS PGothic" charset="0"/>
              </a:rPr>
              <a:t>problems</a:t>
            </a:r>
            <a:r>
              <a:rPr lang="nl-NL" dirty="0" smtClean="0">
                <a:ea typeface="MS PGothic" charset="0"/>
              </a:rPr>
              <a:t> are </a:t>
            </a:r>
            <a:r>
              <a:rPr lang="nl-NL" dirty="0" err="1" smtClean="0">
                <a:ea typeface="MS PGothic" charset="0"/>
              </a:rPr>
              <a:t>solved</a:t>
            </a:r>
            <a:r>
              <a:rPr lang="nl-NL" dirty="0" smtClean="0">
                <a:ea typeface="MS PGothic" charset="0"/>
              </a:rPr>
              <a:t>,</a:t>
            </a:r>
            <a:r>
              <a:rPr lang="nl-NL" baseline="0" dirty="0" smtClean="0">
                <a:ea typeface="MS PGothic" charset="0"/>
              </a:rPr>
              <a:t> </a:t>
            </a:r>
            <a:r>
              <a:rPr lang="nl-NL" baseline="0" dirty="0" err="1" smtClean="0">
                <a:ea typeface="MS PGothic" charset="0"/>
              </a:rPr>
              <a:t>while</a:t>
            </a:r>
            <a:r>
              <a:rPr lang="nl-NL" baseline="0" dirty="0" smtClean="0">
                <a:ea typeface="MS PGothic" charset="0"/>
              </a:rPr>
              <a:t> building </a:t>
            </a:r>
            <a:r>
              <a:rPr lang="nl-NL" baseline="0" dirty="0" err="1" smtClean="0">
                <a:ea typeface="MS PGothic" charset="0"/>
              </a:rPr>
              <a:t>an</a:t>
            </a:r>
            <a:r>
              <a:rPr lang="nl-NL" baseline="0" dirty="0" smtClean="0">
                <a:ea typeface="MS PGothic" charset="0"/>
              </a:rPr>
              <a:t> Architecture </a:t>
            </a:r>
            <a:r>
              <a:rPr lang="nl-NL" baseline="0" dirty="0" err="1" smtClean="0">
                <a:ea typeface="MS PGothic" charset="0"/>
              </a:rPr>
              <a:t>repository</a:t>
            </a:r>
            <a:r>
              <a:rPr lang="nl-NL" baseline="0" dirty="0" smtClean="0">
                <a:ea typeface="MS PGothic" charset="0"/>
              </a:rPr>
              <a:t> at the </a:t>
            </a:r>
            <a:r>
              <a:rPr lang="nl-NL" baseline="0" dirty="0" err="1" smtClean="0">
                <a:ea typeface="MS PGothic" charset="0"/>
              </a:rPr>
              <a:t>same</a:t>
            </a:r>
            <a:r>
              <a:rPr lang="nl-NL" baseline="0" dirty="0" smtClean="0">
                <a:ea typeface="MS PGothic" charset="0"/>
              </a:rPr>
              <a:t> time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716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14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dirty="0" err="1" smtClean="0"/>
              <a:t>looking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coherences</a:t>
            </a:r>
            <a:r>
              <a:rPr lang="nl-NL" dirty="0" smtClean="0"/>
              <a:t>, e.g.</a:t>
            </a:r>
          </a:p>
          <a:p>
            <a:pPr marL="171450" indent="-171450">
              <a:buFont typeface="Arial"/>
              <a:buChar char="•"/>
            </a:pPr>
            <a:r>
              <a:rPr lang="nl-NL" dirty="0" err="1" smtClean="0"/>
              <a:t>when</a:t>
            </a:r>
            <a:r>
              <a:rPr lang="nl-NL" dirty="0" smtClean="0"/>
              <a:t> a </a:t>
            </a:r>
            <a:r>
              <a:rPr lang="nl-NL" dirty="0" err="1" smtClean="0"/>
              <a:t>law</a:t>
            </a:r>
            <a:r>
              <a:rPr lang="nl-NL" dirty="0" smtClean="0"/>
              <a:t> changes, </a:t>
            </a: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r>
              <a:rPr lang="nl-NL" dirty="0" smtClean="0"/>
              <a:t> </a:t>
            </a:r>
            <a:r>
              <a:rPr lang="nl-NL" dirty="0" err="1" smtClean="0"/>
              <a:t>would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affected</a:t>
            </a:r>
            <a:r>
              <a:rPr lang="nl-NL" dirty="0" smtClean="0"/>
              <a:t>, </a:t>
            </a:r>
            <a:r>
              <a:rPr lang="nl-NL" dirty="0" err="1" smtClean="0"/>
              <a:t>which</a:t>
            </a:r>
            <a:r>
              <a:rPr lang="nl-NL" dirty="0" smtClean="0"/>
              <a:t> new</a:t>
            </a:r>
            <a:r>
              <a:rPr lang="nl-NL" baseline="0" dirty="0" smtClean="0"/>
              <a:t> data </a:t>
            </a:r>
            <a:r>
              <a:rPr lang="nl-NL" baseline="0" dirty="0" err="1" smtClean="0"/>
              <a:t>should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created</a:t>
            </a:r>
            <a:r>
              <a:rPr lang="nl-NL" baseline="0" dirty="0" smtClean="0"/>
              <a:t>, etc.</a:t>
            </a:r>
          </a:p>
          <a:p>
            <a:pPr marL="171450" indent="-171450">
              <a:buFont typeface="Arial"/>
              <a:buChar char="•"/>
            </a:pPr>
            <a:endParaRPr lang="nl-NL" baseline="0" dirty="0" smtClean="0"/>
          </a:p>
          <a:p>
            <a:r>
              <a:rPr lang="nl-NL" dirty="0" smtClean="0">
                <a:ea typeface="MS PGothic" charset="0"/>
              </a:rPr>
              <a:t>Bij het gebruik van het raamwerk gaat het niet alleen om de losse producten, maar juist om de verbanden ertussen.</a:t>
            </a:r>
          </a:p>
          <a:p>
            <a:r>
              <a:rPr lang="nl-NL" dirty="0" smtClean="0">
                <a:latin typeface="Calibri" charset="0"/>
                <a:ea typeface="MS PGothic" charset="0"/>
              </a:rPr>
              <a:t>Niet alleen de laden, maar juist ook de touwtjes.</a:t>
            </a:r>
          </a:p>
          <a:p>
            <a:endParaRPr lang="nl-NL" dirty="0" smtClean="0">
              <a:latin typeface="Calibri" charset="0"/>
              <a:ea typeface="MS PGothic" charset="0"/>
            </a:endParaRPr>
          </a:p>
          <a:p>
            <a:r>
              <a:rPr lang="nl-NL" dirty="0" smtClean="0">
                <a:latin typeface="Calibri" charset="0"/>
                <a:ea typeface="MS PGothic" charset="0"/>
              </a:rPr>
              <a:t>Dus:</a:t>
            </a:r>
          </a:p>
          <a:p>
            <a:pPr>
              <a:buFontTx/>
              <a:buChar char="•"/>
            </a:pPr>
            <a:r>
              <a:rPr lang="nl-NL" dirty="0" smtClean="0">
                <a:latin typeface="Calibri" charset="0"/>
                <a:ea typeface="MS PGothic" charset="0"/>
              </a:rPr>
              <a:t>welke objecten ontstaan bij welke transacties; bijvoorbeeld object VAARWEG bij “T050 Vaststellen (aangepaste) verkeersordening”</a:t>
            </a:r>
          </a:p>
          <a:p>
            <a:pPr>
              <a:buFontTx/>
              <a:buChar char="•"/>
            </a:pPr>
            <a:r>
              <a:rPr lang="nl-NL" dirty="0" smtClean="0">
                <a:latin typeface="Calibri" charset="0"/>
                <a:ea typeface="MS PGothic" charset="0"/>
              </a:rPr>
              <a:t>welke actorrollen worden vervuld door welke functionaristypen, en in welke afdelingen zitten ze?</a:t>
            </a:r>
          </a:p>
          <a:p>
            <a:pPr>
              <a:buFontTx/>
              <a:buChar char="•"/>
            </a:pPr>
            <a:r>
              <a:rPr lang="nl-NL" dirty="0" smtClean="0">
                <a:latin typeface="Calibri" charset="0"/>
                <a:ea typeface="MS PGothic" charset="0"/>
              </a:rPr>
              <a:t>in welke huidige bestanden / databases zijn welke objecten en beweringen daarover te vinden? b.v. “SLUIS heeft bedientijden …” in VIN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84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358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dirty="0" err="1" smtClean="0">
                <a:latin typeface="Verdana" charset="0"/>
                <a:ea typeface="MS PGothic" charset="0"/>
                <a:sym typeface="Wingdings" charset="0"/>
              </a:rPr>
              <a:t>Nautic</a:t>
            </a:r>
            <a:r>
              <a:rPr lang="nl-NL" dirty="0" smtClean="0">
                <a:latin typeface="Verdana" charset="0"/>
                <a:ea typeface="MS PGothic" charset="0"/>
                <a:sym typeface="Wingdings" charset="0"/>
              </a:rPr>
              <a:t> Control</a:t>
            </a:r>
            <a:r>
              <a:rPr lang="nl-NL" baseline="0" dirty="0" smtClean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baseline="0" dirty="0" err="1" smtClean="0">
                <a:latin typeface="Verdana" charset="0"/>
                <a:ea typeface="MS PGothic" charset="0"/>
                <a:sym typeface="Wingdings" charset="0"/>
              </a:rPr>
              <a:t>determines</a:t>
            </a:r>
            <a:r>
              <a:rPr lang="nl-NL" baseline="0" dirty="0" smtClean="0">
                <a:latin typeface="Verdana" charset="0"/>
                <a:ea typeface="MS PGothic" charset="0"/>
                <a:sym typeface="Wingdings" charset="0"/>
              </a:rPr>
              <a:t> &amp; </a:t>
            </a:r>
            <a:r>
              <a:rPr lang="nl-NL" baseline="0" dirty="0" err="1" smtClean="0">
                <a:latin typeface="Verdana" charset="0"/>
                <a:ea typeface="MS PGothic" charset="0"/>
                <a:sym typeface="Wingdings" charset="0"/>
              </a:rPr>
              <a:t>makes</a:t>
            </a:r>
            <a:r>
              <a:rPr lang="nl-NL" baseline="0" dirty="0" smtClean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baseline="0" dirty="0" err="1" smtClean="0">
                <a:latin typeface="Verdana" charset="0"/>
                <a:ea typeface="MS PGothic" charset="0"/>
                <a:sym typeface="Wingdings" charset="0"/>
              </a:rPr>
              <a:t>known</a:t>
            </a:r>
            <a:r>
              <a:rPr lang="nl-NL" baseline="0" dirty="0" smtClean="0">
                <a:latin typeface="Verdana" charset="0"/>
                <a:ea typeface="MS PGothic" charset="0"/>
                <a:sym typeface="Wingdings" charset="0"/>
              </a:rPr>
              <a:t> the </a:t>
            </a:r>
            <a:r>
              <a:rPr lang="nl-NL" baseline="0" dirty="0" err="1" smtClean="0">
                <a:latin typeface="Verdana" charset="0"/>
                <a:ea typeface="MS PGothic" charset="0"/>
                <a:sym typeface="Wingdings" charset="0"/>
              </a:rPr>
              <a:t>rules</a:t>
            </a:r>
            <a:r>
              <a:rPr lang="nl-NL" baseline="0" dirty="0" smtClean="0">
                <a:latin typeface="Verdana" charset="0"/>
                <a:ea typeface="MS PGothic" charset="0"/>
                <a:sym typeface="Wingdings" charset="0"/>
              </a:rPr>
              <a:t> of the game </a:t>
            </a:r>
            <a:r>
              <a:rPr lang="nl-NL" baseline="0" dirty="0" err="1" smtClean="0">
                <a:latin typeface="Verdana" charset="0"/>
                <a:ea typeface="MS PGothic" charset="0"/>
                <a:sym typeface="Wingdings" charset="0"/>
              </a:rPr>
              <a:t>for</a:t>
            </a:r>
            <a:r>
              <a:rPr lang="nl-NL" baseline="0" dirty="0" smtClean="0">
                <a:latin typeface="Verdana" charset="0"/>
                <a:ea typeface="MS PGothic" charset="0"/>
                <a:sym typeface="Wingdings" charset="0"/>
              </a:rPr>
              <a:t> the </a:t>
            </a:r>
            <a:r>
              <a:rPr lang="nl-NL" baseline="0" dirty="0" err="1" smtClean="0">
                <a:latin typeface="Verdana" charset="0"/>
                <a:ea typeface="MS PGothic" charset="0"/>
                <a:sym typeface="Wingdings" charset="0"/>
              </a:rPr>
              <a:t>smooth</a:t>
            </a:r>
            <a:r>
              <a:rPr lang="nl-NL" baseline="0" dirty="0" smtClean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baseline="0" dirty="0" err="1" smtClean="0">
                <a:latin typeface="Verdana" charset="0"/>
                <a:ea typeface="MS PGothic" charset="0"/>
                <a:sym typeface="Wingdings" charset="0"/>
              </a:rPr>
              <a:t>and</a:t>
            </a:r>
            <a:r>
              <a:rPr lang="nl-NL" baseline="0" dirty="0" smtClean="0">
                <a:latin typeface="Verdana" charset="0"/>
                <a:ea typeface="MS PGothic" charset="0"/>
                <a:sym typeface="Wingdings" charset="0"/>
              </a:rPr>
              <a:t> safe (“vlot en veilig”) </a:t>
            </a:r>
            <a:r>
              <a:rPr lang="nl-NL" baseline="0" dirty="0" err="1" smtClean="0">
                <a:latin typeface="Verdana" charset="0"/>
                <a:ea typeface="MS PGothic" charset="0"/>
                <a:sym typeface="Wingdings" charset="0"/>
              </a:rPr>
              <a:t>use</a:t>
            </a:r>
            <a:r>
              <a:rPr lang="nl-NL" baseline="0" dirty="0" smtClean="0">
                <a:latin typeface="Verdana" charset="0"/>
                <a:ea typeface="MS PGothic" charset="0"/>
                <a:sym typeface="Wingdings" charset="0"/>
              </a:rPr>
              <a:t> of Fairway </a:t>
            </a:r>
            <a:r>
              <a:rPr lang="nl-NL" baseline="0" dirty="0" err="1" smtClean="0">
                <a:latin typeface="Verdana" charset="0"/>
                <a:ea typeface="MS PGothic" charset="0"/>
                <a:sym typeface="Wingdings" charset="0"/>
              </a:rPr>
              <a:t>Infrastructure</a:t>
            </a:r>
            <a:endParaRPr lang="nl-NL" baseline="0" dirty="0" smtClean="0">
              <a:latin typeface="Verdana" charset="0"/>
              <a:ea typeface="MS PGothic" charset="0"/>
              <a:sym typeface="Wingdings" charset="0"/>
            </a:endParaRPr>
          </a:p>
          <a:p>
            <a:pPr>
              <a:lnSpc>
                <a:spcPct val="90000"/>
              </a:lnSpc>
            </a:pPr>
            <a:r>
              <a:rPr lang="nl-NL" dirty="0" err="1" smtClean="0">
                <a:latin typeface="Verdana" charset="0"/>
                <a:ea typeface="MS PGothic" charset="0"/>
                <a:sym typeface="Wingdings" charset="0"/>
              </a:rPr>
              <a:t>Shipping</a:t>
            </a:r>
            <a:r>
              <a:rPr lang="nl-NL" dirty="0" smtClean="0">
                <a:latin typeface="Verdana" charset="0"/>
                <a:ea typeface="MS PGothic" charset="0"/>
                <a:sym typeface="Wingdings" charset="0"/>
              </a:rPr>
              <a:t> Traffic </a:t>
            </a:r>
            <a:r>
              <a:rPr lang="nl-NL" dirty="0" err="1" smtClean="0">
                <a:latin typeface="Verdana" charset="0"/>
                <a:ea typeface="MS PGothic" charset="0"/>
                <a:sym typeface="Wingdings" charset="0"/>
              </a:rPr>
              <a:t>can</a:t>
            </a:r>
            <a:r>
              <a:rPr lang="nl-NL" dirty="0" smtClean="0">
                <a:latin typeface="Verdana" charset="0"/>
                <a:ea typeface="MS PGothic" charset="0"/>
                <a:sym typeface="Wingdings" charset="0"/>
              </a:rPr>
              <a:t> change: </a:t>
            </a:r>
            <a:r>
              <a:rPr lang="nl-NL" dirty="0" err="1" smtClean="0">
                <a:latin typeface="Verdana" charset="0"/>
                <a:ea typeface="MS PGothic" charset="0"/>
                <a:sym typeface="Wingdings" charset="0"/>
              </a:rPr>
              <a:t>intensity</a:t>
            </a:r>
            <a:r>
              <a:rPr lang="nl-NL" dirty="0" smtClean="0">
                <a:latin typeface="Verdana" charset="0"/>
                <a:ea typeface="MS PGothic" charset="0"/>
                <a:sym typeface="Wingdings" charset="0"/>
              </a:rPr>
              <a:t>,</a:t>
            </a:r>
            <a:r>
              <a:rPr lang="nl-NL" baseline="0" dirty="0" smtClean="0">
                <a:latin typeface="Verdana" charset="0"/>
                <a:ea typeface="MS PGothic" charset="0"/>
                <a:sym typeface="Wingdings" charset="0"/>
              </a:rPr>
              <a:t> type of </a:t>
            </a:r>
            <a:r>
              <a:rPr lang="nl-NL" baseline="0" dirty="0" err="1" smtClean="0">
                <a:latin typeface="Verdana" charset="0"/>
                <a:ea typeface="MS PGothic" charset="0"/>
                <a:sym typeface="Wingdings" charset="0"/>
              </a:rPr>
              <a:t>vessels</a:t>
            </a:r>
            <a:endParaRPr lang="nl-NL" baseline="0" dirty="0" smtClean="0">
              <a:latin typeface="Verdana" charset="0"/>
              <a:ea typeface="MS PGothic" charset="0"/>
              <a:sym typeface="Wingdings" charset="0"/>
            </a:endParaRPr>
          </a:p>
          <a:p>
            <a:pPr>
              <a:lnSpc>
                <a:spcPct val="90000"/>
              </a:lnSpc>
            </a:pPr>
            <a:r>
              <a:rPr lang="nl-NL" baseline="0" dirty="0" smtClean="0">
                <a:latin typeface="Verdana" charset="0"/>
                <a:ea typeface="MS PGothic" charset="0"/>
                <a:sym typeface="Wingdings" charset="0"/>
              </a:rPr>
              <a:t>Fairway </a:t>
            </a:r>
            <a:r>
              <a:rPr lang="nl-NL" baseline="0" dirty="0" err="1" smtClean="0">
                <a:latin typeface="Verdana" charset="0"/>
                <a:ea typeface="MS PGothic" charset="0"/>
                <a:sym typeface="Wingdings" charset="0"/>
              </a:rPr>
              <a:t>Infrastructure</a:t>
            </a:r>
            <a:r>
              <a:rPr lang="nl-NL" baseline="0" dirty="0" smtClean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baseline="0" dirty="0" err="1" smtClean="0">
                <a:latin typeface="Verdana" charset="0"/>
                <a:ea typeface="MS PGothic" charset="0"/>
                <a:sym typeface="Wingdings" charset="0"/>
              </a:rPr>
              <a:t>can</a:t>
            </a:r>
            <a:r>
              <a:rPr lang="nl-NL" baseline="0" dirty="0" smtClean="0">
                <a:latin typeface="Verdana" charset="0"/>
                <a:ea typeface="MS PGothic" charset="0"/>
                <a:sym typeface="Wingdings" charset="0"/>
              </a:rPr>
              <a:t> change: new </a:t>
            </a:r>
            <a:r>
              <a:rPr lang="nl-NL" baseline="0" dirty="0" err="1" smtClean="0">
                <a:latin typeface="Verdana" charset="0"/>
                <a:ea typeface="MS PGothic" charset="0"/>
                <a:sym typeface="Wingdings" charset="0"/>
              </a:rPr>
              <a:t>locks</a:t>
            </a:r>
            <a:r>
              <a:rPr lang="nl-NL" baseline="0" dirty="0" smtClean="0">
                <a:latin typeface="Verdana" charset="0"/>
                <a:ea typeface="MS PGothic" charset="0"/>
                <a:sym typeface="Wingdings" charset="0"/>
              </a:rPr>
              <a:t>, AIS</a:t>
            </a:r>
          </a:p>
          <a:p>
            <a:pPr>
              <a:lnSpc>
                <a:spcPct val="90000"/>
              </a:lnSpc>
            </a:pPr>
            <a:r>
              <a:rPr lang="nl-NL" dirty="0" err="1" smtClean="0">
                <a:latin typeface="Verdana" charset="0"/>
                <a:ea typeface="MS PGothic" charset="0"/>
                <a:sym typeface="Wingdings" charset="0"/>
              </a:rPr>
              <a:t>Then</a:t>
            </a:r>
            <a:r>
              <a:rPr lang="nl-NL" dirty="0" smtClean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dirty="0" err="1" smtClean="0">
                <a:latin typeface="Verdana" charset="0"/>
                <a:ea typeface="MS PGothic" charset="0"/>
                <a:sym typeface="Wingdings" charset="0"/>
              </a:rPr>
              <a:t>Nautic</a:t>
            </a:r>
            <a:r>
              <a:rPr lang="nl-NL" dirty="0" smtClean="0">
                <a:latin typeface="Verdana" charset="0"/>
                <a:ea typeface="MS PGothic" charset="0"/>
                <a:sym typeface="Wingdings" charset="0"/>
              </a:rPr>
              <a:t> Control </a:t>
            </a:r>
            <a:r>
              <a:rPr lang="nl-NL" dirty="0" err="1" smtClean="0">
                <a:latin typeface="Verdana" charset="0"/>
                <a:ea typeface="MS PGothic" charset="0"/>
                <a:sym typeface="Wingdings" charset="0"/>
              </a:rPr>
              <a:t>should</a:t>
            </a:r>
            <a:r>
              <a:rPr lang="nl-NL" dirty="0" smtClean="0">
                <a:latin typeface="Verdana" charset="0"/>
                <a:ea typeface="MS PGothic" charset="0"/>
                <a:sym typeface="Wingdings" charset="0"/>
              </a:rPr>
              <a:t> change as well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179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179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808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574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about</a:t>
            </a:r>
            <a:r>
              <a:rPr lang="nl-NL" dirty="0" smtClean="0"/>
              <a:t> the planning of LOCKS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34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576" eaLnBrk="0" hangingPunct="0">
              <a:defRPr sz="23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16872" indent="-275720" defTabSz="943576" eaLnBrk="0" hangingPunct="0">
              <a:defRPr sz="23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02881" indent="-220576" defTabSz="943576" eaLnBrk="0" hangingPunct="0">
              <a:defRPr sz="23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44033" indent="-220576" defTabSz="943576" eaLnBrk="0" hangingPunct="0">
              <a:defRPr sz="23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1985185" indent="-220576" defTabSz="943576" eaLnBrk="0" hangingPunct="0">
              <a:defRPr sz="23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26338" indent="-220576" defTabSz="94357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867490" indent="-220576" defTabSz="94357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08642" indent="-220576" defTabSz="94357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749794" indent="-220576" defTabSz="94357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054B9FB0-2E7C-3C47-A55F-89A576C45FF0}" type="slidenum">
              <a:rPr lang="nl-NL" sz="1300">
                <a:latin typeface="Times New Roman" charset="0"/>
              </a:rPr>
              <a:pPr eaLnBrk="1" hangingPunct="1"/>
              <a:t>2</a:t>
            </a:fld>
            <a:endParaRPr lang="nl-NL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2100" cy="37211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5374"/>
            <a:ext cx="4983444" cy="44719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Verdana" charset="0"/>
              </a:rPr>
              <a:t>create coherence business &lt;&gt; ICT, concepts &lt;&gt; implementation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about</a:t>
            </a:r>
            <a:r>
              <a:rPr lang="nl-NL" dirty="0" smtClean="0"/>
              <a:t> the planning of LOCKS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341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about</a:t>
            </a:r>
            <a:r>
              <a:rPr lang="nl-NL" dirty="0" smtClean="0"/>
              <a:t> the planning of LOCKS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341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about</a:t>
            </a:r>
            <a:r>
              <a:rPr lang="nl-NL" dirty="0" smtClean="0"/>
              <a:t> the planning of LOCKS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341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… making </a:t>
            </a:r>
            <a:r>
              <a:rPr lang="nl-NL" dirty="0" err="1" smtClean="0"/>
              <a:t>Nautic</a:t>
            </a:r>
            <a:r>
              <a:rPr lang="nl-NL" dirty="0" smtClean="0"/>
              <a:t> Control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visible</a:t>
            </a:r>
            <a:r>
              <a:rPr lang="nl-NL" baseline="0" dirty="0" smtClean="0"/>
              <a:t> </a:t>
            </a:r>
            <a:r>
              <a:rPr lang="nl-NL" dirty="0" smtClean="0"/>
              <a:t>as a </a:t>
            </a:r>
            <a:r>
              <a:rPr lang="nl-NL" dirty="0" err="1" smtClean="0"/>
              <a:t>primary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r>
              <a:rPr lang="nl-NL" dirty="0" smtClean="0"/>
              <a:t> in the business of Rijkswaterstaat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341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341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358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ea typeface="MS PGothic" charset="0"/>
              </a:rPr>
              <a:t>Bij transformaties gaat het om “van werkend naar werkend”.</a:t>
            </a:r>
          </a:p>
          <a:p>
            <a:r>
              <a:rPr lang="nl-NL" dirty="0" smtClean="0">
                <a:ea typeface="MS PGothic" charset="0"/>
              </a:rPr>
              <a:t>Vandaag werkt Rijkswaterstaat met haar ketenpartners zo. Na de transformatie is opnieuw een werkende situatie van RWS met haar ketenpartners van kracht.</a:t>
            </a:r>
          </a:p>
          <a:p>
            <a:r>
              <a:rPr lang="nl-NL" dirty="0" smtClean="0">
                <a:ea typeface="MS PGothic" charset="0"/>
              </a:rPr>
              <a:t>De transformatie moet dus alles omvatten om dat mogelijk te maken:</a:t>
            </a:r>
          </a:p>
          <a:p>
            <a:pPr>
              <a:buFontTx/>
              <a:buChar char="•"/>
            </a:pPr>
            <a:r>
              <a:rPr lang="nl-NL" dirty="0" smtClean="0">
                <a:ea typeface="MS PGothic" charset="0"/>
              </a:rPr>
              <a:t>inrichting met mensen: werkprocessen, competenties, organisatie (centraal, decentraal, shared met ketenpartners, etc.)</a:t>
            </a:r>
          </a:p>
          <a:p>
            <a:pPr>
              <a:buFontTx/>
              <a:buChar char="•"/>
            </a:pPr>
            <a:r>
              <a:rPr lang="nl-NL" dirty="0" smtClean="0">
                <a:ea typeface="MS PGothic" charset="0"/>
              </a:rPr>
              <a:t>inrichting met middelen: COPAFIJTH-breed, o.a. ICT-middelen; algemeen:</a:t>
            </a:r>
          </a:p>
          <a:p>
            <a:pPr lvl="1">
              <a:buFont typeface="Courier New" charset="0"/>
              <a:buChar char="o"/>
            </a:pPr>
            <a:r>
              <a:rPr lang="nl-NL" dirty="0" smtClean="0">
                <a:ea typeface="MS PGothic" charset="0"/>
                <a:hlinkClick r:id="rId3" tooltip="Commercie"/>
              </a:rPr>
              <a:t>Commercie</a:t>
            </a:r>
            <a:r>
              <a:rPr lang="nl-NL" dirty="0" smtClean="0">
                <a:ea typeface="MS PGothic" charset="0"/>
              </a:rPr>
              <a:t> &amp; </a:t>
            </a:r>
            <a:r>
              <a:rPr lang="nl-NL" dirty="0" smtClean="0">
                <a:ea typeface="MS PGothic" charset="0"/>
                <a:hlinkClick r:id="rId4" tooltip="Communicatie"/>
              </a:rPr>
              <a:t>Communicatie</a:t>
            </a:r>
            <a:endParaRPr lang="nl-NL" dirty="0" smtClean="0">
              <a:ea typeface="MS PGothic" charset="0"/>
            </a:endParaRPr>
          </a:p>
          <a:p>
            <a:pPr lvl="1">
              <a:buFont typeface="Courier New" charset="0"/>
              <a:buChar char="o"/>
            </a:pPr>
            <a:r>
              <a:rPr lang="nl-NL" dirty="0" smtClean="0">
                <a:ea typeface="MS PGothic" charset="0"/>
                <a:hlinkClick r:id="rId5" tooltip="Organisatiekunde"/>
              </a:rPr>
              <a:t>Organisatie</a:t>
            </a:r>
            <a:endParaRPr lang="nl-NL" dirty="0" smtClean="0">
              <a:ea typeface="MS PGothic" charset="0"/>
            </a:endParaRPr>
          </a:p>
          <a:p>
            <a:pPr lvl="1">
              <a:buFont typeface="Courier New" charset="0"/>
              <a:buChar char="o"/>
            </a:pPr>
            <a:r>
              <a:rPr lang="nl-NL" dirty="0" smtClean="0">
                <a:ea typeface="MS PGothic" charset="0"/>
                <a:hlinkClick r:id="rId6" tooltip="Personeel"/>
              </a:rPr>
              <a:t>Personeel</a:t>
            </a:r>
            <a:endParaRPr lang="nl-NL" dirty="0" smtClean="0">
              <a:ea typeface="MS PGothic" charset="0"/>
            </a:endParaRPr>
          </a:p>
          <a:p>
            <a:pPr lvl="1">
              <a:buFont typeface="Courier New" charset="0"/>
              <a:buChar char="o"/>
            </a:pPr>
            <a:r>
              <a:rPr lang="nl-NL" dirty="0" smtClean="0">
                <a:ea typeface="MS PGothic" charset="0"/>
                <a:hlinkClick r:id="rId7" tooltip="Administratieve organisatie"/>
              </a:rPr>
              <a:t>Administratieve organisatie</a:t>
            </a:r>
            <a:endParaRPr lang="nl-NL" dirty="0" smtClean="0">
              <a:ea typeface="MS PGothic" charset="0"/>
            </a:endParaRPr>
          </a:p>
          <a:p>
            <a:pPr lvl="1">
              <a:buFont typeface="Courier New" charset="0"/>
              <a:buChar char="o"/>
            </a:pPr>
            <a:r>
              <a:rPr lang="nl-NL" dirty="0" smtClean="0">
                <a:ea typeface="MS PGothic" charset="0"/>
                <a:hlinkClick r:id="rId8" tooltip="Financiën"/>
              </a:rPr>
              <a:t>Financiën</a:t>
            </a:r>
            <a:endParaRPr lang="nl-NL" dirty="0" smtClean="0">
              <a:ea typeface="MS PGothic" charset="0"/>
            </a:endParaRPr>
          </a:p>
          <a:p>
            <a:pPr lvl="1">
              <a:buFont typeface="Courier New" charset="0"/>
              <a:buChar char="o"/>
            </a:pPr>
            <a:r>
              <a:rPr lang="nl-NL" dirty="0" smtClean="0">
                <a:ea typeface="MS PGothic" charset="0"/>
                <a:hlinkClick r:id="rId9" tooltip="Informatievoorziening"/>
              </a:rPr>
              <a:t>Informatievoorziening</a:t>
            </a:r>
            <a:endParaRPr lang="nl-NL" dirty="0" smtClean="0">
              <a:ea typeface="MS PGothic" charset="0"/>
            </a:endParaRPr>
          </a:p>
          <a:p>
            <a:pPr lvl="1">
              <a:buFont typeface="Courier New" charset="0"/>
              <a:buChar char="o"/>
            </a:pPr>
            <a:r>
              <a:rPr lang="nl-NL" dirty="0" smtClean="0">
                <a:ea typeface="MS PGothic" charset="0"/>
                <a:hlinkClick r:id="rId10" tooltip="Juridisch"/>
              </a:rPr>
              <a:t>Juridisch</a:t>
            </a:r>
            <a:endParaRPr lang="nl-NL" dirty="0" smtClean="0">
              <a:ea typeface="MS PGothic" charset="0"/>
            </a:endParaRPr>
          </a:p>
          <a:p>
            <a:pPr lvl="1">
              <a:buFont typeface="Courier New" charset="0"/>
              <a:buChar char="o"/>
            </a:pPr>
            <a:r>
              <a:rPr lang="nl-NL" dirty="0" smtClean="0">
                <a:ea typeface="MS PGothic" charset="0"/>
                <a:hlinkClick r:id="rId11" tooltip="Technologie"/>
              </a:rPr>
              <a:t>Technologie</a:t>
            </a:r>
            <a:endParaRPr lang="nl-NL" dirty="0" smtClean="0">
              <a:ea typeface="MS PGothic" charset="0"/>
            </a:endParaRPr>
          </a:p>
          <a:p>
            <a:pPr lvl="1">
              <a:buFont typeface="Courier New" charset="0"/>
              <a:buChar char="o"/>
            </a:pPr>
            <a:r>
              <a:rPr lang="nl-NL" dirty="0" smtClean="0">
                <a:ea typeface="MS PGothic" charset="0"/>
                <a:hlinkClick r:id="rId12" tooltip="Huisvesting"/>
              </a:rPr>
              <a:t>Huisvesting</a:t>
            </a:r>
            <a:endParaRPr lang="nl-NL" dirty="0" smtClean="0">
              <a:ea typeface="MS PGothic" charset="0"/>
            </a:endParaRPr>
          </a:p>
          <a:p>
            <a:endParaRPr lang="nl-NL" dirty="0" smtClean="0">
              <a:ea typeface="MS PGothic" charset="0"/>
            </a:endParaRPr>
          </a:p>
          <a:p>
            <a:r>
              <a:rPr lang="nl-NL" dirty="0" smtClean="0">
                <a:ea typeface="MS PGothic" charset="0"/>
              </a:rPr>
              <a:t>De kosten/baten van de </a:t>
            </a:r>
            <a:r>
              <a:rPr lang="nl-NL" dirty="0" err="1" smtClean="0">
                <a:ea typeface="MS PGothic" charset="0"/>
              </a:rPr>
              <a:t>ToBe</a:t>
            </a:r>
            <a:r>
              <a:rPr lang="nl-NL" dirty="0" smtClean="0">
                <a:ea typeface="MS PGothic" charset="0"/>
              </a:rPr>
              <a:t>-situatie in exploitatie moet mogelijk gemaakt worden door te investeren in transformatie.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5531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ea typeface="MS PGothic" charset="0"/>
              </a:rPr>
              <a:t>Architectuur als besturingsinstrument wordt stapsgewijs opgebouwd.</a:t>
            </a:r>
          </a:p>
          <a:p>
            <a:r>
              <a:rPr lang="nl-NL" dirty="0" smtClean="0">
                <a:ea typeface="MS PGothic" charset="0"/>
              </a:rPr>
              <a:t>Basis hierbij zijn de MIRT-stappen in de besluitvorming.</a:t>
            </a:r>
          </a:p>
          <a:p>
            <a:r>
              <a:rPr lang="nl-NL" dirty="0" smtClean="0">
                <a:ea typeface="MS PGothic" charset="0"/>
              </a:rPr>
              <a:t>We zoomen in op de eerste 3 stappen, die door een </a:t>
            </a:r>
            <a:r>
              <a:rPr lang="nl-NL" dirty="0" err="1" smtClean="0">
                <a:ea typeface="MS PGothic" charset="0"/>
              </a:rPr>
              <a:t>ArchitectuurVerkenning</a:t>
            </a:r>
            <a:r>
              <a:rPr lang="nl-NL" dirty="0" smtClean="0">
                <a:ea typeface="MS PGothic" charset="0"/>
              </a:rPr>
              <a:t> worden ondersteund, dus t/m Integraal Veranderproject voorbereiden.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350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>
                <a:ea typeface="ＭＳ Ｐゴシック" charset="0"/>
                <a:cs typeface="ＭＳ Ｐゴシック" charset="0"/>
              </a:rPr>
              <a:t>Dit kan natuurlijk allerlei nuances hebben: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nl-NL" dirty="0" smtClean="0">
                <a:ea typeface="ＭＳ Ｐゴシック" charset="0"/>
                <a:cs typeface="ＭＳ Ｐゴシック" charset="0"/>
              </a:rPr>
              <a:t>project, waarmee andere business dienstverlening met andere kwaliteit wordt geleverd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nl-NL" dirty="0" smtClean="0">
                <a:ea typeface="ＭＳ Ｐゴシック" charset="0"/>
                <a:cs typeface="ＭＳ Ｐゴシック" charset="0"/>
              </a:rPr>
              <a:t>versus meer ICT-gericht project (met applicaties en OTAPE-platform)</a:t>
            </a:r>
          </a:p>
          <a:p>
            <a:pPr>
              <a:buFont typeface="Arial"/>
              <a:buNone/>
              <a:defRPr/>
            </a:pPr>
            <a:r>
              <a:rPr lang="nl-NL" dirty="0" smtClean="0">
                <a:ea typeface="ＭＳ Ｐゴシック" charset="0"/>
                <a:cs typeface="ＭＳ Ｐゴシック" charset="0"/>
              </a:rPr>
              <a:t>In alle gevallen is de afstemming noodzakelijk, en hiermee in beeld gebracht.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6308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358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3584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3584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6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r>
              <a:rPr lang="nl-NL" dirty="0" smtClean="0">
                <a:latin typeface="Verdana" charset="0"/>
                <a:ea typeface="MS PGothic" charset="0"/>
              </a:rPr>
              <a:t>want </a:t>
            </a:r>
            <a:r>
              <a:rPr lang="nl-NL" dirty="0">
                <a:latin typeface="Verdana" charset="0"/>
                <a:ea typeface="MS PGothic" charset="0"/>
              </a:rPr>
              <a:t>WD had al toegang tot FIS &amp; Teletekst voor die hadden die toegang al voor de waterstanden</a:t>
            </a:r>
          </a:p>
          <a:p>
            <a:endParaRPr lang="nl-NL" dirty="0" smtClean="0">
              <a:ea typeface="MS PGothic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The 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Waterdienst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 is a new national service of the Directorate General of Public Works and Water Management (Rijkswaterstaat). The 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Waterdienst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 oversees the state and the use of the main water system in the Netherlands: the interrelated network of major rivers, canals, lakes, coastal waters and sea. From that perspective the 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Waterdienst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 is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practising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 an efficient and effective integrated water management, for the users, now and in the future. Knowledge and expertise provide and must safeguard a reliable, clean and safe main water system.</a:t>
            </a:r>
            <a:endParaRPr lang="nl-NL" dirty="0">
              <a:ea typeface="MS PGothic" charset="0"/>
            </a:endParaRPr>
          </a:p>
        </p:txBody>
      </p:sp>
      <p:sp>
        <p:nvSpPr>
          <p:cNvPr id="26627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AEE4DB0-0272-0049-854A-B7D33778E006}" type="slidenum">
              <a:rPr lang="nl-NL" sz="1200">
                <a:latin typeface="Arial" charset="0"/>
              </a:rPr>
              <a:pPr eaLnBrk="1" hangingPunct="1"/>
              <a:t>5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r>
              <a:rPr lang="nl-NL">
                <a:latin typeface="Verdana" charset="0"/>
                <a:ea typeface="MS PGothic" charset="0"/>
              </a:rPr>
              <a:t>want WD had al toegang tot FIS &amp; Teletekst voor die hadden die toegang al voor de waterstanden</a:t>
            </a:r>
          </a:p>
          <a:p>
            <a:endParaRPr lang="nl-NL">
              <a:ea typeface="MS PGothic" charset="0"/>
            </a:endParaRPr>
          </a:p>
        </p:txBody>
      </p:sp>
      <p:sp>
        <p:nvSpPr>
          <p:cNvPr id="29699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3C2AF31-0B42-4F4B-A731-8F2C2AEBE8EE}" type="slidenum">
              <a:rPr lang="nl-NL" sz="1200">
                <a:latin typeface="Arial" charset="0"/>
              </a:rPr>
              <a:pPr eaLnBrk="1" hangingPunct="1"/>
              <a:t>7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358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BUILDing</a:t>
            </a:r>
            <a:r>
              <a:rPr lang="nl-NL" dirty="0" smtClean="0"/>
              <a:t> is </a:t>
            </a:r>
            <a:r>
              <a:rPr lang="nl-NL" dirty="0" err="1" smtClean="0"/>
              <a:t>expensive</a:t>
            </a:r>
            <a:r>
              <a:rPr lang="nl-NL" dirty="0" smtClean="0"/>
              <a:t>, </a:t>
            </a:r>
            <a:r>
              <a:rPr lang="nl-NL" dirty="0" err="1" smtClean="0"/>
              <a:t>and</a:t>
            </a:r>
            <a:r>
              <a:rPr lang="nl-NL" dirty="0" smtClean="0"/>
              <a:t> on </a:t>
            </a:r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places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possible</a:t>
            </a:r>
            <a:endParaRPr lang="nl-NL" dirty="0" smtClean="0"/>
          </a:p>
          <a:p>
            <a:r>
              <a:rPr lang="nl-NL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USE-</a:t>
            </a:r>
            <a:r>
              <a:rPr lang="nl-NL" sz="1200" kern="120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measures</a:t>
            </a:r>
            <a:r>
              <a:rPr lang="nl-NL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 are </a:t>
            </a:r>
            <a:r>
              <a:rPr lang="nl-NL" sz="1200" kern="120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very</a:t>
            </a:r>
            <a:r>
              <a:rPr lang="nl-NL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cost-effective</a:t>
            </a:r>
            <a:r>
              <a:rPr lang="nl-NL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 AND information intensive</a:t>
            </a:r>
          </a:p>
          <a:p>
            <a:endParaRPr lang="nl-NL" sz="1200" kern="1200" dirty="0" smtClean="0">
              <a:solidFill>
                <a:schemeClr val="tx1"/>
              </a:solidFill>
              <a:latin typeface="Times New Roman" pitchFamily="18" charset="0"/>
              <a:ea typeface="ＭＳ Ｐゴシック" charset="0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385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Maasvlakte</a:t>
            </a:r>
            <a:r>
              <a:rPr lang="en-US" sz="1200" kern="1200" noProof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 2 is the biggest civil engineering project in the Netherlands since the Delta Works.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385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Let’s take a closer look at Shipping Traffic</a:t>
            </a:r>
            <a:r>
              <a:rPr lang="en-US" sz="1200" kern="1200" baseline="0" noProof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 Management; because, when it has to change, it has to change coherently.</a:t>
            </a:r>
            <a:endParaRPr lang="en-US" sz="1200" kern="1200" noProof="0" dirty="0" smtClean="0">
              <a:solidFill>
                <a:schemeClr val="tx1"/>
              </a:solidFill>
              <a:latin typeface="Times New Roman" pitchFamily="18" charset="0"/>
              <a:ea typeface="ＭＳ Ｐゴシック" charset="0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E1A8-CEC0-6F4A-BA02-456E51940961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38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152400" y="1219200"/>
            <a:ext cx="96012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Verdana" pitchFamily="34" charset="0"/>
              <a:ea typeface="+mn-ea"/>
            </a:endParaRPr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152400" y="4343400"/>
            <a:ext cx="96012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Verdana" pitchFamily="34" charset="0"/>
              <a:ea typeface="+mn-ea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073275" y="1447800"/>
            <a:ext cx="7680325" cy="1524000"/>
          </a:xfrm>
        </p:spPr>
        <p:txBody>
          <a:bodyPr lIns="0" tIns="0" rIns="0" bIns="0"/>
          <a:lstStyle>
            <a:lvl1pPr algn="ctr">
              <a:defRPr>
                <a:solidFill>
                  <a:srgbClr val="FF9933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73275" y="3200400"/>
            <a:ext cx="7680325" cy="990600"/>
          </a:xfrm>
          <a:ln w="9525"/>
        </p:spPr>
        <p:txBody>
          <a:bodyPr lIns="0" tIns="0" rIns="0" bIns="0"/>
          <a:lstStyle>
            <a:lvl1pPr marL="0" indent="0" algn="ctr">
              <a:buFontTx/>
              <a:buNone/>
              <a:defRPr>
                <a:solidFill>
                  <a:srgbClr val="0000FF"/>
                </a:solidFill>
              </a:defRPr>
            </a:lvl1pPr>
          </a:lstStyle>
          <a:p>
            <a:endParaRPr lang="en-US" noProof="0"/>
          </a:p>
        </p:txBody>
      </p:sp>
      <p:pic>
        <p:nvPicPr>
          <p:cNvPr id="8" name="Afbeelding 7" descr="AMS (Antwerp Management School)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15767"/>
            <a:ext cx="1800200" cy="593153"/>
          </a:xfrm>
          <a:prstGeom prst="rect">
            <a:avLst/>
          </a:prstGeom>
        </p:spPr>
      </p:pic>
      <p:pic>
        <p:nvPicPr>
          <p:cNvPr id="2" name="Afbeelding 1" descr="Capgemini_logo_cmyk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40768"/>
            <a:ext cx="1872208" cy="434794"/>
          </a:xfrm>
          <a:prstGeom prst="rect">
            <a:avLst/>
          </a:prstGeom>
        </p:spPr>
      </p:pic>
      <p:pic>
        <p:nvPicPr>
          <p:cNvPr id="3" name="Afbeelding 2" descr="RWS (Min I&amp;M) - vector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96096"/>
            <a:ext cx="2476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2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FD608-CE64-E744-B784-D1C604E9A22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8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0"/>
            <a:ext cx="2476500" cy="653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277100" cy="653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079D6-02E7-7D46-902C-CBF29397AD8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524E1-2D3D-0A47-93FF-0AD495996AC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4BB6F-B4AB-B449-9B95-E94604D177C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975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196975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D4FC9-DC34-AB4B-8B2F-53A42B895D3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56915"/>
            <a:ext cx="48720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896676"/>
            <a:ext cx="4872038" cy="44126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256915"/>
            <a:ext cx="48736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1896676"/>
            <a:ext cx="4873625" cy="44126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C639E-6197-0F4B-BCE5-05742672BC26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8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AC4E4-B861-8743-BEC6-6A0A45F01C7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5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C3E53-0DD1-454D-934D-1F7928FFABA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8FA8D-F324-894E-B34E-D29FE791321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2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4D6CB-7235-6246-B813-218892E28BA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4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6975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1143000"/>
            <a:ext cx="9906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  <a:ea typeface="+mn-ea"/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5128" y="6552952"/>
            <a:ext cx="149163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9933"/>
              </a:buClr>
              <a:defRPr sz="900">
                <a:solidFill>
                  <a:srgbClr val="0000FF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r>
              <a:rPr lang="nl-NL" smtClean="0"/>
              <a:t>May 14th, 2013</a:t>
            </a:r>
            <a:endParaRPr lang="en-US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76736" y="6544211"/>
            <a:ext cx="2016224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FF9933"/>
              </a:buClr>
              <a:defRPr sz="1000">
                <a:solidFill>
                  <a:srgbClr val="0000FF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dirty="0" smtClean="0"/>
              <a:t>DEMO as core of Informed Governance at Rijkswaterstaat</a:t>
            </a:r>
            <a:endParaRPr lang="en-US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719" y="6544211"/>
            <a:ext cx="356617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9933"/>
              </a:buClr>
              <a:defRPr sz="1000">
                <a:solidFill>
                  <a:srgbClr val="0000FF"/>
                </a:solidFill>
              </a:defRPr>
            </a:lvl1pPr>
          </a:lstStyle>
          <a:p>
            <a:fld id="{11CB7292-E514-AA48-B96E-3459B783896A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149752" y="6719501"/>
            <a:ext cx="1454988" cy="13849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l"/>
            <a:r>
              <a:rPr lang="en-US" sz="900" dirty="0" smtClean="0">
                <a:solidFill>
                  <a:srgbClr val="0000FF"/>
                </a:solidFill>
              </a:rPr>
              <a:t>©2013</a:t>
            </a:r>
            <a:r>
              <a:rPr lang="en-US" sz="900" baseline="0" dirty="0" smtClean="0">
                <a:solidFill>
                  <a:srgbClr val="0000FF"/>
                </a:solidFill>
              </a:rPr>
              <a:t> Martin </a:t>
            </a:r>
            <a:r>
              <a:rPr lang="en-US" sz="900" dirty="0" smtClean="0">
                <a:solidFill>
                  <a:srgbClr val="0000FF"/>
                </a:solidFill>
              </a:rPr>
              <a:t>Op </a:t>
            </a:r>
            <a:r>
              <a:rPr lang="en-US" sz="900" dirty="0">
                <a:solidFill>
                  <a:srgbClr val="0000FF"/>
                </a:solidFill>
              </a:rPr>
              <a:t>'t </a:t>
            </a:r>
            <a:r>
              <a:rPr lang="en-US" sz="900" dirty="0" smtClean="0">
                <a:solidFill>
                  <a:srgbClr val="0000FF"/>
                </a:solidFill>
              </a:rPr>
              <a:t>Land</a:t>
            </a:r>
            <a:endParaRPr lang="en-US" sz="900" dirty="0">
              <a:solidFill>
                <a:srgbClr val="0000FF"/>
              </a:solidFill>
            </a:endParaRPr>
          </a:p>
        </p:txBody>
      </p:sp>
      <p:pic>
        <p:nvPicPr>
          <p:cNvPr id="3" name="Afbeelding 2" descr="AMS (Antwerp Management School).pd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0" y="6374204"/>
            <a:ext cx="1459756" cy="480979"/>
          </a:xfrm>
          <a:prstGeom prst="rect">
            <a:avLst/>
          </a:prstGeom>
        </p:spPr>
      </p:pic>
      <p:pic>
        <p:nvPicPr>
          <p:cNvPr id="12" name="Afbeelding 11" descr="Capgemini_logo_cmyk.pd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60" y="6453336"/>
            <a:ext cx="1656184" cy="384625"/>
          </a:xfrm>
          <a:prstGeom prst="rect">
            <a:avLst/>
          </a:prstGeom>
        </p:spPr>
      </p:pic>
      <p:pic>
        <p:nvPicPr>
          <p:cNvPr id="2" name="Afbeelding 1" descr="RWS (Min I&amp;M) - vector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3115"/>
            <a:ext cx="2476500" cy="1397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Verdana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Verdana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Verdana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Verdana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74650" indent="-182563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571500" indent="-195263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755650" indent="-182563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952500" indent="-195263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1200">
          <a:solidFill>
            <a:schemeClr val="tx1"/>
          </a:solidFill>
          <a:latin typeface="+mn-lt"/>
          <a:ea typeface="ＭＳ Ｐゴシック" charset="0"/>
        </a:defRPr>
      </a:lvl5pPr>
      <a:lvl6pPr marL="1409700" indent="-195263" algn="l" rtl="0" fontAlgn="base">
        <a:spcBef>
          <a:spcPct val="20000"/>
        </a:spcBef>
        <a:spcAft>
          <a:spcPct val="0"/>
        </a:spcAft>
        <a:buClr>
          <a:srgbClr val="FF9933"/>
        </a:buClr>
        <a:buChar char="•"/>
        <a:defRPr sz="1200">
          <a:solidFill>
            <a:schemeClr val="tx1"/>
          </a:solidFill>
          <a:latin typeface="+mn-lt"/>
        </a:defRPr>
      </a:lvl6pPr>
      <a:lvl7pPr marL="1866900" indent="-195263" algn="l" rtl="0" fontAlgn="base">
        <a:spcBef>
          <a:spcPct val="20000"/>
        </a:spcBef>
        <a:spcAft>
          <a:spcPct val="0"/>
        </a:spcAft>
        <a:buClr>
          <a:srgbClr val="FF9933"/>
        </a:buClr>
        <a:buChar char="•"/>
        <a:defRPr sz="1200">
          <a:solidFill>
            <a:schemeClr val="tx1"/>
          </a:solidFill>
          <a:latin typeface="+mn-lt"/>
        </a:defRPr>
      </a:lvl7pPr>
      <a:lvl8pPr marL="2324100" indent="-195263" algn="l" rtl="0" fontAlgn="base">
        <a:spcBef>
          <a:spcPct val="20000"/>
        </a:spcBef>
        <a:spcAft>
          <a:spcPct val="0"/>
        </a:spcAft>
        <a:buClr>
          <a:srgbClr val="FF9933"/>
        </a:buClr>
        <a:buChar char="•"/>
        <a:defRPr sz="1200">
          <a:solidFill>
            <a:schemeClr val="tx1"/>
          </a:solidFill>
          <a:latin typeface="+mn-lt"/>
        </a:defRPr>
      </a:lvl8pPr>
      <a:lvl9pPr marL="2781300" indent="-195263" algn="l" rtl="0" fontAlgn="base">
        <a:spcBef>
          <a:spcPct val="20000"/>
        </a:spcBef>
        <a:spcAft>
          <a:spcPct val="0"/>
        </a:spcAft>
        <a:buClr>
          <a:srgbClr val="FF9933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repository.tudelft.nl/view/ir/uuid:7efa8c95-93c7-45db-bb12-5061b1da89e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y.tudelft.nl/view/ir/uuid:7efa8c95-93c7-45db-bb12-5061b1da89e3" TargetMode="External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emf"/><Relationship Id="rId21" Type="http://schemas.openxmlformats.org/officeDocument/2006/relationships/image" Target="../media/image19.jpg"/><Relationship Id="rId22" Type="http://schemas.openxmlformats.org/officeDocument/2006/relationships/image" Target="../media/image20.gif"/><Relationship Id="rId23" Type="http://schemas.openxmlformats.org/officeDocument/2006/relationships/image" Target="../media/image21.jpeg"/><Relationship Id="rId24" Type="http://schemas.openxmlformats.org/officeDocument/2006/relationships/image" Target="../media/image22.jpeg"/><Relationship Id="rId25" Type="http://schemas.openxmlformats.org/officeDocument/2006/relationships/image" Target="../media/image23.jpg"/><Relationship Id="rId26" Type="http://schemas.openxmlformats.org/officeDocument/2006/relationships/image" Target="../media/image24.jpg"/><Relationship Id="rId27" Type="http://schemas.openxmlformats.org/officeDocument/2006/relationships/image" Target="../media/image25.JPG"/><Relationship Id="rId28" Type="http://schemas.openxmlformats.org/officeDocument/2006/relationships/image" Target="../media/image26.emf"/><Relationship Id="rId29" Type="http://schemas.openxmlformats.org/officeDocument/2006/relationships/image" Target="../media/image27.jpeg"/><Relationship Id="rId30" Type="http://schemas.openxmlformats.org/officeDocument/2006/relationships/image" Target="../media/image28.png"/><Relationship Id="rId31" Type="http://schemas.openxmlformats.org/officeDocument/2006/relationships/image" Target="../media/image29.jpeg"/><Relationship Id="rId32" Type="http://schemas.openxmlformats.org/officeDocument/2006/relationships/image" Target="../media/image30.emf"/><Relationship Id="rId10" Type="http://schemas.openxmlformats.org/officeDocument/2006/relationships/image" Target="../media/image8.gif"/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jpeg"/><Relationship Id="rId16" Type="http://schemas.openxmlformats.org/officeDocument/2006/relationships/image" Target="../media/image14.jpe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://repository.tudelft.nl/view/ir/uuid:0edd0472-39df-4296-b692-e9916e79fb1e" TargetMode="External"/><Relationship Id="rId6" Type="http://schemas.openxmlformats.org/officeDocument/2006/relationships/hyperlink" Target="http://repository.tudelft.nl/view/ir/uuid:139c7255-226c-49c0-a6e8-31eebf49d3b7" TargetMode="External"/><Relationship Id="rId7" Type="http://schemas.openxmlformats.org/officeDocument/2006/relationships/hyperlink" Target="http://repository.tudelft.nl/view/ir/uuid:6e42101e-9b37-42a8-985b-54aeb09e829c" TargetMode="External"/><Relationship Id="rId8" Type="http://schemas.openxmlformats.org/officeDocument/2006/relationships/hyperlink" Target="http://www.springer.com/business/business+information+systems/book/978-3-540-85231-5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Relationship Id="rId3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7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7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OptLand@capgemini.com" TargetMode="External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rystyna.Robaczewska@rws.nl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edv.tu-berlin.de/Homepage/SYSEDV.nsf/0/BC7C3B06F298EF9DC12576540038F1A9/$FILE/dietz_04.%20The%20Deep%20Structure%20Of%20Business%20Processes_BPR.pdf" TargetMode="External"/><Relationship Id="rId4" Type="http://schemas.openxmlformats.org/officeDocument/2006/relationships/hyperlink" Target="http://repository.tudelft.nl/view/ir/uuid:18d90cf6-fddc-48ae-8101-e9eda186a72c" TargetMode="External"/><Relationship Id="rId5" Type="http://schemas.openxmlformats.org/officeDocument/2006/relationships/hyperlink" Target="http://repository.tudelft.nl/view/ir/uuid:7efa8c95-93c7-45db-bb12-5061b1da89e3" TargetMode="External"/><Relationship Id="rId6" Type="http://schemas.openxmlformats.org/officeDocument/2006/relationships/hyperlink" Target="mailto:http://repository.tudelft.nl/view/ir/uuid:c8fece0c-06b3-43a9-9a58-d6e96275571e" TargetMode="External"/><Relationship Id="rId7" Type="http://schemas.openxmlformats.org/officeDocument/2006/relationships/hyperlink" Target="http://repository.tudelft.nl/search/ir/?q=subject:%22DEMO%22" TargetMode="External"/><Relationship Id="rId8" Type="http://schemas.openxmlformats.org/officeDocument/2006/relationships/hyperlink" Target="http://www.demo.nl/publications" TargetMode="External"/><Relationship Id="rId9" Type="http://schemas.openxmlformats.org/officeDocument/2006/relationships/hyperlink" Target="http://www.antwerpmanagementschool.be/en/our-programs/masters-for-professionals/executive-master-of-enterprise-it-architecture-(meita).aspx" TargetMode="External"/><Relationship Id="rId10" Type="http://schemas.openxmlformats.org/officeDocument/2006/relationships/hyperlink" Target="http://academy.capgemini.nl/opleidingen/architectuur/business-architectuur/demo-professional/overzich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52625" y="1447800"/>
            <a:ext cx="7800975" cy="1524000"/>
          </a:xfrm>
        </p:spPr>
        <p:txBody>
          <a:bodyPr/>
          <a:lstStyle/>
          <a:p>
            <a:r>
              <a:rPr lang="en-US" sz="2800" dirty="0" smtClean="0"/>
              <a:t>DEMO as core of Informed Governance at Rijkswaterstaat</a:t>
            </a:r>
            <a:endParaRPr lang="en-US" sz="2800" dirty="0"/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</a:rPr>
              <a:t>Martin </a:t>
            </a:r>
            <a:r>
              <a:rPr lang="en-US" sz="2400" dirty="0">
                <a:latin typeface="Verdana" charset="0"/>
              </a:rPr>
              <a:t>Op 't </a:t>
            </a:r>
            <a:r>
              <a:rPr lang="en-US" sz="2400" dirty="0" smtClean="0">
                <a:latin typeface="Verdana" charset="0"/>
              </a:rPr>
              <a:t>Land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>
                <a:latin typeface="Verdana" charset="0"/>
              </a:rPr>
              <a:t>Capgemini: Certified Enterprise Architect, Innovation </a:t>
            </a:r>
            <a:r>
              <a:rPr lang="en-US" sz="1200" dirty="0">
                <a:latin typeface="Verdana" charset="0"/>
              </a:rPr>
              <a:t>Alliance </a:t>
            </a:r>
            <a:r>
              <a:rPr lang="en-US" sz="1200" dirty="0" smtClean="0">
                <a:latin typeface="Verdana" charset="0"/>
              </a:rPr>
              <a:t>Developer</a:t>
            </a:r>
            <a:endParaRPr lang="en-US" sz="1200" dirty="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200" dirty="0">
                <a:latin typeface="Verdana" charset="0"/>
              </a:rPr>
              <a:t>University of Antwerp Management </a:t>
            </a:r>
            <a:r>
              <a:rPr lang="en-US" sz="1200" dirty="0" smtClean="0">
                <a:latin typeface="Verdana" charset="0"/>
              </a:rPr>
              <a:t>School: Professor Enterprise Engineering</a:t>
            </a:r>
            <a:endParaRPr lang="en-US" sz="1200" dirty="0">
              <a:latin typeface="Verdana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16496" y="4658360"/>
            <a:ext cx="914501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Industry Track EEWC-2013</a:t>
            </a:r>
          </a:p>
          <a:p>
            <a:pPr algn="ctr"/>
            <a:r>
              <a:rPr lang="en-GB" b="1" dirty="0" smtClean="0">
                <a:latin typeface="+mn-lt"/>
              </a:rPr>
              <a:t>3</a:t>
            </a:r>
            <a:r>
              <a:rPr lang="en-GB" b="1" baseline="30000" dirty="0" smtClean="0">
                <a:latin typeface="+mn-lt"/>
              </a:rPr>
              <a:t>rd</a:t>
            </a:r>
            <a:r>
              <a:rPr lang="en-GB" b="1" dirty="0" smtClean="0">
                <a:latin typeface="+mn-lt"/>
              </a:rPr>
              <a:t> Enterprise Engineering Working Conference</a:t>
            </a:r>
          </a:p>
          <a:p>
            <a:pPr algn="ctr"/>
            <a:r>
              <a:rPr lang="en-GB" dirty="0" smtClean="0">
                <a:latin typeface="+mn-lt"/>
              </a:rPr>
              <a:t>May 13</a:t>
            </a:r>
            <a:r>
              <a:rPr lang="en-GB" baseline="30000" dirty="0" smtClean="0">
                <a:latin typeface="+mn-lt"/>
              </a:rPr>
              <a:t>th</a:t>
            </a:r>
            <a:r>
              <a:rPr lang="en-GB" dirty="0" smtClean="0">
                <a:latin typeface="+mn-lt"/>
              </a:rPr>
              <a:t> – 15</a:t>
            </a:r>
            <a:r>
              <a:rPr lang="en-GB" baseline="30000" dirty="0" smtClean="0">
                <a:latin typeface="+mn-lt"/>
              </a:rPr>
              <a:t>th</a:t>
            </a:r>
            <a:r>
              <a:rPr lang="en-GB" dirty="0" smtClean="0">
                <a:latin typeface="+mn-lt"/>
              </a:rPr>
              <a:t>, 2013</a:t>
            </a:r>
            <a:endParaRPr lang="en-GB" dirty="0">
              <a:latin typeface="+mn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0" y="-3576"/>
            <a:ext cx="9906000" cy="120032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dirty="0" smtClean="0">
                <a:latin typeface="Book Antiqua"/>
                <a:cs typeface="Book Antiqua"/>
              </a:rPr>
              <a:t>All materials of these cases are provided courtesy of Dutch Ministry of Infrastructure and Environment, Rijkswaterstaat</a:t>
            </a:r>
            <a:r>
              <a:rPr lang="en-US" dirty="0">
                <a:latin typeface="Book Antiqua"/>
                <a:cs typeface="Book Antiqua"/>
              </a:rPr>
              <a:t>, </a:t>
            </a:r>
            <a:r>
              <a:rPr lang="en-US" dirty="0" smtClean="0">
                <a:latin typeface="Book Antiqua"/>
                <a:cs typeface="Book Antiqua"/>
              </a:rPr>
              <a:t>Central Information Services, where the approaches and models shown are actively applied.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4" name="Afbeelding 3" descr="Tud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6030168"/>
            <a:ext cx="1930400" cy="711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6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300" smtClean="0"/>
              <a:t>1. Transformation</a:t>
            </a:r>
            <a:br>
              <a:rPr lang="en-US" sz="1300" smtClean="0"/>
            </a:br>
            <a:r>
              <a:rPr lang="en-US" smtClean="0"/>
              <a:t>Shipping Traffic Management: main drivers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shipping traffic is intensifying</a:t>
            </a:r>
          </a:p>
          <a:p>
            <a:pPr lvl="1"/>
            <a:r>
              <a:rPr lang="en-US" dirty="0" smtClean="0"/>
              <a:t>container traffic is growing explosively</a:t>
            </a:r>
          </a:p>
          <a:p>
            <a:pPr lvl="1"/>
            <a:r>
              <a:rPr lang="en-US" dirty="0" smtClean="0"/>
              <a:t>arrival </a:t>
            </a:r>
            <a:r>
              <a:rPr lang="en-US" i="1" dirty="0" err="1" smtClean="0"/>
              <a:t>Maasvlakte</a:t>
            </a:r>
            <a:r>
              <a:rPr lang="en-US" i="1" dirty="0" smtClean="0"/>
              <a:t> 2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45% of containers should be transported over water</a:t>
            </a:r>
            <a:endParaRPr lang="en-US" dirty="0" smtClean="0"/>
          </a:p>
          <a:p>
            <a:r>
              <a:rPr lang="en-US" dirty="0" smtClean="0"/>
              <a:t>in that, RWS as waterway manager has to cooperate</a:t>
            </a:r>
          </a:p>
          <a:p>
            <a:pPr lvl="1"/>
            <a:r>
              <a:rPr lang="en-US" dirty="0" smtClean="0"/>
              <a:t>internally: 10 waterway regions, Asset Management (DNZ)</a:t>
            </a:r>
          </a:p>
          <a:p>
            <a:pPr lvl="1"/>
            <a:r>
              <a:rPr lang="en-US" dirty="0" smtClean="0"/>
              <a:t>externally: 200 other NL + international waterway managers</a:t>
            </a:r>
          </a:p>
          <a:p>
            <a:r>
              <a:rPr lang="en-US" dirty="0" smtClean="0"/>
              <a:t>STM should be based on excellent data = basis for good information</a:t>
            </a:r>
          </a:p>
          <a:p>
            <a:pPr lvl="1"/>
            <a:r>
              <a:rPr lang="en-US" dirty="0" smtClean="0"/>
              <a:t>also taking into account other </a:t>
            </a:r>
            <a:r>
              <a:rPr lang="en-US" dirty="0" err="1" smtClean="0"/>
              <a:t>uniforming</a:t>
            </a:r>
            <a:r>
              <a:rPr lang="en-US" dirty="0" smtClean="0"/>
              <a:t> drivers:</a:t>
            </a:r>
          </a:p>
          <a:p>
            <a:pPr lvl="2"/>
            <a:r>
              <a:rPr lang="en-US" dirty="0" smtClean="0"/>
              <a:t>European standards (River Information Services - RIS)</a:t>
            </a:r>
          </a:p>
          <a:p>
            <a:pPr lvl="2"/>
            <a:r>
              <a:rPr lang="en-US" dirty="0" smtClean="0"/>
              <a:t>Remote Control (sluices, bridges)</a:t>
            </a:r>
          </a:p>
          <a:p>
            <a:pPr lvl="2"/>
            <a:r>
              <a:rPr lang="en-US" dirty="0" smtClean="0"/>
              <a:t>ONE RWS! (OP-2015)</a:t>
            </a:r>
          </a:p>
          <a:p>
            <a:pPr lvl="2"/>
            <a:r>
              <a:rPr lang="en-US" dirty="0" smtClean="0"/>
              <a:t>cost savings</a:t>
            </a:r>
            <a:endParaRPr lang="en-US" dirty="0"/>
          </a:p>
          <a:p>
            <a:r>
              <a:rPr lang="en-US" dirty="0" smtClean="0"/>
              <a:t>… and excellent data flourish where responsibilities are clear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24E1-2D3D-0A47-93FF-0AD495996AC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hthoek 50"/>
          <p:cNvSpPr>
            <a:spLocks noChangeArrowheads="1"/>
          </p:cNvSpPr>
          <p:nvPr/>
        </p:nvSpPr>
        <p:spPr bwMode="auto">
          <a:xfrm>
            <a:off x="777428" y="5936834"/>
            <a:ext cx="8928100" cy="395288"/>
          </a:xfrm>
          <a:prstGeom prst="rect">
            <a:avLst/>
          </a:prstGeom>
          <a:gradFill rotWithShape="1">
            <a:gsLst>
              <a:gs pos="0">
                <a:srgbClr val="FFFF6D"/>
              </a:gs>
              <a:gs pos="100000">
                <a:srgbClr val="FFE706"/>
              </a:gs>
            </a:gsLst>
            <a:lin ang="5400000"/>
          </a:gradFill>
          <a:ln w="9525">
            <a:solidFill>
              <a:srgbClr val="FBD1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600" b="1" smtClean="0">
                <a:solidFill>
                  <a:srgbClr val="0000FF"/>
                </a:solidFill>
              </a:rPr>
              <a:t>Shared understanding of the domain Shipping Traffic Management needed!</a:t>
            </a:r>
            <a:endParaRPr lang="en-US" sz="16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9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1. Transformation</a:t>
            </a:r>
            <a:br>
              <a:rPr lang="en-US" sz="1300" dirty="0" smtClean="0"/>
            </a:br>
            <a:r>
              <a:rPr lang="en-US" dirty="0" smtClean="0"/>
              <a:t>Areas of STM should coherently change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24E1-2D3D-0A47-93FF-0AD495996AC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hthoek 50"/>
          <p:cNvSpPr>
            <a:spLocks noChangeArrowheads="1"/>
          </p:cNvSpPr>
          <p:nvPr/>
        </p:nvSpPr>
        <p:spPr bwMode="auto">
          <a:xfrm>
            <a:off x="544637" y="5936834"/>
            <a:ext cx="9345488" cy="395288"/>
          </a:xfrm>
          <a:prstGeom prst="rect">
            <a:avLst/>
          </a:prstGeom>
          <a:gradFill rotWithShape="1">
            <a:gsLst>
              <a:gs pos="0">
                <a:srgbClr val="FFFF6D"/>
              </a:gs>
              <a:gs pos="100000">
                <a:srgbClr val="FFE706"/>
              </a:gs>
            </a:gsLst>
            <a:lin ang="5400000"/>
          </a:gradFill>
          <a:ln w="9525">
            <a:solidFill>
              <a:srgbClr val="FBD1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For transformation, coherent and shared insight is needed: apply Architecture! 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4" y="1268760"/>
            <a:ext cx="2952328" cy="3212495"/>
          </a:xfrm>
          <a:prstGeom prst="rect">
            <a:avLst/>
          </a:prstGeom>
        </p:spPr>
      </p:pic>
      <p:cxnSp>
        <p:nvCxnSpPr>
          <p:cNvPr id="31" name="AutoShape 32"/>
          <p:cNvCxnSpPr>
            <a:cxnSpLocks noChangeShapeType="1"/>
          </p:cNvCxnSpPr>
          <p:nvPr/>
        </p:nvCxnSpPr>
        <p:spPr bwMode="auto">
          <a:xfrm>
            <a:off x="1928664" y="2420888"/>
            <a:ext cx="3744416" cy="1440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33"/>
          <p:cNvCxnSpPr>
            <a:cxnSpLocks noChangeShapeType="1"/>
          </p:cNvCxnSpPr>
          <p:nvPr/>
        </p:nvCxnSpPr>
        <p:spPr bwMode="auto">
          <a:xfrm>
            <a:off x="1928664" y="2996952"/>
            <a:ext cx="3528392" cy="2592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3" name="AutoShape 26"/>
          <p:cNvSpPr>
            <a:spLocks noChangeArrowheads="1"/>
          </p:cNvSpPr>
          <p:nvPr/>
        </p:nvSpPr>
        <p:spPr bwMode="auto">
          <a:xfrm>
            <a:off x="5397877" y="2564036"/>
            <a:ext cx="3311899" cy="3097212"/>
          </a:xfrm>
          <a:prstGeom prst="roundRect">
            <a:avLst>
              <a:gd name="adj" fmla="val 6954"/>
            </a:avLst>
          </a:prstGeom>
          <a:solidFill>
            <a:srgbClr val="E2870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10800"/>
          <a:lstStyle/>
          <a:p>
            <a:pPr algn="ctr"/>
            <a:r>
              <a:rPr lang="en-US" sz="1200" dirty="0" smtClean="0"/>
              <a:t>Shipping Traffic Management</a:t>
            </a:r>
            <a:endParaRPr lang="en-US" sz="1200" dirty="0"/>
          </a:p>
        </p:txBody>
      </p:sp>
      <p:sp>
        <p:nvSpPr>
          <p:cNvPr id="34" name="AutoShape 27"/>
          <p:cNvSpPr>
            <a:spLocks noChangeArrowheads="1"/>
          </p:cNvSpPr>
          <p:nvPr/>
        </p:nvSpPr>
        <p:spPr bwMode="auto">
          <a:xfrm>
            <a:off x="5470893" y="2995836"/>
            <a:ext cx="2158727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err="1" smtClean="0">
                <a:solidFill>
                  <a:srgbClr val="008000"/>
                </a:solidFill>
              </a:rPr>
              <a:t>Nautic</a:t>
            </a:r>
            <a:r>
              <a:rPr lang="en-US" sz="1400" dirty="0" smtClean="0">
                <a:solidFill>
                  <a:srgbClr val="008000"/>
                </a:solidFill>
              </a:rPr>
              <a:t> Control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5" name="AutoShape 28"/>
          <p:cNvSpPr>
            <a:spLocks noChangeArrowheads="1"/>
          </p:cNvSpPr>
          <p:nvPr/>
        </p:nvSpPr>
        <p:spPr bwMode="auto">
          <a:xfrm>
            <a:off x="5470893" y="3572097"/>
            <a:ext cx="2158727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Vessel Traffic Services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6" name="AutoShape 29"/>
          <p:cNvSpPr>
            <a:spLocks noChangeArrowheads="1"/>
          </p:cNvSpPr>
          <p:nvPr/>
        </p:nvSpPr>
        <p:spPr bwMode="auto">
          <a:xfrm>
            <a:off x="5470893" y="4075335"/>
            <a:ext cx="2158727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Object Control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7" name="AutoShape 30"/>
          <p:cNvSpPr>
            <a:spLocks noChangeArrowheads="1"/>
          </p:cNvSpPr>
          <p:nvPr/>
        </p:nvSpPr>
        <p:spPr bwMode="auto">
          <a:xfrm>
            <a:off x="5470893" y="4578572"/>
            <a:ext cx="2158727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smtClean="0">
                <a:solidFill>
                  <a:srgbClr val="008000"/>
                </a:solidFill>
              </a:rPr>
              <a:t>Incidentmanagement</a:t>
            </a:r>
            <a:endParaRPr lang="en-US" sz="1400">
              <a:solidFill>
                <a:srgbClr val="008000"/>
              </a:solidFill>
            </a:endParaRP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5470893" y="5083397"/>
            <a:ext cx="2158727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Enforcement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9" name="AutoShape 34"/>
          <p:cNvSpPr>
            <a:spLocks noChangeArrowheads="1"/>
          </p:cNvSpPr>
          <p:nvPr/>
        </p:nvSpPr>
        <p:spPr bwMode="auto">
          <a:xfrm>
            <a:off x="5469306" y="2957736"/>
            <a:ext cx="2160315" cy="503238"/>
          </a:xfrm>
          <a:prstGeom prst="roundRect">
            <a:avLst>
              <a:gd name="adj" fmla="val 15458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700">
              <a:latin typeface="Arial Narrow" pitchFamily="34" charset="0"/>
            </a:endParaRP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6162960" y="1987773"/>
            <a:ext cx="182814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0" dirty="0" smtClean="0"/>
              <a:t>RWS-network</a:t>
            </a:r>
          </a:p>
          <a:p>
            <a:pPr algn="ctr">
              <a:defRPr/>
            </a:pPr>
            <a:r>
              <a:rPr lang="en-US" dirty="0" smtClean="0"/>
              <a:t>waterways</a:t>
            </a:r>
            <a:endParaRPr lang="en-US" dirty="0"/>
          </a:p>
        </p:txBody>
      </p:sp>
      <p:sp>
        <p:nvSpPr>
          <p:cNvPr id="41" name="AutoShape 31"/>
          <p:cNvSpPr>
            <a:spLocks noChangeArrowheads="1"/>
          </p:cNvSpPr>
          <p:nvPr/>
        </p:nvSpPr>
        <p:spPr bwMode="auto">
          <a:xfrm rot="16200000">
            <a:off x="6621769" y="4003726"/>
            <a:ext cx="2592286" cy="43174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Monitoring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42" name="AutoShape 31"/>
          <p:cNvSpPr>
            <a:spLocks noChangeArrowheads="1"/>
          </p:cNvSpPr>
          <p:nvPr/>
        </p:nvSpPr>
        <p:spPr bwMode="auto">
          <a:xfrm rot="16200000">
            <a:off x="7125761" y="4003726"/>
            <a:ext cx="2592286" cy="43174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Information provision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6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DEMO </a:t>
            </a:r>
            <a:r>
              <a:rPr lang="en-US" sz="1200" dirty="0"/>
              <a:t>as core of </a:t>
            </a:r>
            <a:r>
              <a:rPr lang="en-US" sz="1200" i="1" dirty="0"/>
              <a:t>Informed Governance </a:t>
            </a:r>
            <a:r>
              <a:rPr lang="en-US" sz="1200" dirty="0" smtClean="0"/>
              <a:t>at Rijkswaterstaat</a:t>
            </a:r>
            <a:br>
              <a:rPr lang="en-US" sz="1200" dirty="0" smtClean="0"/>
            </a:b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Starter: 3 </a:t>
            </a:r>
            <a:r>
              <a:rPr lang="en-US" dirty="0" smtClean="0"/>
              <a:t>concrete </a:t>
            </a:r>
            <a:r>
              <a:rPr lang="en-US" dirty="0"/>
              <a:t>examples DEMO@RWS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Transformation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Domain Architecture Shipping Traffic Management (DAS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 smtClean="0">
                <a:latin typeface="Verdana" charset="0"/>
                <a:ea typeface="MS PGothic" charset="0"/>
                <a:sym typeface="Wingdings" charset="0"/>
              </a:rPr>
              <a:t>Clarifying</a:t>
            </a:r>
            <a:r>
              <a:rPr lang="nl-NL" dirty="0" smtClean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dirty="0" err="1">
                <a:latin typeface="Verdana" charset="0"/>
                <a:ea typeface="MS PGothic" charset="0"/>
                <a:sym typeface="Wingdings" charset="0"/>
              </a:rPr>
              <a:t>primary</a:t>
            </a:r>
            <a:r>
              <a:rPr lang="nl-NL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dirty="0" err="1" smtClean="0">
                <a:latin typeface="Verdana" charset="0"/>
                <a:ea typeface="MS PGothic" charset="0"/>
                <a:sym typeface="Wingdings" charset="0"/>
              </a:rPr>
              <a:t>processes</a:t>
            </a:r>
            <a:endParaRPr lang="nl-NL" dirty="0" smtClean="0">
              <a:latin typeface="Verdana" charset="0"/>
              <a:ea typeface="MS PGothic" charset="0"/>
              <a:sym typeface="Wingding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Enabling </a:t>
            </a:r>
            <a:r>
              <a:rPr lang="en-US" dirty="0"/>
              <a:t>coherent </a:t>
            </a:r>
            <a:r>
              <a:rPr lang="en-US" dirty="0" smtClean="0"/>
              <a:t>steering</a:t>
            </a:r>
          </a:p>
          <a:p>
            <a:pPr marL="457200" indent="-457200"/>
            <a:r>
              <a:rPr lang="en-US" dirty="0"/>
              <a:t>Conclusions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Verdana" charset="0"/>
            </a:endParaRP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900" smtClean="0">
                <a:solidFill>
                  <a:srgbClr val="0000FF"/>
                </a:solidFill>
              </a:rPr>
              <a:t>May 14th, 2013</a:t>
            </a:r>
            <a:endParaRPr lang="en-US" sz="900">
              <a:solidFill>
                <a:srgbClr val="0000FF"/>
              </a:solidFill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rgbClr val="0000FF"/>
                </a:solidFill>
              </a:rPr>
              <a:t>DEMO as core of Informed Governance at Rijkswaterstaat</a:t>
            </a:r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EB9112B3-74F5-7E4F-9D88-22E4952ABE0C}" type="slidenum">
              <a:rPr lang="en-US" sz="1000">
                <a:solidFill>
                  <a:srgbClr val="0000FF"/>
                </a:solidFill>
              </a:rPr>
              <a:pPr eaLnBrk="1" hangingPunct="1"/>
              <a:t>12</a:t>
            </a:fld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4" name="Pijl links 3"/>
          <p:cNvSpPr/>
          <p:nvPr/>
        </p:nvSpPr>
        <p:spPr>
          <a:xfrm>
            <a:off x="331258" y="2060848"/>
            <a:ext cx="216024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hthoek 6"/>
          <p:cNvSpPr>
            <a:spLocks noChangeArrowheads="1"/>
          </p:cNvSpPr>
          <p:nvPr/>
        </p:nvSpPr>
        <p:spPr bwMode="auto">
          <a:xfrm>
            <a:off x="232790" y="1106512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  <p:sp>
        <p:nvSpPr>
          <p:cNvPr id="9" name="Rechthoek 6"/>
          <p:cNvSpPr>
            <a:spLocks noChangeArrowheads="1"/>
          </p:cNvSpPr>
          <p:nvPr/>
        </p:nvSpPr>
        <p:spPr bwMode="auto">
          <a:xfrm>
            <a:off x="232790" y="1458324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6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2. Domain Architecture Shipping Traffic Management (DAS)</a:t>
            </a:r>
            <a:br>
              <a:rPr lang="en-US" sz="1200" dirty="0" smtClean="0"/>
            </a:br>
            <a:r>
              <a:rPr lang="en-US" dirty="0" smtClean="0"/>
              <a:t>Our Way of Working: how it all started …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  <a:ea typeface="MS PGothic" charset="0"/>
              </a:rPr>
              <a:t>1</a:t>
            </a:r>
            <a:r>
              <a:rPr lang="en-US" baseline="30000" dirty="0" smtClean="0">
                <a:latin typeface="Verdana" charset="0"/>
                <a:ea typeface="MS PGothic" charset="0"/>
              </a:rPr>
              <a:t>st</a:t>
            </a:r>
            <a:r>
              <a:rPr lang="en-US" dirty="0" smtClean="0">
                <a:latin typeface="Verdana" charset="0"/>
                <a:ea typeface="MS PGothic" charset="0"/>
              </a:rPr>
              <a:t> assignment: “do an architecture”, “create the architecture of STM”</a:t>
            </a:r>
          </a:p>
          <a:p>
            <a:r>
              <a:rPr lang="en-US" dirty="0" smtClean="0">
                <a:latin typeface="Verdana" charset="0"/>
                <a:ea typeface="MS PGothic" charset="0"/>
              </a:rPr>
              <a:t>new approach: let </a:t>
            </a:r>
            <a:r>
              <a:rPr lang="en-US" b="1" dirty="0" smtClean="0">
                <a:latin typeface="Verdana" charset="0"/>
                <a:ea typeface="MS PGothic" charset="0"/>
              </a:rPr>
              <a:t>order</a:t>
            </a:r>
            <a:r>
              <a:rPr lang="en-US" dirty="0" smtClean="0">
                <a:latin typeface="Verdana" charset="0"/>
                <a:ea typeface="MS PGothic" charset="0"/>
              </a:rPr>
              <a:t> (NOT structure!) be determined by problems</a:t>
            </a:r>
          </a:p>
          <a:p>
            <a:pPr lvl="1"/>
            <a:r>
              <a:rPr lang="en-US" dirty="0" smtClean="0">
                <a:latin typeface="Verdana" charset="0"/>
                <a:ea typeface="MS PGothic" charset="0"/>
              </a:rPr>
              <a:t>using </a:t>
            </a:r>
            <a:r>
              <a:rPr lang="en-US" i="1" dirty="0" smtClean="0">
                <a:latin typeface="Verdana" charset="0"/>
                <a:ea typeface="MS PGothic" charset="0"/>
              </a:rPr>
              <a:t>Architecture Explorations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633536" y="5949975"/>
            <a:ext cx="9144000" cy="287337"/>
          </a:xfrm>
          <a:prstGeom prst="rect">
            <a:avLst/>
          </a:prstGeom>
          <a:gradFill rotWithShape="1">
            <a:gsLst>
              <a:gs pos="0">
                <a:srgbClr val="FFFF6D"/>
              </a:gs>
              <a:gs pos="100000">
                <a:srgbClr val="FFE706"/>
              </a:gs>
            </a:gsLst>
            <a:lin ang="5400000"/>
          </a:gradFill>
          <a:ln w="9525">
            <a:solidFill>
              <a:srgbClr val="FBD1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0000FF"/>
                </a:solidFill>
                <a:latin typeface="Verdana" pitchFamily="34" charset="0"/>
                <a:ea typeface="MS PGothic" pitchFamily="34" charset="-128"/>
                <a:cs typeface="+mn-cs"/>
              </a:rPr>
              <a:t>⇒ solve real problems + at the same </a:t>
            </a:r>
            <a:r>
              <a:rPr lang="en-US" sz="1400" b="1" dirty="0">
                <a:solidFill>
                  <a:srgbClr val="0000FF"/>
                </a:solidFill>
                <a:latin typeface="Verdana" pitchFamily="34" charset="0"/>
                <a:ea typeface="MS PGothic" pitchFamily="34" charset="-128"/>
              </a:rPr>
              <a:t>time stepwise build Architecture </a:t>
            </a:r>
            <a:r>
              <a:rPr lang="en-US" sz="1400" b="1" dirty="0" smtClean="0">
                <a:solidFill>
                  <a:srgbClr val="0000FF"/>
                </a:solidFill>
                <a:latin typeface="Verdana" pitchFamily="34" charset="0"/>
                <a:ea typeface="MS PGothic" pitchFamily="34" charset="-128"/>
                <a:cs typeface="+mn-cs"/>
              </a:rPr>
              <a:t>repository</a:t>
            </a:r>
            <a:endParaRPr lang="en-US" sz="1400" b="1" dirty="0">
              <a:solidFill>
                <a:srgbClr val="0000FF"/>
              </a:solidFill>
              <a:latin typeface="Verdana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2253109" y="2620417"/>
            <a:ext cx="5543550" cy="3155950"/>
            <a:chOff x="3924300" y="2735263"/>
            <a:chExt cx="5543550" cy="3155950"/>
          </a:xfrm>
        </p:grpSpPr>
        <p:sp>
          <p:nvSpPr>
            <p:cNvPr id="9" name="Rectangle 9"/>
            <p:cNvSpPr txBox="1">
              <a:spLocks noChangeArrowheads="1"/>
            </p:cNvSpPr>
            <p:nvPr/>
          </p:nvSpPr>
          <p:spPr bwMode="auto">
            <a:xfrm>
              <a:off x="3924300" y="3914775"/>
              <a:ext cx="5543550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45717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lvl="1">
                <a:spcBef>
                  <a:spcPct val="20000"/>
                </a:spcBef>
              </a:pPr>
              <a:r>
                <a:rPr lang="en-US" sz="1800" smtClean="0">
                  <a:cs typeface="Times New Roman" charset="0"/>
                </a:rPr>
                <a:t/>
              </a:r>
              <a:br>
                <a:rPr lang="en-US" sz="1800" smtClean="0">
                  <a:cs typeface="Times New Roman" charset="0"/>
                </a:rPr>
              </a:br>
              <a:endParaRPr lang="en-US" sz="1800">
                <a:cs typeface="Times New Roman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154150" y="2735264"/>
              <a:ext cx="4957039" cy="3155949"/>
            </a:xfrm>
            <a:custGeom>
              <a:avLst/>
              <a:gdLst>
                <a:gd name="T0" fmla="*/ 0 w 4378"/>
                <a:gd name="T1" fmla="*/ 0 h 3019"/>
                <a:gd name="T2" fmla="*/ 2147483647 w 4378"/>
                <a:gd name="T3" fmla="*/ 0 h 3019"/>
                <a:gd name="T4" fmla="*/ 2147483647 w 4378"/>
                <a:gd name="T5" fmla="*/ 2147483647 h 3019"/>
                <a:gd name="T6" fmla="*/ 0 w 4378"/>
                <a:gd name="T7" fmla="*/ 2147483647 h 3019"/>
                <a:gd name="T8" fmla="*/ 0 w 4378"/>
                <a:gd name="T9" fmla="*/ 0 h 30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78"/>
                <a:gd name="T16" fmla="*/ 0 h 3019"/>
                <a:gd name="T17" fmla="*/ 4378 w 4378"/>
                <a:gd name="T18" fmla="*/ 3019 h 30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78" h="3019">
                  <a:moveTo>
                    <a:pt x="0" y="0"/>
                  </a:moveTo>
                  <a:lnTo>
                    <a:pt x="4377" y="0"/>
                  </a:lnTo>
                  <a:lnTo>
                    <a:pt x="4377" y="3018"/>
                  </a:lnTo>
                  <a:lnTo>
                    <a:pt x="0" y="301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154150" y="2735263"/>
              <a:ext cx="4957039" cy="1693487"/>
            </a:xfrm>
            <a:custGeom>
              <a:avLst/>
              <a:gdLst>
                <a:gd name="T0" fmla="*/ 0 w 4378"/>
                <a:gd name="T1" fmla="*/ 0 h 1620"/>
                <a:gd name="T2" fmla="*/ 2147483647 w 4378"/>
                <a:gd name="T3" fmla="*/ 0 h 1620"/>
                <a:gd name="T4" fmla="*/ 2147483647 w 4378"/>
                <a:gd name="T5" fmla="*/ 2147483647 h 1620"/>
                <a:gd name="T6" fmla="*/ 0 w 4378"/>
                <a:gd name="T7" fmla="*/ 2147483647 h 1620"/>
                <a:gd name="T8" fmla="*/ 0 w 4378"/>
                <a:gd name="T9" fmla="*/ 0 h 1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78"/>
                <a:gd name="T16" fmla="*/ 0 h 1620"/>
                <a:gd name="T17" fmla="*/ 4378 w 4378"/>
                <a:gd name="T18" fmla="*/ 1620 h 16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78" h="1620">
                  <a:moveTo>
                    <a:pt x="0" y="0"/>
                  </a:moveTo>
                  <a:lnTo>
                    <a:pt x="4377" y="0"/>
                  </a:lnTo>
                  <a:lnTo>
                    <a:pt x="4377" y="1619"/>
                  </a:lnTo>
                  <a:lnTo>
                    <a:pt x="0" y="1619"/>
                  </a:lnTo>
                  <a:lnTo>
                    <a:pt x="0" y="0"/>
                  </a:lnTo>
                </a:path>
              </a:pathLst>
            </a:custGeom>
            <a:solidFill>
              <a:srgbClr val="4040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154149" y="3169089"/>
              <a:ext cx="4950245" cy="1096585"/>
              <a:chOff x="707" y="1351"/>
              <a:chExt cx="4372" cy="1049"/>
            </a:xfrm>
          </p:grpSpPr>
          <p:sp>
            <p:nvSpPr>
              <p:cNvPr id="46" name="Freeform 12"/>
              <p:cNvSpPr>
                <a:spLocks/>
              </p:cNvSpPr>
              <p:nvPr/>
            </p:nvSpPr>
            <p:spPr bwMode="auto">
              <a:xfrm>
                <a:off x="707" y="2005"/>
                <a:ext cx="4372" cy="215"/>
              </a:xfrm>
              <a:custGeom>
                <a:avLst/>
                <a:gdLst>
                  <a:gd name="T0" fmla="*/ 0 w 4372"/>
                  <a:gd name="T1" fmla="*/ 68 h 215"/>
                  <a:gd name="T2" fmla="*/ 439 w 4372"/>
                  <a:gd name="T3" fmla="*/ 97 h 215"/>
                  <a:gd name="T4" fmla="*/ 818 w 4372"/>
                  <a:gd name="T5" fmla="*/ 88 h 215"/>
                  <a:gd name="T6" fmla="*/ 1357 w 4372"/>
                  <a:gd name="T7" fmla="*/ 78 h 215"/>
                  <a:gd name="T8" fmla="*/ 1846 w 4372"/>
                  <a:gd name="T9" fmla="*/ 29 h 215"/>
                  <a:gd name="T10" fmla="*/ 2435 w 4372"/>
                  <a:gd name="T11" fmla="*/ 10 h 215"/>
                  <a:gd name="T12" fmla="*/ 3184 w 4372"/>
                  <a:gd name="T13" fmla="*/ 0 h 215"/>
                  <a:gd name="T14" fmla="*/ 3842 w 4372"/>
                  <a:gd name="T15" fmla="*/ 0 h 215"/>
                  <a:gd name="T16" fmla="*/ 4191 w 4372"/>
                  <a:gd name="T17" fmla="*/ 29 h 215"/>
                  <a:gd name="T18" fmla="*/ 4371 w 4372"/>
                  <a:gd name="T19" fmla="*/ 39 h 215"/>
                  <a:gd name="T20" fmla="*/ 4371 w 4372"/>
                  <a:gd name="T21" fmla="*/ 146 h 215"/>
                  <a:gd name="T22" fmla="*/ 4171 w 4372"/>
                  <a:gd name="T23" fmla="*/ 117 h 215"/>
                  <a:gd name="T24" fmla="*/ 3992 w 4372"/>
                  <a:gd name="T25" fmla="*/ 117 h 215"/>
                  <a:gd name="T26" fmla="*/ 3762 w 4372"/>
                  <a:gd name="T27" fmla="*/ 126 h 215"/>
                  <a:gd name="T28" fmla="*/ 3333 w 4372"/>
                  <a:gd name="T29" fmla="*/ 146 h 215"/>
                  <a:gd name="T30" fmla="*/ 2944 w 4372"/>
                  <a:gd name="T31" fmla="*/ 146 h 215"/>
                  <a:gd name="T32" fmla="*/ 2475 w 4372"/>
                  <a:gd name="T33" fmla="*/ 146 h 215"/>
                  <a:gd name="T34" fmla="*/ 2145 w 4372"/>
                  <a:gd name="T35" fmla="*/ 146 h 215"/>
                  <a:gd name="T36" fmla="*/ 1926 w 4372"/>
                  <a:gd name="T37" fmla="*/ 146 h 215"/>
                  <a:gd name="T38" fmla="*/ 1577 w 4372"/>
                  <a:gd name="T39" fmla="*/ 156 h 215"/>
                  <a:gd name="T40" fmla="*/ 1267 w 4372"/>
                  <a:gd name="T41" fmla="*/ 165 h 215"/>
                  <a:gd name="T42" fmla="*/ 848 w 4372"/>
                  <a:gd name="T43" fmla="*/ 185 h 215"/>
                  <a:gd name="T44" fmla="*/ 539 w 4372"/>
                  <a:gd name="T45" fmla="*/ 195 h 215"/>
                  <a:gd name="T46" fmla="*/ 280 w 4372"/>
                  <a:gd name="T47" fmla="*/ 204 h 215"/>
                  <a:gd name="T48" fmla="*/ 0 w 4372"/>
                  <a:gd name="T49" fmla="*/ 214 h 215"/>
                  <a:gd name="T50" fmla="*/ 0 w 4372"/>
                  <a:gd name="T51" fmla="*/ 68 h 2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372"/>
                  <a:gd name="T79" fmla="*/ 0 h 215"/>
                  <a:gd name="T80" fmla="*/ 4372 w 4372"/>
                  <a:gd name="T81" fmla="*/ 215 h 2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372" h="215">
                    <a:moveTo>
                      <a:pt x="0" y="68"/>
                    </a:moveTo>
                    <a:lnTo>
                      <a:pt x="439" y="97"/>
                    </a:lnTo>
                    <a:lnTo>
                      <a:pt x="818" y="88"/>
                    </a:lnTo>
                    <a:lnTo>
                      <a:pt x="1357" y="78"/>
                    </a:lnTo>
                    <a:lnTo>
                      <a:pt x="1846" y="29"/>
                    </a:lnTo>
                    <a:lnTo>
                      <a:pt x="2435" y="10"/>
                    </a:lnTo>
                    <a:lnTo>
                      <a:pt x="3184" y="0"/>
                    </a:lnTo>
                    <a:lnTo>
                      <a:pt x="3842" y="0"/>
                    </a:lnTo>
                    <a:lnTo>
                      <a:pt x="4191" y="29"/>
                    </a:lnTo>
                    <a:lnTo>
                      <a:pt x="4371" y="39"/>
                    </a:lnTo>
                    <a:lnTo>
                      <a:pt x="4371" y="146"/>
                    </a:lnTo>
                    <a:lnTo>
                      <a:pt x="4171" y="117"/>
                    </a:lnTo>
                    <a:lnTo>
                      <a:pt x="3992" y="117"/>
                    </a:lnTo>
                    <a:lnTo>
                      <a:pt x="3762" y="126"/>
                    </a:lnTo>
                    <a:lnTo>
                      <a:pt x="3333" y="146"/>
                    </a:lnTo>
                    <a:lnTo>
                      <a:pt x="2944" y="146"/>
                    </a:lnTo>
                    <a:lnTo>
                      <a:pt x="2475" y="146"/>
                    </a:lnTo>
                    <a:lnTo>
                      <a:pt x="2145" y="146"/>
                    </a:lnTo>
                    <a:lnTo>
                      <a:pt x="1926" y="146"/>
                    </a:lnTo>
                    <a:lnTo>
                      <a:pt x="1577" y="156"/>
                    </a:lnTo>
                    <a:lnTo>
                      <a:pt x="1267" y="165"/>
                    </a:lnTo>
                    <a:lnTo>
                      <a:pt x="848" y="185"/>
                    </a:lnTo>
                    <a:lnTo>
                      <a:pt x="539" y="195"/>
                    </a:lnTo>
                    <a:lnTo>
                      <a:pt x="280" y="204"/>
                    </a:lnTo>
                    <a:lnTo>
                      <a:pt x="0" y="214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8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" name="Group 18"/>
              <p:cNvGrpSpPr>
                <a:grpSpLocks/>
              </p:cNvGrpSpPr>
              <p:nvPr/>
            </p:nvGrpSpPr>
            <p:grpSpPr bwMode="auto">
              <a:xfrm>
                <a:off x="3774" y="1796"/>
                <a:ext cx="1125" cy="274"/>
                <a:chOff x="3774" y="1796"/>
                <a:chExt cx="1125" cy="274"/>
              </a:xfrm>
            </p:grpSpPr>
            <p:sp>
              <p:nvSpPr>
                <p:cNvPr id="60" name="Arc 13"/>
                <p:cNvSpPr>
                  <a:spLocks/>
                </p:cNvSpPr>
                <p:nvPr/>
              </p:nvSpPr>
              <p:spPr bwMode="auto">
                <a:xfrm>
                  <a:off x="4535" y="1907"/>
                  <a:ext cx="292" cy="141"/>
                </a:xfrm>
                <a:custGeom>
                  <a:avLst/>
                  <a:gdLst>
                    <a:gd name="T0" fmla="*/ 0 w 43199"/>
                    <a:gd name="T1" fmla="*/ 0 h 21913"/>
                    <a:gd name="T2" fmla="*/ 0 w 43199"/>
                    <a:gd name="T3" fmla="*/ 0 h 21913"/>
                    <a:gd name="T4" fmla="*/ 0 w 43199"/>
                    <a:gd name="T5" fmla="*/ 0 h 21913"/>
                    <a:gd name="T6" fmla="*/ 0 60000 65536"/>
                    <a:gd name="T7" fmla="*/ 0 60000 65536"/>
                    <a:gd name="T8" fmla="*/ 0 60000 65536"/>
                    <a:gd name="T9" fmla="*/ 0 w 43199"/>
                    <a:gd name="T10" fmla="*/ 0 h 21913"/>
                    <a:gd name="T11" fmla="*/ 43199 w 43199"/>
                    <a:gd name="T12" fmla="*/ 21913 h 219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9" h="21913" fill="none" extrusionOk="0">
                      <a:moveTo>
                        <a:pt x="-1" y="21444"/>
                      </a:moveTo>
                      <a:cubicBezTo>
                        <a:pt x="84" y="9576"/>
                        <a:pt x="9730" y="-1"/>
                        <a:pt x="21599" y="0"/>
                      </a:cubicBezTo>
                      <a:cubicBezTo>
                        <a:pt x="33528" y="0"/>
                        <a:pt x="43199" y="9670"/>
                        <a:pt x="43199" y="21600"/>
                      </a:cubicBezTo>
                      <a:cubicBezTo>
                        <a:pt x="43199" y="21704"/>
                        <a:pt x="43198" y="21808"/>
                        <a:pt x="43196" y="21912"/>
                      </a:cubicBezTo>
                    </a:path>
                    <a:path w="43199" h="21913" stroke="0" extrusionOk="0">
                      <a:moveTo>
                        <a:pt x="-1" y="21444"/>
                      </a:moveTo>
                      <a:cubicBezTo>
                        <a:pt x="84" y="9576"/>
                        <a:pt x="9730" y="-1"/>
                        <a:pt x="21599" y="0"/>
                      </a:cubicBezTo>
                      <a:cubicBezTo>
                        <a:pt x="33528" y="0"/>
                        <a:pt x="43199" y="9670"/>
                        <a:pt x="43199" y="21600"/>
                      </a:cubicBezTo>
                      <a:cubicBezTo>
                        <a:pt x="43199" y="21704"/>
                        <a:pt x="43198" y="21808"/>
                        <a:pt x="43196" y="21912"/>
                      </a:cubicBezTo>
                      <a:lnTo>
                        <a:pt x="21599" y="21600"/>
                      </a:lnTo>
                      <a:lnTo>
                        <a:pt x="-1" y="21444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Arc 14"/>
                <p:cNvSpPr>
                  <a:spLocks/>
                </p:cNvSpPr>
                <p:nvPr/>
              </p:nvSpPr>
              <p:spPr bwMode="auto">
                <a:xfrm>
                  <a:off x="4176" y="1796"/>
                  <a:ext cx="481" cy="248"/>
                </a:xfrm>
                <a:custGeom>
                  <a:avLst/>
                  <a:gdLst>
                    <a:gd name="T0" fmla="*/ 0 w 43200"/>
                    <a:gd name="T1" fmla="*/ 0 h 23397"/>
                    <a:gd name="T2" fmla="*/ 0 w 43200"/>
                    <a:gd name="T3" fmla="*/ 0 h 23397"/>
                    <a:gd name="T4" fmla="*/ 0 w 43200"/>
                    <a:gd name="T5" fmla="*/ 0 h 2339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3397"/>
                    <a:gd name="T11" fmla="*/ 43200 w 43200"/>
                    <a:gd name="T12" fmla="*/ 23397 h 233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3397" fill="none" extrusionOk="0">
                      <a:moveTo>
                        <a:pt x="0" y="21506"/>
                      </a:moveTo>
                      <a:cubicBezTo>
                        <a:pt x="51" y="9613"/>
                        <a:pt x="9707" y="-1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199"/>
                        <a:pt x="43175" y="22799"/>
                        <a:pt x="43125" y="23397"/>
                      </a:cubicBezTo>
                    </a:path>
                    <a:path w="43200" h="23397" stroke="0" extrusionOk="0">
                      <a:moveTo>
                        <a:pt x="0" y="21506"/>
                      </a:moveTo>
                      <a:cubicBezTo>
                        <a:pt x="51" y="9613"/>
                        <a:pt x="9707" y="-1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199"/>
                        <a:pt x="43175" y="22799"/>
                        <a:pt x="43125" y="23397"/>
                      </a:cubicBezTo>
                      <a:lnTo>
                        <a:pt x="21600" y="21600"/>
                      </a:lnTo>
                      <a:lnTo>
                        <a:pt x="0" y="2150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rc 15"/>
                <p:cNvSpPr>
                  <a:spLocks/>
                </p:cNvSpPr>
                <p:nvPr/>
              </p:nvSpPr>
              <p:spPr bwMode="auto">
                <a:xfrm>
                  <a:off x="3999" y="1856"/>
                  <a:ext cx="360" cy="170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0" y="21219"/>
                      </a:moveTo>
                      <a:cubicBezTo>
                        <a:pt x="208" y="9440"/>
                        <a:pt x="9816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</a:path>
                    <a:path w="43197" h="21600" stroke="0" extrusionOk="0">
                      <a:moveTo>
                        <a:pt x="0" y="21219"/>
                      </a:moveTo>
                      <a:cubicBezTo>
                        <a:pt x="208" y="9440"/>
                        <a:pt x="9816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  <a:lnTo>
                        <a:pt x="21597" y="21600"/>
                      </a:lnTo>
                      <a:lnTo>
                        <a:pt x="0" y="21219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Arc 16"/>
                <p:cNvSpPr>
                  <a:spLocks/>
                </p:cNvSpPr>
                <p:nvPr/>
              </p:nvSpPr>
              <p:spPr bwMode="auto">
                <a:xfrm>
                  <a:off x="3850" y="1883"/>
                  <a:ext cx="293" cy="13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-1" y="21135"/>
                      </a:moveTo>
                      <a:cubicBezTo>
                        <a:pt x="252" y="9390"/>
                        <a:pt x="9846" y="-1"/>
                        <a:pt x="21595" y="0"/>
                      </a:cubicBezTo>
                      <a:cubicBezTo>
                        <a:pt x="33524" y="0"/>
                        <a:pt x="43195" y="9670"/>
                        <a:pt x="43195" y="21600"/>
                      </a:cubicBezTo>
                    </a:path>
                    <a:path w="43195" h="21600" stroke="0" extrusionOk="0">
                      <a:moveTo>
                        <a:pt x="-1" y="21135"/>
                      </a:moveTo>
                      <a:cubicBezTo>
                        <a:pt x="252" y="9390"/>
                        <a:pt x="9846" y="-1"/>
                        <a:pt x="21595" y="0"/>
                      </a:cubicBezTo>
                      <a:cubicBezTo>
                        <a:pt x="33524" y="0"/>
                        <a:pt x="43195" y="9670"/>
                        <a:pt x="43195" y="21600"/>
                      </a:cubicBezTo>
                      <a:lnTo>
                        <a:pt x="21595" y="21600"/>
                      </a:lnTo>
                      <a:lnTo>
                        <a:pt x="-1" y="21135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Freeform 17"/>
                <p:cNvSpPr>
                  <a:spLocks/>
                </p:cNvSpPr>
                <p:nvPr/>
              </p:nvSpPr>
              <p:spPr bwMode="auto">
                <a:xfrm>
                  <a:off x="3774" y="2003"/>
                  <a:ext cx="1125" cy="67"/>
                </a:xfrm>
                <a:custGeom>
                  <a:avLst/>
                  <a:gdLst>
                    <a:gd name="T0" fmla="*/ 1044 w 1125"/>
                    <a:gd name="T1" fmla="*/ 0 h 67"/>
                    <a:gd name="T2" fmla="*/ 1052 w 1125"/>
                    <a:gd name="T3" fmla="*/ 8 h 67"/>
                    <a:gd name="T4" fmla="*/ 1063 w 1125"/>
                    <a:gd name="T5" fmla="*/ 13 h 67"/>
                    <a:gd name="T6" fmla="*/ 1075 w 1125"/>
                    <a:gd name="T7" fmla="*/ 17 h 67"/>
                    <a:gd name="T8" fmla="*/ 1088 w 1125"/>
                    <a:gd name="T9" fmla="*/ 19 h 67"/>
                    <a:gd name="T10" fmla="*/ 1100 w 1125"/>
                    <a:gd name="T11" fmla="*/ 21 h 67"/>
                    <a:gd name="T12" fmla="*/ 1112 w 1125"/>
                    <a:gd name="T13" fmla="*/ 26 h 67"/>
                    <a:gd name="T14" fmla="*/ 1121 w 1125"/>
                    <a:gd name="T15" fmla="*/ 38 h 67"/>
                    <a:gd name="T16" fmla="*/ 1124 w 1125"/>
                    <a:gd name="T17" fmla="*/ 46 h 67"/>
                    <a:gd name="T18" fmla="*/ 1124 w 1125"/>
                    <a:gd name="T19" fmla="*/ 51 h 67"/>
                    <a:gd name="T20" fmla="*/ 1120 w 1125"/>
                    <a:gd name="T21" fmla="*/ 58 h 67"/>
                    <a:gd name="T22" fmla="*/ 1108 w 1125"/>
                    <a:gd name="T23" fmla="*/ 61 h 67"/>
                    <a:gd name="T24" fmla="*/ 1091 w 1125"/>
                    <a:gd name="T25" fmla="*/ 62 h 67"/>
                    <a:gd name="T26" fmla="*/ 945 w 1125"/>
                    <a:gd name="T27" fmla="*/ 66 h 67"/>
                    <a:gd name="T28" fmla="*/ 737 w 1125"/>
                    <a:gd name="T29" fmla="*/ 66 h 67"/>
                    <a:gd name="T30" fmla="*/ 389 w 1125"/>
                    <a:gd name="T31" fmla="*/ 66 h 67"/>
                    <a:gd name="T32" fmla="*/ 222 w 1125"/>
                    <a:gd name="T33" fmla="*/ 58 h 67"/>
                    <a:gd name="T34" fmla="*/ 0 w 1125"/>
                    <a:gd name="T35" fmla="*/ 50 h 67"/>
                    <a:gd name="T36" fmla="*/ 3 w 1125"/>
                    <a:gd name="T37" fmla="*/ 39 h 67"/>
                    <a:gd name="T38" fmla="*/ 9 w 1125"/>
                    <a:gd name="T39" fmla="*/ 29 h 67"/>
                    <a:gd name="T40" fmla="*/ 19 w 1125"/>
                    <a:gd name="T41" fmla="*/ 21 h 67"/>
                    <a:gd name="T42" fmla="*/ 28 w 1125"/>
                    <a:gd name="T43" fmla="*/ 15 h 67"/>
                    <a:gd name="T44" fmla="*/ 37 w 1125"/>
                    <a:gd name="T45" fmla="*/ 12 h 67"/>
                    <a:gd name="T46" fmla="*/ 57 w 1125"/>
                    <a:gd name="T47" fmla="*/ 9 h 67"/>
                    <a:gd name="T48" fmla="*/ 74 w 1125"/>
                    <a:gd name="T49" fmla="*/ 7 h 67"/>
                    <a:gd name="T50" fmla="*/ 106 w 1125"/>
                    <a:gd name="T51" fmla="*/ 5 h 67"/>
                    <a:gd name="T52" fmla="*/ 1044 w 1125"/>
                    <a:gd name="T53" fmla="*/ 0 h 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125"/>
                    <a:gd name="T82" fmla="*/ 0 h 67"/>
                    <a:gd name="T83" fmla="*/ 1125 w 1125"/>
                    <a:gd name="T84" fmla="*/ 67 h 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125" h="67">
                      <a:moveTo>
                        <a:pt x="1044" y="0"/>
                      </a:moveTo>
                      <a:lnTo>
                        <a:pt x="1052" y="8"/>
                      </a:lnTo>
                      <a:lnTo>
                        <a:pt x="1063" y="13"/>
                      </a:lnTo>
                      <a:lnTo>
                        <a:pt x="1075" y="17"/>
                      </a:lnTo>
                      <a:lnTo>
                        <a:pt x="1088" y="19"/>
                      </a:lnTo>
                      <a:lnTo>
                        <a:pt x="1100" y="21"/>
                      </a:lnTo>
                      <a:lnTo>
                        <a:pt x="1112" y="26"/>
                      </a:lnTo>
                      <a:lnTo>
                        <a:pt x="1121" y="38"/>
                      </a:lnTo>
                      <a:lnTo>
                        <a:pt x="1124" y="46"/>
                      </a:lnTo>
                      <a:lnTo>
                        <a:pt x="1124" y="51"/>
                      </a:lnTo>
                      <a:lnTo>
                        <a:pt x="1120" y="58"/>
                      </a:lnTo>
                      <a:lnTo>
                        <a:pt x="1108" y="61"/>
                      </a:lnTo>
                      <a:lnTo>
                        <a:pt x="1091" y="62"/>
                      </a:lnTo>
                      <a:lnTo>
                        <a:pt x="945" y="66"/>
                      </a:lnTo>
                      <a:lnTo>
                        <a:pt x="737" y="66"/>
                      </a:lnTo>
                      <a:lnTo>
                        <a:pt x="389" y="66"/>
                      </a:lnTo>
                      <a:lnTo>
                        <a:pt x="222" y="58"/>
                      </a:lnTo>
                      <a:lnTo>
                        <a:pt x="0" y="50"/>
                      </a:lnTo>
                      <a:lnTo>
                        <a:pt x="3" y="39"/>
                      </a:lnTo>
                      <a:lnTo>
                        <a:pt x="9" y="29"/>
                      </a:lnTo>
                      <a:lnTo>
                        <a:pt x="19" y="21"/>
                      </a:lnTo>
                      <a:lnTo>
                        <a:pt x="28" y="15"/>
                      </a:lnTo>
                      <a:lnTo>
                        <a:pt x="37" y="12"/>
                      </a:lnTo>
                      <a:lnTo>
                        <a:pt x="57" y="9"/>
                      </a:lnTo>
                      <a:lnTo>
                        <a:pt x="74" y="7"/>
                      </a:lnTo>
                      <a:lnTo>
                        <a:pt x="106" y="5"/>
                      </a:lnTo>
                      <a:lnTo>
                        <a:pt x="1044" y="0"/>
                      </a:lnTo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Freeform 19"/>
              <p:cNvSpPr>
                <a:spLocks/>
              </p:cNvSpPr>
              <p:nvPr/>
            </p:nvSpPr>
            <p:spPr bwMode="auto">
              <a:xfrm>
                <a:off x="707" y="2185"/>
                <a:ext cx="4372" cy="215"/>
              </a:xfrm>
              <a:custGeom>
                <a:avLst/>
                <a:gdLst>
                  <a:gd name="T0" fmla="*/ 0 w 4372"/>
                  <a:gd name="T1" fmla="*/ 68 h 215"/>
                  <a:gd name="T2" fmla="*/ 439 w 4372"/>
                  <a:gd name="T3" fmla="*/ 97 h 215"/>
                  <a:gd name="T4" fmla="*/ 818 w 4372"/>
                  <a:gd name="T5" fmla="*/ 88 h 215"/>
                  <a:gd name="T6" fmla="*/ 1357 w 4372"/>
                  <a:gd name="T7" fmla="*/ 78 h 215"/>
                  <a:gd name="T8" fmla="*/ 1846 w 4372"/>
                  <a:gd name="T9" fmla="*/ 29 h 215"/>
                  <a:gd name="T10" fmla="*/ 2435 w 4372"/>
                  <a:gd name="T11" fmla="*/ 10 h 215"/>
                  <a:gd name="T12" fmla="*/ 3184 w 4372"/>
                  <a:gd name="T13" fmla="*/ 0 h 215"/>
                  <a:gd name="T14" fmla="*/ 3842 w 4372"/>
                  <a:gd name="T15" fmla="*/ 0 h 215"/>
                  <a:gd name="T16" fmla="*/ 4191 w 4372"/>
                  <a:gd name="T17" fmla="*/ 29 h 215"/>
                  <a:gd name="T18" fmla="*/ 4371 w 4372"/>
                  <a:gd name="T19" fmla="*/ 39 h 215"/>
                  <a:gd name="T20" fmla="*/ 4371 w 4372"/>
                  <a:gd name="T21" fmla="*/ 146 h 215"/>
                  <a:gd name="T22" fmla="*/ 4171 w 4372"/>
                  <a:gd name="T23" fmla="*/ 117 h 215"/>
                  <a:gd name="T24" fmla="*/ 3992 w 4372"/>
                  <a:gd name="T25" fmla="*/ 117 h 215"/>
                  <a:gd name="T26" fmla="*/ 3762 w 4372"/>
                  <a:gd name="T27" fmla="*/ 126 h 215"/>
                  <a:gd name="T28" fmla="*/ 3333 w 4372"/>
                  <a:gd name="T29" fmla="*/ 146 h 215"/>
                  <a:gd name="T30" fmla="*/ 2944 w 4372"/>
                  <a:gd name="T31" fmla="*/ 146 h 215"/>
                  <a:gd name="T32" fmla="*/ 2475 w 4372"/>
                  <a:gd name="T33" fmla="*/ 146 h 215"/>
                  <a:gd name="T34" fmla="*/ 2145 w 4372"/>
                  <a:gd name="T35" fmla="*/ 146 h 215"/>
                  <a:gd name="T36" fmla="*/ 1926 w 4372"/>
                  <a:gd name="T37" fmla="*/ 146 h 215"/>
                  <a:gd name="T38" fmla="*/ 1577 w 4372"/>
                  <a:gd name="T39" fmla="*/ 156 h 215"/>
                  <a:gd name="T40" fmla="*/ 1267 w 4372"/>
                  <a:gd name="T41" fmla="*/ 165 h 215"/>
                  <a:gd name="T42" fmla="*/ 848 w 4372"/>
                  <a:gd name="T43" fmla="*/ 185 h 215"/>
                  <a:gd name="T44" fmla="*/ 539 w 4372"/>
                  <a:gd name="T45" fmla="*/ 195 h 215"/>
                  <a:gd name="T46" fmla="*/ 280 w 4372"/>
                  <a:gd name="T47" fmla="*/ 204 h 215"/>
                  <a:gd name="T48" fmla="*/ 0 w 4372"/>
                  <a:gd name="T49" fmla="*/ 214 h 215"/>
                  <a:gd name="T50" fmla="*/ 0 w 4372"/>
                  <a:gd name="T51" fmla="*/ 68 h 2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372"/>
                  <a:gd name="T79" fmla="*/ 0 h 215"/>
                  <a:gd name="T80" fmla="*/ 4372 w 4372"/>
                  <a:gd name="T81" fmla="*/ 215 h 2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372" h="215">
                    <a:moveTo>
                      <a:pt x="0" y="68"/>
                    </a:moveTo>
                    <a:lnTo>
                      <a:pt x="439" y="97"/>
                    </a:lnTo>
                    <a:lnTo>
                      <a:pt x="818" y="88"/>
                    </a:lnTo>
                    <a:lnTo>
                      <a:pt x="1357" y="78"/>
                    </a:lnTo>
                    <a:lnTo>
                      <a:pt x="1846" y="29"/>
                    </a:lnTo>
                    <a:lnTo>
                      <a:pt x="2435" y="10"/>
                    </a:lnTo>
                    <a:lnTo>
                      <a:pt x="3184" y="0"/>
                    </a:lnTo>
                    <a:lnTo>
                      <a:pt x="3842" y="0"/>
                    </a:lnTo>
                    <a:lnTo>
                      <a:pt x="4191" y="29"/>
                    </a:lnTo>
                    <a:lnTo>
                      <a:pt x="4371" y="39"/>
                    </a:lnTo>
                    <a:lnTo>
                      <a:pt x="4371" y="146"/>
                    </a:lnTo>
                    <a:lnTo>
                      <a:pt x="4171" y="117"/>
                    </a:lnTo>
                    <a:lnTo>
                      <a:pt x="3992" y="117"/>
                    </a:lnTo>
                    <a:lnTo>
                      <a:pt x="3762" y="126"/>
                    </a:lnTo>
                    <a:lnTo>
                      <a:pt x="3333" y="146"/>
                    </a:lnTo>
                    <a:lnTo>
                      <a:pt x="2944" y="146"/>
                    </a:lnTo>
                    <a:lnTo>
                      <a:pt x="2475" y="146"/>
                    </a:lnTo>
                    <a:lnTo>
                      <a:pt x="2145" y="146"/>
                    </a:lnTo>
                    <a:lnTo>
                      <a:pt x="1926" y="146"/>
                    </a:lnTo>
                    <a:lnTo>
                      <a:pt x="1577" y="156"/>
                    </a:lnTo>
                    <a:lnTo>
                      <a:pt x="1267" y="165"/>
                    </a:lnTo>
                    <a:lnTo>
                      <a:pt x="848" y="185"/>
                    </a:lnTo>
                    <a:lnTo>
                      <a:pt x="539" y="195"/>
                    </a:lnTo>
                    <a:lnTo>
                      <a:pt x="280" y="204"/>
                    </a:lnTo>
                    <a:lnTo>
                      <a:pt x="0" y="214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C0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24"/>
              <p:cNvGrpSpPr>
                <a:grpSpLocks/>
              </p:cNvGrpSpPr>
              <p:nvPr/>
            </p:nvGrpSpPr>
            <p:grpSpPr bwMode="auto">
              <a:xfrm>
                <a:off x="3845" y="1351"/>
                <a:ext cx="813" cy="323"/>
                <a:chOff x="3845" y="1351"/>
                <a:chExt cx="813" cy="323"/>
              </a:xfrm>
            </p:grpSpPr>
            <p:sp>
              <p:nvSpPr>
                <p:cNvPr id="56" name="Oval 20"/>
                <p:cNvSpPr>
                  <a:spLocks noChangeArrowheads="1"/>
                </p:cNvSpPr>
                <p:nvPr/>
              </p:nvSpPr>
              <p:spPr bwMode="auto">
                <a:xfrm>
                  <a:off x="3967" y="1351"/>
                  <a:ext cx="342" cy="287"/>
                </a:xfrm>
                <a:prstGeom prst="ellipse">
                  <a:avLst/>
                </a:prstGeom>
                <a:solidFill>
                  <a:srgbClr val="C0C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cs typeface="Times New Roman" charset="0"/>
                  </a:endParaRPr>
                </a:p>
              </p:txBody>
            </p:sp>
            <p:sp>
              <p:nvSpPr>
                <p:cNvPr id="57" name="Oval 21"/>
                <p:cNvSpPr>
                  <a:spLocks noChangeArrowheads="1"/>
                </p:cNvSpPr>
                <p:nvPr/>
              </p:nvSpPr>
              <p:spPr bwMode="auto">
                <a:xfrm>
                  <a:off x="4202" y="1402"/>
                  <a:ext cx="325" cy="272"/>
                </a:xfrm>
                <a:prstGeom prst="ellipse">
                  <a:avLst/>
                </a:prstGeom>
                <a:solidFill>
                  <a:srgbClr val="C0C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cs typeface="Times New Roman" charset="0"/>
                  </a:endParaRPr>
                </a:p>
              </p:txBody>
            </p:sp>
            <p:sp>
              <p:nvSpPr>
                <p:cNvPr id="58" name="Oval 22"/>
                <p:cNvSpPr>
                  <a:spLocks noChangeArrowheads="1"/>
                </p:cNvSpPr>
                <p:nvPr/>
              </p:nvSpPr>
              <p:spPr bwMode="auto">
                <a:xfrm>
                  <a:off x="4455" y="1460"/>
                  <a:ext cx="203" cy="170"/>
                </a:xfrm>
                <a:prstGeom prst="ellipse">
                  <a:avLst/>
                </a:prstGeom>
                <a:solidFill>
                  <a:srgbClr val="C0C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cs typeface="Times New Roman" charset="0"/>
                  </a:endParaRPr>
                </a:p>
              </p:txBody>
            </p:sp>
            <p:sp>
              <p:nvSpPr>
                <p:cNvPr id="59" name="Oval 23"/>
                <p:cNvSpPr>
                  <a:spLocks noChangeArrowheads="1"/>
                </p:cNvSpPr>
                <p:nvPr/>
              </p:nvSpPr>
              <p:spPr bwMode="auto">
                <a:xfrm>
                  <a:off x="3845" y="1497"/>
                  <a:ext cx="202" cy="169"/>
                </a:xfrm>
                <a:prstGeom prst="ellipse">
                  <a:avLst/>
                </a:prstGeom>
                <a:solidFill>
                  <a:srgbClr val="C0C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cs typeface="Times New Roman" charset="0"/>
                  </a:endParaRPr>
                </a:p>
              </p:txBody>
            </p:sp>
          </p:grpSp>
          <p:grpSp>
            <p:nvGrpSpPr>
              <p:cNvPr id="50" name="Group 30"/>
              <p:cNvGrpSpPr>
                <a:grpSpLocks/>
              </p:cNvGrpSpPr>
              <p:nvPr/>
            </p:nvGrpSpPr>
            <p:grpSpPr bwMode="auto">
              <a:xfrm>
                <a:off x="1067" y="1705"/>
                <a:ext cx="970" cy="273"/>
                <a:chOff x="1067" y="1705"/>
                <a:chExt cx="970" cy="273"/>
              </a:xfrm>
            </p:grpSpPr>
            <p:sp>
              <p:nvSpPr>
                <p:cNvPr id="51" name="Arc 25"/>
                <p:cNvSpPr>
                  <a:spLocks/>
                </p:cNvSpPr>
                <p:nvPr/>
              </p:nvSpPr>
              <p:spPr bwMode="auto">
                <a:xfrm>
                  <a:off x="1129" y="1815"/>
                  <a:ext cx="251" cy="146"/>
                </a:xfrm>
                <a:custGeom>
                  <a:avLst/>
                  <a:gdLst>
                    <a:gd name="T0" fmla="*/ 0 w 43199"/>
                    <a:gd name="T1" fmla="*/ 0 h 23005"/>
                    <a:gd name="T2" fmla="*/ 0 w 43199"/>
                    <a:gd name="T3" fmla="*/ 0 h 23005"/>
                    <a:gd name="T4" fmla="*/ 0 w 43199"/>
                    <a:gd name="T5" fmla="*/ 0 h 23005"/>
                    <a:gd name="T6" fmla="*/ 0 60000 65536"/>
                    <a:gd name="T7" fmla="*/ 0 60000 65536"/>
                    <a:gd name="T8" fmla="*/ 0 60000 65536"/>
                    <a:gd name="T9" fmla="*/ 0 w 43199"/>
                    <a:gd name="T10" fmla="*/ 0 h 23005"/>
                    <a:gd name="T11" fmla="*/ 43199 w 43199"/>
                    <a:gd name="T12" fmla="*/ 23005 h 230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9" h="23005" fill="none" extrusionOk="0">
                      <a:moveTo>
                        <a:pt x="45" y="23005"/>
                      </a:moveTo>
                      <a:cubicBezTo>
                        <a:pt x="15" y="22537"/>
                        <a:pt x="0" y="22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467" y="-1"/>
                        <a:pt x="43112" y="9574"/>
                        <a:pt x="43199" y="21441"/>
                      </a:cubicBezTo>
                    </a:path>
                    <a:path w="43199" h="23005" stroke="0" extrusionOk="0">
                      <a:moveTo>
                        <a:pt x="45" y="23005"/>
                      </a:moveTo>
                      <a:cubicBezTo>
                        <a:pt x="15" y="22537"/>
                        <a:pt x="0" y="22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467" y="-1"/>
                        <a:pt x="43112" y="9574"/>
                        <a:pt x="43199" y="21441"/>
                      </a:cubicBezTo>
                      <a:lnTo>
                        <a:pt x="21600" y="21600"/>
                      </a:lnTo>
                      <a:lnTo>
                        <a:pt x="45" y="23005"/>
                      </a:lnTo>
                      <a:close/>
                    </a:path>
                  </a:pathLst>
                </a:custGeom>
                <a:solidFill>
                  <a:srgbClr val="C0C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Arc 26"/>
                <p:cNvSpPr>
                  <a:spLocks/>
                </p:cNvSpPr>
                <p:nvPr/>
              </p:nvSpPr>
              <p:spPr bwMode="auto">
                <a:xfrm>
                  <a:off x="1276" y="1705"/>
                  <a:ext cx="414" cy="254"/>
                </a:xfrm>
                <a:custGeom>
                  <a:avLst/>
                  <a:gdLst>
                    <a:gd name="T0" fmla="*/ 0 w 43200"/>
                    <a:gd name="T1" fmla="*/ 0 h 24158"/>
                    <a:gd name="T2" fmla="*/ 0 w 43200"/>
                    <a:gd name="T3" fmla="*/ 0 h 24158"/>
                    <a:gd name="T4" fmla="*/ 0 w 43200"/>
                    <a:gd name="T5" fmla="*/ 0 h 24158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4158"/>
                    <a:gd name="T11" fmla="*/ 43200 w 43200"/>
                    <a:gd name="T12" fmla="*/ 24158 h 241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4158" fill="none" extrusionOk="0">
                      <a:moveTo>
                        <a:pt x="152" y="24157"/>
                      </a:moveTo>
                      <a:cubicBezTo>
                        <a:pt x="50" y="23309"/>
                        <a:pt x="0" y="2245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492" y="-1"/>
                        <a:pt x="43147" y="9612"/>
                        <a:pt x="43199" y="21505"/>
                      </a:cubicBezTo>
                    </a:path>
                    <a:path w="43200" h="24158" stroke="0" extrusionOk="0">
                      <a:moveTo>
                        <a:pt x="152" y="24157"/>
                      </a:moveTo>
                      <a:cubicBezTo>
                        <a:pt x="50" y="23309"/>
                        <a:pt x="0" y="2245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492" y="-1"/>
                        <a:pt x="43147" y="9612"/>
                        <a:pt x="43199" y="21505"/>
                      </a:cubicBezTo>
                      <a:lnTo>
                        <a:pt x="21600" y="21600"/>
                      </a:lnTo>
                      <a:lnTo>
                        <a:pt x="152" y="24157"/>
                      </a:lnTo>
                      <a:close/>
                    </a:path>
                  </a:pathLst>
                </a:custGeom>
                <a:solidFill>
                  <a:srgbClr val="C0C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Arc 27"/>
                <p:cNvSpPr>
                  <a:spLocks/>
                </p:cNvSpPr>
                <p:nvPr/>
              </p:nvSpPr>
              <p:spPr bwMode="auto">
                <a:xfrm>
                  <a:off x="1532" y="1765"/>
                  <a:ext cx="310" cy="169"/>
                </a:xfrm>
                <a:custGeom>
                  <a:avLst/>
                  <a:gdLst>
                    <a:gd name="T0" fmla="*/ 0 w 43194"/>
                    <a:gd name="T1" fmla="*/ 0 h 21600"/>
                    <a:gd name="T2" fmla="*/ 0 w 43194"/>
                    <a:gd name="T3" fmla="*/ 0 h 21600"/>
                    <a:gd name="T4" fmla="*/ 0 w 4319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4"/>
                    <a:gd name="T10" fmla="*/ 0 h 21600"/>
                    <a:gd name="T11" fmla="*/ 43194 w 4319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4" h="21600" fill="none" extrusionOk="0">
                      <a:moveTo>
                        <a:pt x="0" y="21087"/>
                      </a:moveTo>
                      <a:cubicBezTo>
                        <a:pt x="278" y="9360"/>
                        <a:pt x="9864" y="-1"/>
                        <a:pt x="21594" y="0"/>
                      </a:cubicBezTo>
                      <a:cubicBezTo>
                        <a:pt x="33473" y="0"/>
                        <a:pt x="43123" y="9592"/>
                        <a:pt x="43193" y="21472"/>
                      </a:cubicBezTo>
                    </a:path>
                    <a:path w="43194" h="21600" stroke="0" extrusionOk="0">
                      <a:moveTo>
                        <a:pt x="0" y="21087"/>
                      </a:moveTo>
                      <a:cubicBezTo>
                        <a:pt x="278" y="9360"/>
                        <a:pt x="9864" y="-1"/>
                        <a:pt x="21594" y="0"/>
                      </a:cubicBezTo>
                      <a:cubicBezTo>
                        <a:pt x="33473" y="0"/>
                        <a:pt x="43123" y="9592"/>
                        <a:pt x="43193" y="21472"/>
                      </a:cubicBezTo>
                      <a:lnTo>
                        <a:pt x="21594" y="21600"/>
                      </a:lnTo>
                      <a:lnTo>
                        <a:pt x="0" y="21087"/>
                      </a:lnTo>
                      <a:close/>
                    </a:path>
                  </a:pathLst>
                </a:custGeom>
                <a:solidFill>
                  <a:srgbClr val="C0C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Arc 28"/>
                <p:cNvSpPr>
                  <a:spLocks/>
                </p:cNvSpPr>
                <p:nvPr/>
              </p:nvSpPr>
              <p:spPr bwMode="auto">
                <a:xfrm>
                  <a:off x="1719" y="1791"/>
                  <a:ext cx="252" cy="142"/>
                </a:xfrm>
                <a:custGeom>
                  <a:avLst/>
                  <a:gdLst>
                    <a:gd name="T0" fmla="*/ 0 w 43200"/>
                    <a:gd name="T1" fmla="*/ 0 h 22226"/>
                    <a:gd name="T2" fmla="*/ 0 w 43200"/>
                    <a:gd name="T3" fmla="*/ 0 h 22226"/>
                    <a:gd name="T4" fmla="*/ 0 w 43200"/>
                    <a:gd name="T5" fmla="*/ 0 h 22226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226"/>
                    <a:gd name="T11" fmla="*/ 43200 w 43200"/>
                    <a:gd name="T12" fmla="*/ 22226 h 222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226" fill="none" extrusionOk="0">
                      <a:moveTo>
                        <a:pt x="9" y="22225"/>
                      </a:moveTo>
                      <a:cubicBezTo>
                        <a:pt x="3" y="22017"/>
                        <a:pt x="0" y="2180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226" stroke="0" extrusionOk="0">
                      <a:moveTo>
                        <a:pt x="9" y="22225"/>
                      </a:moveTo>
                      <a:cubicBezTo>
                        <a:pt x="3" y="22017"/>
                        <a:pt x="0" y="2180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9" y="22225"/>
                      </a:lnTo>
                      <a:close/>
                    </a:path>
                  </a:pathLst>
                </a:custGeom>
                <a:solidFill>
                  <a:srgbClr val="C0C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Freeform 29"/>
                <p:cNvSpPr>
                  <a:spLocks/>
                </p:cNvSpPr>
                <p:nvPr/>
              </p:nvSpPr>
              <p:spPr bwMode="auto">
                <a:xfrm>
                  <a:off x="1067" y="1911"/>
                  <a:ext cx="970" cy="67"/>
                </a:xfrm>
                <a:custGeom>
                  <a:avLst/>
                  <a:gdLst>
                    <a:gd name="T0" fmla="*/ 68 w 970"/>
                    <a:gd name="T1" fmla="*/ 0 h 67"/>
                    <a:gd name="T2" fmla="*/ 60 w 970"/>
                    <a:gd name="T3" fmla="*/ 8 h 67"/>
                    <a:gd name="T4" fmla="*/ 52 w 970"/>
                    <a:gd name="T5" fmla="*/ 14 h 67"/>
                    <a:gd name="T6" fmla="*/ 41 w 970"/>
                    <a:gd name="T7" fmla="*/ 17 h 67"/>
                    <a:gd name="T8" fmla="*/ 30 w 970"/>
                    <a:gd name="T9" fmla="*/ 19 h 67"/>
                    <a:gd name="T10" fmla="*/ 19 w 970"/>
                    <a:gd name="T11" fmla="*/ 22 h 67"/>
                    <a:gd name="T12" fmla="*/ 8 w 970"/>
                    <a:gd name="T13" fmla="*/ 26 h 67"/>
                    <a:gd name="T14" fmla="*/ 1 w 970"/>
                    <a:gd name="T15" fmla="*/ 38 h 67"/>
                    <a:gd name="T16" fmla="*/ 0 w 970"/>
                    <a:gd name="T17" fmla="*/ 46 h 67"/>
                    <a:gd name="T18" fmla="*/ 0 w 970"/>
                    <a:gd name="T19" fmla="*/ 51 h 67"/>
                    <a:gd name="T20" fmla="*/ 2 w 970"/>
                    <a:gd name="T21" fmla="*/ 58 h 67"/>
                    <a:gd name="T22" fmla="*/ 12 w 970"/>
                    <a:gd name="T23" fmla="*/ 61 h 67"/>
                    <a:gd name="T24" fmla="*/ 28 w 970"/>
                    <a:gd name="T25" fmla="*/ 62 h 67"/>
                    <a:gd name="T26" fmla="*/ 154 w 970"/>
                    <a:gd name="T27" fmla="*/ 66 h 67"/>
                    <a:gd name="T28" fmla="*/ 333 w 970"/>
                    <a:gd name="T29" fmla="*/ 66 h 67"/>
                    <a:gd name="T30" fmla="*/ 633 w 970"/>
                    <a:gd name="T31" fmla="*/ 66 h 67"/>
                    <a:gd name="T32" fmla="*/ 777 w 970"/>
                    <a:gd name="T33" fmla="*/ 58 h 67"/>
                    <a:gd name="T34" fmla="*/ 969 w 970"/>
                    <a:gd name="T35" fmla="*/ 50 h 67"/>
                    <a:gd name="T36" fmla="*/ 965 w 970"/>
                    <a:gd name="T37" fmla="*/ 39 h 67"/>
                    <a:gd name="T38" fmla="*/ 961 w 970"/>
                    <a:gd name="T39" fmla="*/ 29 h 67"/>
                    <a:gd name="T40" fmla="*/ 952 w 970"/>
                    <a:gd name="T41" fmla="*/ 21 h 67"/>
                    <a:gd name="T42" fmla="*/ 944 w 970"/>
                    <a:gd name="T43" fmla="*/ 15 h 67"/>
                    <a:gd name="T44" fmla="*/ 937 w 970"/>
                    <a:gd name="T45" fmla="*/ 13 h 67"/>
                    <a:gd name="T46" fmla="*/ 919 w 970"/>
                    <a:gd name="T47" fmla="*/ 9 h 67"/>
                    <a:gd name="T48" fmla="*/ 905 w 970"/>
                    <a:gd name="T49" fmla="*/ 7 h 67"/>
                    <a:gd name="T50" fmla="*/ 878 w 970"/>
                    <a:gd name="T51" fmla="*/ 6 h 67"/>
                    <a:gd name="T52" fmla="*/ 68 w 970"/>
                    <a:gd name="T53" fmla="*/ 0 h 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0"/>
                    <a:gd name="T82" fmla="*/ 0 h 67"/>
                    <a:gd name="T83" fmla="*/ 970 w 970"/>
                    <a:gd name="T84" fmla="*/ 67 h 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0" h="67">
                      <a:moveTo>
                        <a:pt x="68" y="0"/>
                      </a:moveTo>
                      <a:lnTo>
                        <a:pt x="60" y="8"/>
                      </a:lnTo>
                      <a:lnTo>
                        <a:pt x="52" y="14"/>
                      </a:lnTo>
                      <a:lnTo>
                        <a:pt x="41" y="17"/>
                      </a:lnTo>
                      <a:lnTo>
                        <a:pt x="30" y="19"/>
                      </a:lnTo>
                      <a:lnTo>
                        <a:pt x="19" y="22"/>
                      </a:lnTo>
                      <a:lnTo>
                        <a:pt x="8" y="26"/>
                      </a:lnTo>
                      <a:lnTo>
                        <a:pt x="1" y="38"/>
                      </a:lnTo>
                      <a:lnTo>
                        <a:pt x="0" y="46"/>
                      </a:lnTo>
                      <a:lnTo>
                        <a:pt x="0" y="51"/>
                      </a:lnTo>
                      <a:lnTo>
                        <a:pt x="2" y="58"/>
                      </a:lnTo>
                      <a:lnTo>
                        <a:pt x="12" y="61"/>
                      </a:lnTo>
                      <a:lnTo>
                        <a:pt x="28" y="62"/>
                      </a:lnTo>
                      <a:lnTo>
                        <a:pt x="154" y="66"/>
                      </a:lnTo>
                      <a:lnTo>
                        <a:pt x="333" y="66"/>
                      </a:lnTo>
                      <a:lnTo>
                        <a:pt x="633" y="66"/>
                      </a:lnTo>
                      <a:lnTo>
                        <a:pt x="777" y="58"/>
                      </a:lnTo>
                      <a:lnTo>
                        <a:pt x="969" y="50"/>
                      </a:lnTo>
                      <a:lnTo>
                        <a:pt x="965" y="39"/>
                      </a:lnTo>
                      <a:lnTo>
                        <a:pt x="961" y="29"/>
                      </a:lnTo>
                      <a:lnTo>
                        <a:pt x="952" y="21"/>
                      </a:lnTo>
                      <a:lnTo>
                        <a:pt x="944" y="15"/>
                      </a:lnTo>
                      <a:lnTo>
                        <a:pt x="937" y="13"/>
                      </a:lnTo>
                      <a:lnTo>
                        <a:pt x="919" y="9"/>
                      </a:lnTo>
                      <a:lnTo>
                        <a:pt x="905" y="7"/>
                      </a:lnTo>
                      <a:lnTo>
                        <a:pt x="878" y="6"/>
                      </a:lnTo>
                      <a:lnTo>
                        <a:pt x="68" y="0"/>
                      </a:lnTo>
                    </a:path>
                  </a:pathLst>
                </a:custGeom>
                <a:solidFill>
                  <a:srgbClr val="C0C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6193351" y="3324847"/>
              <a:ext cx="1915786" cy="1283705"/>
              <a:chOff x="2508" y="1500"/>
              <a:chExt cx="1692" cy="1228"/>
            </a:xfrm>
          </p:grpSpPr>
          <p:sp>
            <p:nvSpPr>
              <p:cNvPr id="42" name="Oval 32"/>
              <p:cNvSpPr>
                <a:spLocks noChangeArrowheads="1"/>
              </p:cNvSpPr>
              <p:nvPr/>
            </p:nvSpPr>
            <p:spPr bwMode="auto">
              <a:xfrm>
                <a:off x="2508" y="1500"/>
                <a:ext cx="1692" cy="1228"/>
              </a:xfrm>
              <a:prstGeom prst="ellipse">
                <a:avLst/>
              </a:prstGeom>
              <a:solidFill>
                <a:srgbClr val="C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cs typeface="Times New Roman" charset="0"/>
                </a:endParaRPr>
              </a:p>
            </p:txBody>
          </p:sp>
          <p:sp>
            <p:nvSpPr>
              <p:cNvPr id="43" name="Oval 33"/>
              <p:cNvSpPr>
                <a:spLocks noChangeArrowheads="1"/>
              </p:cNvSpPr>
              <p:nvPr/>
            </p:nvSpPr>
            <p:spPr bwMode="auto">
              <a:xfrm>
                <a:off x="2608" y="1573"/>
                <a:ext cx="1489" cy="1080"/>
              </a:xfrm>
              <a:prstGeom prst="ellipse">
                <a:avLst/>
              </a:pr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cs typeface="Times New Roman" charset="0"/>
                </a:endParaRPr>
              </a:p>
            </p:txBody>
          </p:sp>
          <p:sp>
            <p:nvSpPr>
              <p:cNvPr id="44" name="Oval 34"/>
              <p:cNvSpPr>
                <a:spLocks noChangeArrowheads="1"/>
              </p:cNvSpPr>
              <p:nvPr/>
            </p:nvSpPr>
            <p:spPr bwMode="auto">
              <a:xfrm>
                <a:off x="2706" y="1645"/>
                <a:ext cx="1293" cy="93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cs typeface="Times New Roman" charset="0"/>
                </a:endParaRPr>
              </a:p>
            </p:txBody>
          </p:sp>
          <p:sp>
            <p:nvSpPr>
              <p:cNvPr id="45" name="Oval 35"/>
              <p:cNvSpPr>
                <a:spLocks noChangeArrowheads="1"/>
              </p:cNvSpPr>
              <p:nvPr/>
            </p:nvSpPr>
            <p:spPr bwMode="auto">
              <a:xfrm>
                <a:off x="2809" y="1719"/>
                <a:ext cx="1086" cy="788"/>
              </a:xfrm>
              <a:prstGeom prst="ellipse">
                <a:avLst/>
              </a:prstGeom>
              <a:solidFill>
                <a:srgbClr val="FFF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cs typeface="Times New Roman" charset="0"/>
                </a:endParaRPr>
              </a:p>
            </p:txBody>
          </p:sp>
        </p:grpSp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4154149" y="4063920"/>
              <a:ext cx="4950245" cy="1821021"/>
              <a:chOff x="707" y="2207"/>
              <a:chExt cx="4372" cy="1742"/>
            </a:xfrm>
          </p:grpSpPr>
          <p:sp>
            <p:nvSpPr>
              <p:cNvPr id="37" name="Freeform 37"/>
              <p:cNvSpPr>
                <a:spLocks/>
              </p:cNvSpPr>
              <p:nvPr/>
            </p:nvSpPr>
            <p:spPr bwMode="auto">
              <a:xfrm>
                <a:off x="707" y="2207"/>
                <a:ext cx="4372" cy="1742"/>
              </a:xfrm>
              <a:custGeom>
                <a:avLst/>
                <a:gdLst>
                  <a:gd name="T0" fmla="*/ 220 w 4372"/>
                  <a:gd name="T1" fmla="*/ 224 h 1742"/>
                  <a:gd name="T2" fmla="*/ 479 w 4372"/>
                  <a:gd name="T3" fmla="*/ 135 h 1742"/>
                  <a:gd name="T4" fmla="*/ 674 w 4372"/>
                  <a:gd name="T5" fmla="*/ 90 h 1742"/>
                  <a:gd name="T6" fmla="*/ 878 w 4372"/>
                  <a:gd name="T7" fmla="*/ 68 h 1742"/>
                  <a:gd name="T8" fmla="*/ 1048 w 4372"/>
                  <a:gd name="T9" fmla="*/ 70 h 1742"/>
                  <a:gd name="T10" fmla="*/ 1257 w 4372"/>
                  <a:gd name="T11" fmla="*/ 70 h 1742"/>
                  <a:gd name="T12" fmla="*/ 1412 w 4372"/>
                  <a:gd name="T13" fmla="*/ 55 h 1742"/>
                  <a:gd name="T14" fmla="*/ 1567 w 4372"/>
                  <a:gd name="T15" fmla="*/ 25 h 1742"/>
                  <a:gd name="T16" fmla="*/ 1682 w 4372"/>
                  <a:gd name="T17" fmla="*/ 15 h 1742"/>
                  <a:gd name="T18" fmla="*/ 1821 w 4372"/>
                  <a:gd name="T19" fmla="*/ 35 h 1742"/>
                  <a:gd name="T20" fmla="*/ 1976 w 4372"/>
                  <a:gd name="T21" fmla="*/ 85 h 1742"/>
                  <a:gd name="T22" fmla="*/ 2086 w 4372"/>
                  <a:gd name="T23" fmla="*/ 90 h 1742"/>
                  <a:gd name="T24" fmla="*/ 2185 w 4372"/>
                  <a:gd name="T25" fmla="*/ 75 h 1742"/>
                  <a:gd name="T26" fmla="*/ 2251 w 4372"/>
                  <a:gd name="T27" fmla="*/ 61 h 1742"/>
                  <a:gd name="T28" fmla="*/ 2331 w 4372"/>
                  <a:gd name="T29" fmla="*/ 40 h 1742"/>
                  <a:gd name="T30" fmla="*/ 2361 w 4372"/>
                  <a:gd name="T31" fmla="*/ 35 h 1742"/>
                  <a:gd name="T32" fmla="*/ 2387 w 4372"/>
                  <a:gd name="T33" fmla="*/ 32 h 1742"/>
                  <a:gd name="T34" fmla="*/ 2415 w 4372"/>
                  <a:gd name="T35" fmla="*/ 35 h 1742"/>
                  <a:gd name="T36" fmla="*/ 2443 w 4372"/>
                  <a:gd name="T37" fmla="*/ 36 h 1742"/>
                  <a:gd name="T38" fmla="*/ 2463 w 4372"/>
                  <a:gd name="T39" fmla="*/ 41 h 1742"/>
                  <a:gd name="T40" fmla="*/ 2635 w 4372"/>
                  <a:gd name="T41" fmla="*/ 46 h 1742"/>
                  <a:gd name="T42" fmla="*/ 2730 w 4372"/>
                  <a:gd name="T43" fmla="*/ 39 h 1742"/>
                  <a:gd name="T44" fmla="*/ 2775 w 4372"/>
                  <a:gd name="T45" fmla="*/ 39 h 1742"/>
                  <a:gd name="T46" fmla="*/ 2838 w 4372"/>
                  <a:gd name="T47" fmla="*/ 32 h 1742"/>
                  <a:gd name="T48" fmla="*/ 2942 w 4372"/>
                  <a:gd name="T49" fmla="*/ 12 h 1742"/>
                  <a:gd name="T50" fmla="*/ 3018 w 4372"/>
                  <a:gd name="T51" fmla="*/ 12 h 1742"/>
                  <a:gd name="T52" fmla="*/ 3129 w 4372"/>
                  <a:gd name="T53" fmla="*/ 25 h 1742"/>
                  <a:gd name="T54" fmla="*/ 3353 w 4372"/>
                  <a:gd name="T55" fmla="*/ 48 h 1742"/>
                  <a:gd name="T56" fmla="*/ 3553 w 4372"/>
                  <a:gd name="T57" fmla="*/ 15 h 1742"/>
                  <a:gd name="T58" fmla="*/ 3732 w 4372"/>
                  <a:gd name="T59" fmla="*/ 0 h 1742"/>
                  <a:gd name="T60" fmla="*/ 3912 w 4372"/>
                  <a:gd name="T61" fmla="*/ 8 h 1742"/>
                  <a:gd name="T62" fmla="*/ 4066 w 4372"/>
                  <a:gd name="T63" fmla="*/ 45 h 1742"/>
                  <a:gd name="T64" fmla="*/ 4231 w 4372"/>
                  <a:gd name="T65" fmla="*/ 100 h 1742"/>
                  <a:gd name="T66" fmla="*/ 4371 w 4372"/>
                  <a:gd name="T67" fmla="*/ 167 h 1742"/>
                  <a:gd name="T68" fmla="*/ 0 w 4372"/>
                  <a:gd name="T69" fmla="*/ 1741 h 1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72"/>
                  <a:gd name="T106" fmla="*/ 0 h 1742"/>
                  <a:gd name="T107" fmla="*/ 4372 w 4372"/>
                  <a:gd name="T108" fmla="*/ 1742 h 17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72" h="1742">
                    <a:moveTo>
                      <a:pt x="0" y="307"/>
                    </a:moveTo>
                    <a:lnTo>
                      <a:pt x="220" y="224"/>
                    </a:lnTo>
                    <a:lnTo>
                      <a:pt x="345" y="179"/>
                    </a:lnTo>
                    <a:lnTo>
                      <a:pt x="479" y="135"/>
                    </a:lnTo>
                    <a:lnTo>
                      <a:pt x="574" y="110"/>
                    </a:lnTo>
                    <a:lnTo>
                      <a:pt x="674" y="90"/>
                    </a:lnTo>
                    <a:lnTo>
                      <a:pt x="774" y="80"/>
                    </a:lnTo>
                    <a:lnTo>
                      <a:pt x="878" y="68"/>
                    </a:lnTo>
                    <a:lnTo>
                      <a:pt x="974" y="60"/>
                    </a:lnTo>
                    <a:lnTo>
                      <a:pt x="1048" y="70"/>
                    </a:lnTo>
                    <a:lnTo>
                      <a:pt x="1157" y="80"/>
                    </a:lnTo>
                    <a:lnTo>
                      <a:pt x="1257" y="70"/>
                    </a:lnTo>
                    <a:lnTo>
                      <a:pt x="1337" y="60"/>
                    </a:lnTo>
                    <a:lnTo>
                      <a:pt x="1412" y="55"/>
                    </a:lnTo>
                    <a:lnTo>
                      <a:pt x="1482" y="45"/>
                    </a:lnTo>
                    <a:lnTo>
                      <a:pt x="1567" y="25"/>
                    </a:lnTo>
                    <a:lnTo>
                      <a:pt x="1622" y="15"/>
                    </a:lnTo>
                    <a:lnTo>
                      <a:pt x="1682" y="15"/>
                    </a:lnTo>
                    <a:lnTo>
                      <a:pt x="1757" y="28"/>
                    </a:lnTo>
                    <a:lnTo>
                      <a:pt x="1821" y="35"/>
                    </a:lnTo>
                    <a:lnTo>
                      <a:pt x="1896" y="60"/>
                    </a:lnTo>
                    <a:lnTo>
                      <a:pt x="1976" y="85"/>
                    </a:lnTo>
                    <a:lnTo>
                      <a:pt x="2020" y="90"/>
                    </a:lnTo>
                    <a:lnTo>
                      <a:pt x="2086" y="90"/>
                    </a:lnTo>
                    <a:lnTo>
                      <a:pt x="2139" y="84"/>
                    </a:lnTo>
                    <a:lnTo>
                      <a:pt x="2185" y="75"/>
                    </a:lnTo>
                    <a:lnTo>
                      <a:pt x="2223" y="66"/>
                    </a:lnTo>
                    <a:lnTo>
                      <a:pt x="2251" y="61"/>
                    </a:lnTo>
                    <a:lnTo>
                      <a:pt x="2305" y="47"/>
                    </a:lnTo>
                    <a:lnTo>
                      <a:pt x="2331" y="40"/>
                    </a:lnTo>
                    <a:lnTo>
                      <a:pt x="2346" y="36"/>
                    </a:lnTo>
                    <a:lnTo>
                      <a:pt x="2361" y="35"/>
                    </a:lnTo>
                    <a:lnTo>
                      <a:pt x="2372" y="33"/>
                    </a:lnTo>
                    <a:lnTo>
                      <a:pt x="2387" y="32"/>
                    </a:lnTo>
                    <a:lnTo>
                      <a:pt x="2401" y="33"/>
                    </a:lnTo>
                    <a:lnTo>
                      <a:pt x="2415" y="35"/>
                    </a:lnTo>
                    <a:lnTo>
                      <a:pt x="2430" y="35"/>
                    </a:lnTo>
                    <a:lnTo>
                      <a:pt x="2443" y="36"/>
                    </a:lnTo>
                    <a:lnTo>
                      <a:pt x="2455" y="39"/>
                    </a:lnTo>
                    <a:lnTo>
                      <a:pt x="2463" y="41"/>
                    </a:lnTo>
                    <a:lnTo>
                      <a:pt x="2479" y="46"/>
                    </a:lnTo>
                    <a:lnTo>
                      <a:pt x="2635" y="46"/>
                    </a:lnTo>
                    <a:lnTo>
                      <a:pt x="2699" y="40"/>
                    </a:lnTo>
                    <a:lnTo>
                      <a:pt x="2730" y="39"/>
                    </a:lnTo>
                    <a:lnTo>
                      <a:pt x="2758" y="38"/>
                    </a:lnTo>
                    <a:lnTo>
                      <a:pt x="2775" y="39"/>
                    </a:lnTo>
                    <a:lnTo>
                      <a:pt x="2808" y="33"/>
                    </a:lnTo>
                    <a:lnTo>
                      <a:pt x="2838" y="32"/>
                    </a:lnTo>
                    <a:lnTo>
                      <a:pt x="2898" y="21"/>
                    </a:lnTo>
                    <a:lnTo>
                      <a:pt x="2942" y="12"/>
                    </a:lnTo>
                    <a:lnTo>
                      <a:pt x="2984" y="10"/>
                    </a:lnTo>
                    <a:lnTo>
                      <a:pt x="3018" y="12"/>
                    </a:lnTo>
                    <a:lnTo>
                      <a:pt x="3059" y="15"/>
                    </a:lnTo>
                    <a:lnTo>
                      <a:pt x="3129" y="25"/>
                    </a:lnTo>
                    <a:lnTo>
                      <a:pt x="3249" y="45"/>
                    </a:lnTo>
                    <a:lnTo>
                      <a:pt x="3353" y="48"/>
                    </a:lnTo>
                    <a:lnTo>
                      <a:pt x="3453" y="35"/>
                    </a:lnTo>
                    <a:lnTo>
                      <a:pt x="3553" y="15"/>
                    </a:lnTo>
                    <a:lnTo>
                      <a:pt x="3633" y="8"/>
                    </a:lnTo>
                    <a:lnTo>
                      <a:pt x="3732" y="0"/>
                    </a:lnTo>
                    <a:lnTo>
                      <a:pt x="3828" y="5"/>
                    </a:lnTo>
                    <a:lnTo>
                      <a:pt x="3912" y="8"/>
                    </a:lnTo>
                    <a:lnTo>
                      <a:pt x="3987" y="25"/>
                    </a:lnTo>
                    <a:lnTo>
                      <a:pt x="4066" y="45"/>
                    </a:lnTo>
                    <a:lnTo>
                      <a:pt x="4151" y="68"/>
                    </a:lnTo>
                    <a:lnTo>
                      <a:pt x="4231" y="100"/>
                    </a:lnTo>
                    <a:lnTo>
                      <a:pt x="4301" y="130"/>
                    </a:lnTo>
                    <a:lnTo>
                      <a:pt x="4371" y="167"/>
                    </a:lnTo>
                    <a:lnTo>
                      <a:pt x="4371" y="1741"/>
                    </a:lnTo>
                    <a:lnTo>
                      <a:pt x="0" y="1741"/>
                    </a:lnTo>
                    <a:lnTo>
                      <a:pt x="0" y="307"/>
                    </a:lnTo>
                  </a:path>
                </a:pathLst>
              </a:custGeom>
              <a:solidFill>
                <a:srgbClr val="0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" name="Group 41"/>
              <p:cNvGrpSpPr>
                <a:grpSpLocks/>
              </p:cNvGrpSpPr>
              <p:nvPr/>
            </p:nvGrpSpPr>
            <p:grpSpPr bwMode="auto">
              <a:xfrm>
                <a:off x="2893" y="2251"/>
                <a:ext cx="468" cy="319"/>
                <a:chOff x="2893" y="2251"/>
                <a:chExt cx="468" cy="319"/>
              </a:xfrm>
            </p:grpSpPr>
            <p:sp>
              <p:nvSpPr>
                <p:cNvPr id="39" name="Freeform 38"/>
                <p:cNvSpPr>
                  <a:spLocks/>
                </p:cNvSpPr>
                <p:nvPr/>
              </p:nvSpPr>
              <p:spPr bwMode="auto">
                <a:xfrm>
                  <a:off x="2893" y="2251"/>
                  <a:ext cx="468" cy="313"/>
                </a:xfrm>
                <a:custGeom>
                  <a:avLst/>
                  <a:gdLst>
                    <a:gd name="T0" fmla="*/ 292 w 468"/>
                    <a:gd name="T1" fmla="*/ 2 h 313"/>
                    <a:gd name="T2" fmla="*/ 450 w 468"/>
                    <a:gd name="T3" fmla="*/ 1 h 313"/>
                    <a:gd name="T4" fmla="*/ 459 w 468"/>
                    <a:gd name="T5" fmla="*/ 0 h 313"/>
                    <a:gd name="T6" fmla="*/ 467 w 468"/>
                    <a:gd name="T7" fmla="*/ 0 h 313"/>
                    <a:gd name="T8" fmla="*/ 464 w 468"/>
                    <a:gd name="T9" fmla="*/ 4 h 313"/>
                    <a:gd name="T10" fmla="*/ 461 w 468"/>
                    <a:gd name="T11" fmla="*/ 12 h 313"/>
                    <a:gd name="T12" fmla="*/ 456 w 468"/>
                    <a:gd name="T13" fmla="*/ 26 h 313"/>
                    <a:gd name="T14" fmla="*/ 450 w 468"/>
                    <a:gd name="T15" fmla="*/ 44 h 313"/>
                    <a:gd name="T16" fmla="*/ 443 w 468"/>
                    <a:gd name="T17" fmla="*/ 65 h 313"/>
                    <a:gd name="T18" fmla="*/ 438 w 468"/>
                    <a:gd name="T19" fmla="*/ 83 h 313"/>
                    <a:gd name="T20" fmla="*/ 434 w 468"/>
                    <a:gd name="T21" fmla="*/ 104 h 313"/>
                    <a:gd name="T22" fmla="*/ 433 w 468"/>
                    <a:gd name="T23" fmla="*/ 118 h 313"/>
                    <a:gd name="T24" fmla="*/ 430 w 468"/>
                    <a:gd name="T25" fmla="*/ 134 h 313"/>
                    <a:gd name="T26" fmla="*/ 428 w 468"/>
                    <a:gd name="T27" fmla="*/ 154 h 313"/>
                    <a:gd name="T28" fmla="*/ 427 w 468"/>
                    <a:gd name="T29" fmla="*/ 184 h 313"/>
                    <a:gd name="T30" fmla="*/ 424 w 468"/>
                    <a:gd name="T31" fmla="*/ 209 h 313"/>
                    <a:gd name="T32" fmla="*/ 423 w 468"/>
                    <a:gd name="T33" fmla="*/ 235 h 313"/>
                    <a:gd name="T34" fmla="*/ 423 w 468"/>
                    <a:gd name="T35" fmla="*/ 259 h 313"/>
                    <a:gd name="T36" fmla="*/ 427 w 468"/>
                    <a:gd name="T37" fmla="*/ 289 h 313"/>
                    <a:gd name="T38" fmla="*/ 430 w 468"/>
                    <a:gd name="T39" fmla="*/ 312 h 313"/>
                    <a:gd name="T40" fmla="*/ 0 w 468"/>
                    <a:gd name="T41" fmla="*/ 311 h 313"/>
                    <a:gd name="T42" fmla="*/ 45 w 468"/>
                    <a:gd name="T43" fmla="*/ 266 h 313"/>
                    <a:gd name="T44" fmla="*/ 75 w 468"/>
                    <a:gd name="T45" fmla="*/ 229 h 313"/>
                    <a:gd name="T46" fmla="*/ 107 w 468"/>
                    <a:gd name="T47" fmla="*/ 194 h 313"/>
                    <a:gd name="T48" fmla="*/ 156 w 468"/>
                    <a:gd name="T49" fmla="*/ 135 h 313"/>
                    <a:gd name="T50" fmla="*/ 174 w 468"/>
                    <a:gd name="T51" fmla="*/ 121 h 313"/>
                    <a:gd name="T52" fmla="*/ 197 w 468"/>
                    <a:gd name="T53" fmla="*/ 98 h 313"/>
                    <a:gd name="T54" fmla="*/ 219 w 468"/>
                    <a:gd name="T55" fmla="*/ 78 h 313"/>
                    <a:gd name="T56" fmla="*/ 241 w 468"/>
                    <a:gd name="T57" fmla="*/ 58 h 313"/>
                    <a:gd name="T58" fmla="*/ 258 w 468"/>
                    <a:gd name="T59" fmla="*/ 39 h 313"/>
                    <a:gd name="T60" fmla="*/ 272 w 468"/>
                    <a:gd name="T61" fmla="*/ 24 h 313"/>
                    <a:gd name="T62" fmla="*/ 292 w 468"/>
                    <a:gd name="T63" fmla="*/ 2 h 3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68"/>
                    <a:gd name="T97" fmla="*/ 0 h 313"/>
                    <a:gd name="T98" fmla="*/ 468 w 468"/>
                    <a:gd name="T99" fmla="*/ 313 h 3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68" h="313">
                      <a:moveTo>
                        <a:pt x="292" y="2"/>
                      </a:moveTo>
                      <a:lnTo>
                        <a:pt x="450" y="1"/>
                      </a:lnTo>
                      <a:lnTo>
                        <a:pt x="459" y="0"/>
                      </a:lnTo>
                      <a:lnTo>
                        <a:pt x="467" y="0"/>
                      </a:lnTo>
                      <a:lnTo>
                        <a:pt x="464" y="4"/>
                      </a:lnTo>
                      <a:lnTo>
                        <a:pt x="461" y="12"/>
                      </a:lnTo>
                      <a:lnTo>
                        <a:pt x="456" y="26"/>
                      </a:lnTo>
                      <a:lnTo>
                        <a:pt x="450" y="44"/>
                      </a:lnTo>
                      <a:lnTo>
                        <a:pt x="443" y="65"/>
                      </a:lnTo>
                      <a:lnTo>
                        <a:pt x="438" y="83"/>
                      </a:lnTo>
                      <a:lnTo>
                        <a:pt x="434" y="104"/>
                      </a:lnTo>
                      <a:lnTo>
                        <a:pt x="433" y="118"/>
                      </a:lnTo>
                      <a:lnTo>
                        <a:pt x="430" y="134"/>
                      </a:lnTo>
                      <a:lnTo>
                        <a:pt x="428" y="154"/>
                      </a:lnTo>
                      <a:lnTo>
                        <a:pt x="427" y="184"/>
                      </a:lnTo>
                      <a:lnTo>
                        <a:pt x="424" y="209"/>
                      </a:lnTo>
                      <a:lnTo>
                        <a:pt x="423" y="235"/>
                      </a:lnTo>
                      <a:lnTo>
                        <a:pt x="423" y="259"/>
                      </a:lnTo>
                      <a:lnTo>
                        <a:pt x="427" y="289"/>
                      </a:lnTo>
                      <a:lnTo>
                        <a:pt x="430" y="312"/>
                      </a:lnTo>
                      <a:lnTo>
                        <a:pt x="0" y="311"/>
                      </a:lnTo>
                      <a:lnTo>
                        <a:pt x="45" y="266"/>
                      </a:lnTo>
                      <a:lnTo>
                        <a:pt x="75" y="229"/>
                      </a:lnTo>
                      <a:lnTo>
                        <a:pt x="107" y="194"/>
                      </a:lnTo>
                      <a:lnTo>
                        <a:pt x="156" y="135"/>
                      </a:lnTo>
                      <a:lnTo>
                        <a:pt x="174" y="121"/>
                      </a:lnTo>
                      <a:lnTo>
                        <a:pt x="197" y="98"/>
                      </a:lnTo>
                      <a:lnTo>
                        <a:pt x="219" y="78"/>
                      </a:lnTo>
                      <a:lnTo>
                        <a:pt x="241" y="58"/>
                      </a:lnTo>
                      <a:lnTo>
                        <a:pt x="258" y="39"/>
                      </a:lnTo>
                      <a:lnTo>
                        <a:pt x="272" y="24"/>
                      </a:lnTo>
                      <a:lnTo>
                        <a:pt x="292" y="2"/>
                      </a:lnTo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39"/>
                <p:cNvSpPr>
                  <a:spLocks/>
                </p:cNvSpPr>
                <p:nvPr/>
              </p:nvSpPr>
              <p:spPr bwMode="auto">
                <a:xfrm>
                  <a:off x="2945" y="2253"/>
                  <a:ext cx="399" cy="317"/>
                </a:xfrm>
                <a:custGeom>
                  <a:avLst/>
                  <a:gdLst>
                    <a:gd name="T0" fmla="*/ 256 w 399"/>
                    <a:gd name="T1" fmla="*/ 0 h 317"/>
                    <a:gd name="T2" fmla="*/ 398 w 399"/>
                    <a:gd name="T3" fmla="*/ 0 h 317"/>
                    <a:gd name="T4" fmla="*/ 385 w 399"/>
                    <a:gd name="T5" fmla="*/ 26 h 317"/>
                    <a:gd name="T6" fmla="*/ 370 w 399"/>
                    <a:gd name="T7" fmla="*/ 59 h 317"/>
                    <a:gd name="T8" fmla="*/ 359 w 399"/>
                    <a:gd name="T9" fmla="*/ 103 h 317"/>
                    <a:gd name="T10" fmla="*/ 348 w 399"/>
                    <a:gd name="T11" fmla="*/ 157 h 317"/>
                    <a:gd name="T12" fmla="*/ 341 w 399"/>
                    <a:gd name="T13" fmla="*/ 211 h 317"/>
                    <a:gd name="T14" fmla="*/ 339 w 399"/>
                    <a:gd name="T15" fmla="*/ 262 h 317"/>
                    <a:gd name="T16" fmla="*/ 335 w 399"/>
                    <a:gd name="T17" fmla="*/ 316 h 317"/>
                    <a:gd name="T18" fmla="*/ 0 w 399"/>
                    <a:gd name="T19" fmla="*/ 316 h 317"/>
                    <a:gd name="T20" fmla="*/ 47 w 399"/>
                    <a:gd name="T21" fmla="*/ 255 h 317"/>
                    <a:gd name="T22" fmla="*/ 78 w 399"/>
                    <a:gd name="T23" fmla="*/ 218 h 317"/>
                    <a:gd name="T24" fmla="*/ 102 w 399"/>
                    <a:gd name="T25" fmla="*/ 184 h 317"/>
                    <a:gd name="T26" fmla="*/ 146 w 399"/>
                    <a:gd name="T27" fmla="*/ 131 h 317"/>
                    <a:gd name="T28" fmla="*/ 176 w 399"/>
                    <a:gd name="T29" fmla="*/ 98 h 317"/>
                    <a:gd name="T30" fmla="*/ 210 w 399"/>
                    <a:gd name="T31" fmla="*/ 57 h 317"/>
                    <a:gd name="T32" fmla="*/ 237 w 399"/>
                    <a:gd name="T33" fmla="*/ 22 h 317"/>
                    <a:gd name="T34" fmla="*/ 256 w 399"/>
                    <a:gd name="T35" fmla="*/ 0 h 3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9"/>
                    <a:gd name="T55" fmla="*/ 0 h 317"/>
                    <a:gd name="T56" fmla="*/ 399 w 399"/>
                    <a:gd name="T57" fmla="*/ 317 h 3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9" h="317">
                      <a:moveTo>
                        <a:pt x="256" y="0"/>
                      </a:moveTo>
                      <a:lnTo>
                        <a:pt x="398" y="0"/>
                      </a:lnTo>
                      <a:lnTo>
                        <a:pt x="385" y="26"/>
                      </a:lnTo>
                      <a:lnTo>
                        <a:pt x="370" y="59"/>
                      </a:lnTo>
                      <a:lnTo>
                        <a:pt x="359" y="103"/>
                      </a:lnTo>
                      <a:lnTo>
                        <a:pt x="348" y="157"/>
                      </a:lnTo>
                      <a:lnTo>
                        <a:pt x="341" y="211"/>
                      </a:lnTo>
                      <a:lnTo>
                        <a:pt x="339" y="262"/>
                      </a:lnTo>
                      <a:lnTo>
                        <a:pt x="335" y="316"/>
                      </a:lnTo>
                      <a:lnTo>
                        <a:pt x="0" y="316"/>
                      </a:lnTo>
                      <a:lnTo>
                        <a:pt x="47" y="255"/>
                      </a:lnTo>
                      <a:lnTo>
                        <a:pt x="78" y="218"/>
                      </a:lnTo>
                      <a:lnTo>
                        <a:pt x="102" y="184"/>
                      </a:lnTo>
                      <a:lnTo>
                        <a:pt x="146" y="131"/>
                      </a:lnTo>
                      <a:lnTo>
                        <a:pt x="176" y="98"/>
                      </a:lnTo>
                      <a:lnTo>
                        <a:pt x="210" y="57"/>
                      </a:lnTo>
                      <a:lnTo>
                        <a:pt x="237" y="22"/>
                      </a:lnTo>
                      <a:lnTo>
                        <a:pt x="256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40"/>
                <p:cNvSpPr>
                  <a:spLocks/>
                </p:cNvSpPr>
                <p:nvPr/>
              </p:nvSpPr>
              <p:spPr bwMode="auto">
                <a:xfrm>
                  <a:off x="3127" y="2253"/>
                  <a:ext cx="146" cy="297"/>
                </a:xfrm>
                <a:custGeom>
                  <a:avLst/>
                  <a:gdLst>
                    <a:gd name="T0" fmla="*/ 21 w 146"/>
                    <a:gd name="T1" fmla="*/ 237 h 297"/>
                    <a:gd name="T2" fmla="*/ 31 w 146"/>
                    <a:gd name="T3" fmla="*/ 214 h 297"/>
                    <a:gd name="T4" fmla="*/ 40 w 146"/>
                    <a:gd name="T5" fmla="*/ 191 h 297"/>
                    <a:gd name="T6" fmla="*/ 48 w 146"/>
                    <a:gd name="T7" fmla="*/ 172 h 297"/>
                    <a:gd name="T8" fmla="*/ 57 w 146"/>
                    <a:gd name="T9" fmla="*/ 153 h 297"/>
                    <a:gd name="T10" fmla="*/ 65 w 146"/>
                    <a:gd name="T11" fmla="*/ 136 h 297"/>
                    <a:gd name="T12" fmla="*/ 74 w 146"/>
                    <a:gd name="T13" fmla="*/ 119 h 297"/>
                    <a:gd name="T14" fmla="*/ 82 w 146"/>
                    <a:gd name="T15" fmla="*/ 103 h 297"/>
                    <a:gd name="T16" fmla="*/ 86 w 146"/>
                    <a:gd name="T17" fmla="*/ 92 h 297"/>
                    <a:gd name="T18" fmla="*/ 91 w 146"/>
                    <a:gd name="T19" fmla="*/ 84 h 297"/>
                    <a:gd name="T20" fmla="*/ 95 w 146"/>
                    <a:gd name="T21" fmla="*/ 77 h 297"/>
                    <a:gd name="T22" fmla="*/ 101 w 146"/>
                    <a:gd name="T23" fmla="*/ 68 h 297"/>
                    <a:gd name="T24" fmla="*/ 107 w 146"/>
                    <a:gd name="T25" fmla="*/ 55 h 297"/>
                    <a:gd name="T26" fmla="*/ 112 w 146"/>
                    <a:gd name="T27" fmla="*/ 46 h 297"/>
                    <a:gd name="T28" fmla="*/ 117 w 146"/>
                    <a:gd name="T29" fmla="*/ 37 h 297"/>
                    <a:gd name="T30" fmla="*/ 123 w 146"/>
                    <a:gd name="T31" fmla="*/ 27 h 297"/>
                    <a:gd name="T32" fmla="*/ 129 w 146"/>
                    <a:gd name="T33" fmla="*/ 18 h 297"/>
                    <a:gd name="T34" fmla="*/ 133 w 146"/>
                    <a:gd name="T35" fmla="*/ 7 h 297"/>
                    <a:gd name="T36" fmla="*/ 138 w 146"/>
                    <a:gd name="T37" fmla="*/ 0 h 297"/>
                    <a:gd name="T38" fmla="*/ 145 w 146"/>
                    <a:gd name="T39" fmla="*/ 0 h 297"/>
                    <a:gd name="T40" fmla="*/ 140 w 146"/>
                    <a:gd name="T41" fmla="*/ 8 h 297"/>
                    <a:gd name="T42" fmla="*/ 134 w 146"/>
                    <a:gd name="T43" fmla="*/ 21 h 297"/>
                    <a:gd name="T44" fmla="*/ 129 w 146"/>
                    <a:gd name="T45" fmla="*/ 31 h 297"/>
                    <a:gd name="T46" fmla="*/ 122 w 146"/>
                    <a:gd name="T47" fmla="*/ 44 h 297"/>
                    <a:gd name="T48" fmla="*/ 117 w 146"/>
                    <a:gd name="T49" fmla="*/ 54 h 297"/>
                    <a:gd name="T50" fmla="*/ 112 w 146"/>
                    <a:gd name="T51" fmla="*/ 63 h 297"/>
                    <a:gd name="T52" fmla="*/ 106 w 146"/>
                    <a:gd name="T53" fmla="*/ 75 h 297"/>
                    <a:gd name="T54" fmla="*/ 101 w 146"/>
                    <a:gd name="T55" fmla="*/ 86 h 297"/>
                    <a:gd name="T56" fmla="*/ 94 w 146"/>
                    <a:gd name="T57" fmla="*/ 101 h 297"/>
                    <a:gd name="T58" fmla="*/ 87 w 146"/>
                    <a:gd name="T59" fmla="*/ 115 h 297"/>
                    <a:gd name="T60" fmla="*/ 82 w 146"/>
                    <a:gd name="T61" fmla="*/ 128 h 297"/>
                    <a:gd name="T62" fmla="*/ 75 w 146"/>
                    <a:gd name="T63" fmla="*/ 145 h 297"/>
                    <a:gd name="T64" fmla="*/ 66 w 146"/>
                    <a:gd name="T65" fmla="*/ 163 h 297"/>
                    <a:gd name="T66" fmla="*/ 60 w 146"/>
                    <a:gd name="T67" fmla="*/ 180 h 297"/>
                    <a:gd name="T68" fmla="*/ 52 w 146"/>
                    <a:gd name="T69" fmla="*/ 198 h 297"/>
                    <a:gd name="T70" fmla="*/ 44 w 146"/>
                    <a:gd name="T71" fmla="*/ 218 h 297"/>
                    <a:gd name="T72" fmla="*/ 36 w 146"/>
                    <a:gd name="T73" fmla="*/ 237 h 297"/>
                    <a:gd name="T74" fmla="*/ 30 w 146"/>
                    <a:gd name="T75" fmla="*/ 257 h 297"/>
                    <a:gd name="T76" fmla="*/ 25 w 146"/>
                    <a:gd name="T77" fmla="*/ 273 h 297"/>
                    <a:gd name="T78" fmla="*/ 19 w 146"/>
                    <a:gd name="T79" fmla="*/ 287 h 297"/>
                    <a:gd name="T80" fmla="*/ 17 w 146"/>
                    <a:gd name="T81" fmla="*/ 296 h 297"/>
                    <a:gd name="T82" fmla="*/ 0 w 146"/>
                    <a:gd name="T83" fmla="*/ 296 h 297"/>
                    <a:gd name="T84" fmla="*/ 7 w 146"/>
                    <a:gd name="T85" fmla="*/ 276 h 297"/>
                    <a:gd name="T86" fmla="*/ 14 w 146"/>
                    <a:gd name="T87" fmla="*/ 257 h 297"/>
                    <a:gd name="T88" fmla="*/ 21 w 146"/>
                    <a:gd name="T89" fmla="*/ 237 h 29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6"/>
                    <a:gd name="T136" fmla="*/ 0 h 297"/>
                    <a:gd name="T137" fmla="*/ 146 w 146"/>
                    <a:gd name="T138" fmla="*/ 297 h 29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6" h="297">
                      <a:moveTo>
                        <a:pt x="21" y="237"/>
                      </a:moveTo>
                      <a:lnTo>
                        <a:pt x="31" y="214"/>
                      </a:lnTo>
                      <a:lnTo>
                        <a:pt x="40" y="191"/>
                      </a:lnTo>
                      <a:lnTo>
                        <a:pt x="48" y="172"/>
                      </a:lnTo>
                      <a:lnTo>
                        <a:pt x="57" y="153"/>
                      </a:lnTo>
                      <a:lnTo>
                        <a:pt x="65" y="136"/>
                      </a:lnTo>
                      <a:lnTo>
                        <a:pt x="74" y="119"/>
                      </a:lnTo>
                      <a:lnTo>
                        <a:pt x="82" y="103"/>
                      </a:lnTo>
                      <a:lnTo>
                        <a:pt x="86" y="92"/>
                      </a:lnTo>
                      <a:lnTo>
                        <a:pt x="91" y="84"/>
                      </a:lnTo>
                      <a:lnTo>
                        <a:pt x="95" y="77"/>
                      </a:lnTo>
                      <a:lnTo>
                        <a:pt x="101" y="68"/>
                      </a:lnTo>
                      <a:lnTo>
                        <a:pt x="107" y="55"/>
                      </a:lnTo>
                      <a:lnTo>
                        <a:pt x="112" y="46"/>
                      </a:lnTo>
                      <a:lnTo>
                        <a:pt x="117" y="37"/>
                      </a:lnTo>
                      <a:lnTo>
                        <a:pt x="123" y="27"/>
                      </a:lnTo>
                      <a:lnTo>
                        <a:pt x="129" y="18"/>
                      </a:lnTo>
                      <a:lnTo>
                        <a:pt x="133" y="7"/>
                      </a:lnTo>
                      <a:lnTo>
                        <a:pt x="138" y="0"/>
                      </a:lnTo>
                      <a:lnTo>
                        <a:pt x="145" y="0"/>
                      </a:lnTo>
                      <a:lnTo>
                        <a:pt x="140" y="8"/>
                      </a:lnTo>
                      <a:lnTo>
                        <a:pt x="134" y="21"/>
                      </a:lnTo>
                      <a:lnTo>
                        <a:pt x="129" y="31"/>
                      </a:lnTo>
                      <a:lnTo>
                        <a:pt x="122" y="44"/>
                      </a:lnTo>
                      <a:lnTo>
                        <a:pt x="117" y="54"/>
                      </a:lnTo>
                      <a:lnTo>
                        <a:pt x="112" y="63"/>
                      </a:lnTo>
                      <a:lnTo>
                        <a:pt x="106" y="75"/>
                      </a:lnTo>
                      <a:lnTo>
                        <a:pt x="101" y="86"/>
                      </a:lnTo>
                      <a:lnTo>
                        <a:pt x="94" y="101"/>
                      </a:lnTo>
                      <a:lnTo>
                        <a:pt x="87" y="115"/>
                      </a:lnTo>
                      <a:lnTo>
                        <a:pt x="82" y="128"/>
                      </a:lnTo>
                      <a:lnTo>
                        <a:pt x="75" y="145"/>
                      </a:lnTo>
                      <a:lnTo>
                        <a:pt x="66" y="163"/>
                      </a:lnTo>
                      <a:lnTo>
                        <a:pt x="60" y="180"/>
                      </a:lnTo>
                      <a:lnTo>
                        <a:pt x="52" y="198"/>
                      </a:lnTo>
                      <a:lnTo>
                        <a:pt x="44" y="218"/>
                      </a:lnTo>
                      <a:lnTo>
                        <a:pt x="36" y="237"/>
                      </a:lnTo>
                      <a:lnTo>
                        <a:pt x="30" y="257"/>
                      </a:lnTo>
                      <a:lnTo>
                        <a:pt x="25" y="273"/>
                      </a:lnTo>
                      <a:lnTo>
                        <a:pt x="19" y="287"/>
                      </a:lnTo>
                      <a:lnTo>
                        <a:pt x="17" y="296"/>
                      </a:lnTo>
                      <a:lnTo>
                        <a:pt x="0" y="296"/>
                      </a:lnTo>
                      <a:lnTo>
                        <a:pt x="7" y="276"/>
                      </a:lnTo>
                      <a:lnTo>
                        <a:pt x="14" y="257"/>
                      </a:lnTo>
                      <a:lnTo>
                        <a:pt x="21" y="237"/>
                      </a:ln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4154149" y="4239540"/>
              <a:ext cx="4950245" cy="1645400"/>
              <a:chOff x="707" y="2375"/>
              <a:chExt cx="4372" cy="1574"/>
            </a:xfrm>
          </p:grpSpPr>
          <p:sp>
            <p:nvSpPr>
              <p:cNvPr id="31" name="Freeform 43"/>
              <p:cNvSpPr>
                <a:spLocks/>
              </p:cNvSpPr>
              <p:nvPr/>
            </p:nvSpPr>
            <p:spPr bwMode="auto">
              <a:xfrm>
                <a:off x="3505" y="2455"/>
                <a:ext cx="1574" cy="539"/>
              </a:xfrm>
              <a:custGeom>
                <a:avLst/>
                <a:gdLst>
                  <a:gd name="T0" fmla="*/ 1573 w 1574"/>
                  <a:gd name="T1" fmla="*/ 0 h 539"/>
                  <a:gd name="T2" fmla="*/ 1523 w 1574"/>
                  <a:gd name="T3" fmla="*/ 5 h 539"/>
                  <a:gd name="T4" fmla="*/ 1469 w 1574"/>
                  <a:gd name="T5" fmla="*/ 22 h 539"/>
                  <a:gd name="T6" fmla="*/ 1424 w 1574"/>
                  <a:gd name="T7" fmla="*/ 42 h 539"/>
                  <a:gd name="T8" fmla="*/ 1370 w 1574"/>
                  <a:gd name="T9" fmla="*/ 61 h 539"/>
                  <a:gd name="T10" fmla="*/ 1314 w 1574"/>
                  <a:gd name="T11" fmla="*/ 78 h 539"/>
                  <a:gd name="T12" fmla="*/ 1254 w 1574"/>
                  <a:gd name="T13" fmla="*/ 91 h 539"/>
                  <a:gd name="T14" fmla="*/ 1168 w 1574"/>
                  <a:gd name="T15" fmla="*/ 101 h 539"/>
                  <a:gd name="T16" fmla="*/ 1065 w 1574"/>
                  <a:gd name="T17" fmla="*/ 111 h 539"/>
                  <a:gd name="T18" fmla="*/ 935 w 1574"/>
                  <a:gd name="T19" fmla="*/ 131 h 539"/>
                  <a:gd name="T20" fmla="*/ 840 w 1574"/>
                  <a:gd name="T21" fmla="*/ 150 h 539"/>
                  <a:gd name="T22" fmla="*/ 777 w 1574"/>
                  <a:gd name="T23" fmla="*/ 163 h 539"/>
                  <a:gd name="T24" fmla="*/ 720 w 1574"/>
                  <a:gd name="T25" fmla="*/ 174 h 539"/>
                  <a:gd name="T26" fmla="*/ 660 w 1574"/>
                  <a:gd name="T27" fmla="*/ 186 h 539"/>
                  <a:gd name="T28" fmla="*/ 598 w 1574"/>
                  <a:gd name="T29" fmla="*/ 203 h 539"/>
                  <a:gd name="T30" fmla="*/ 544 w 1574"/>
                  <a:gd name="T31" fmla="*/ 220 h 539"/>
                  <a:gd name="T32" fmla="*/ 478 w 1574"/>
                  <a:gd name="T33" fmla="*/ 242 h 539"/>
                  <a:gd name="T34" fmla="*/ 428 w 1574"/>
                  <a:gd name="T35" fmla="*/ 259 h 539"/>
                  <a:gd name="T36" fmla="*/ 362 w 1574"/>
                  <a:gd name="T37" fmla="*/ 285 h 539"/>
                  <a:gd name="T38" fmla="*/ 289 w 1574"/>
                  <a:gd name="T39" fmla="*/ 321 h 539"/>
                  <a:gd name="T40" fmla="*/ 235 w 1574"/>
                  <a:gd name="T41" fmla="*/ 355 h 539"/>
                  <a:gd name="T42" fmla="*/ 189 w 1574"/>
                  <a:gd name="T43" fmla="*/ 381 h 539"/>
                  <a:gd name="T44" fmla="*/ 143 w 1574"/>
                  <a:gd name="T45" fmla="*/ 417 h 539"/>
                  <a:gd name="T46" fmla="*/ 0 w 1574"/>
                  <a:gd name="T47" fmla="*/ 538 h 539"/>
                  <a:gd name="T48" fmla="*/ 1573 w 1574"/>
                  <a:gd name="T49" fmla="*/ 534 h 539"/>
                  <a:gd name="T50" fmla="*/ 1573 w 1574"/>
                  <a:gd name="T51" fmla="*/ 0 h 5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74"/>
                  <a:gd name="T79" fmla="*/ 0 h 539"/>
                  <a:gd name="T80" fmla="*/ 1574 w 1574"/>
                  <a:gd name="T81" fmla="*/ 539 h 5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74" h="539">
                    <a:moveTo>
                      <a:pt x="1573" y="0"/>
                    </a:moveTo>
                    <a:lnTo>
                      <a:pt x="1523" y="5"/>
                    </a:lnTo>
                    <a:lnTo>
                      <a:pt x="1469" y="22"/>
                    </a:lnTo>
                    <a:lnTo>
                      <a:pt x="1424" y="42"/>
                    </a:lnTo>
                    <a:lnTo>
                      <a:pt x="1370" y="61"/>
                    </a:lnTo>
                    <a:lnTo>
                      <a:pt x="1314" y="78"/>
                    </a:lnTo>
                    <a:lnTo>
                      <a:pt x="1254" y="91"/>
                    </a:lnTo>
                    <a:lnTo>
                      <a:pt x="1168" y="101"/>
                    </a:lnTo>
                    <a:lnTo>
                      <a:pt x="1065" y="111"/>
                    </a:lnTo>
                    <a:lnTo>
                      <a:pt x="935" y="131"/>
                    </a:lnTo>
                    <a:lnTo>
                      <a:pt x="840" y="150"/>
                    </a:lnTo>
                    <a:lnTo>
                      <a:pt x="777" y="163"/>
                    </a:lnTo>
                    <a:lnTo>
                      <a:pt x="720" y="174"/>
                    </a:lnTo>
                    <a:lnTo>
                      <a:pt x="660" y="186"/>
                    </a:lnTo>
                    <a:lnTo>
                      <a:pt x="598" y="203"/>
                    </a:lnTo>
                    <a:lnTo>
                      <a:pt x="544" y="220"/>
                    </a:lnTo>
                    <a:lnTo>
                      <a:pt x="478" y="242"/>
                    </a:lnTo>
                    <a:lnTo>
                      <a:pt x="428" y="259"/>
                    </a:lnTo>
                    <a:lnTo>
                      <a:pt x="362" y="285"/>
                    </a:lnTo>
                    <a:lnTo>
                      <a:pt x="289" y="321"/>
                    </a:lnTo>
                    <a:lnTo>
                      <a:pt x="235" y="355"/>
                    </a:lnTo>
                    <a:lnTo>
                      <a:pt x="189" y="381"/>
                    </a:lnTo>
                    <a:lnTo>
                      <a:pt x="143" y="417"/>
                    </a:lnTo>
                    <a:lnTo>
                      <a:pt x="0" y="538"/>
                    </a:lnTo>
                    <a:lnTo>
                      <a:pt x="1573" y="534"/>
                    </a:lnTo>
                    <a:lnTo>
                      <a:pt x="1573" y="0"/>
                    </a:lnTo>
                  </a:path>
                </a:pathLst>
              </a:custGeom>
              <a:solidFill>
                <a:srgbClr val="00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44"/>
              <p:cNvSpPr>
                <a:spLocks/>
              </p:cNvSpPr>
              <p:nvPr/>
            </p:nvSpPr>
            <p:spPr bwMode="auto">
              <a:xfrm>
                <a:off x="707" y="2375"/>
                <a:ext cx="4372" cy="1574"/>
              </a:xfrm>
              <a:custGeom>
                <a:avLst/>
                <a:gdLst>
                  <a:gd name="T0" fmla="*/ 0 w 4372"/>
                  <a:gd name="T1" fmla="*/ 239 h 1574"/>
                  <a:gd name="T2" fmla="*/ 80 w 4372"/>
                  <a:gd name="T3" fmla="*/ 239 h 1574"/>
                  <a:gd name="T4" fmla="*/ 164 w 4372"/>
                  <a:gd name="T5" fmla="*/ 232 h 1574"/>
                  <a:gd name="T6" fmla="*/ 256 w 4372"/>
                  <a:gd name="T7" fmla="*/ 219 h 1574"/>
                  <a:gd name="T8" fmla="*/ 333 w 4372"/>
                  <a:gd name="T9" fmla="*/ 195 h 1574"/>
                  <a:gd name="T10" fmla="*/ 399 w 4372"/>
                  <a:gd name="T11" fmla="*/ 165 h 1574"/>
                  <a:gd name="T12" fmla="*/ 474 w 4372"/>
                  <a:gd name="T13" fmla="*/ 139 h 1574"/>
                  <a:gd name="T14" fmla="*/ 549 w 4372"/>
                  <a:gd name="T15" fmla="*/ 110 h 1574"/>
                  <a:gd name="T16" fmla="*/ 645 w 4372"/>
                  <a:gd name="T17" fmla="*/ 70 h 1574"/>
                  <a:gd name="T18" fmla="*/ 743 w 4372"/>
                  <a:gd name="T19" fmla="*/ 40 h 1574"/>
                  <a:gd name="T20" fmla="*/ 838 w 4372"/>
                  <a:gd name="T21" fmla="*/ 16 h 1574"/>
                  <a:gd name="T22" fmla="*/ 914 w 4372"/>
                  <a:gd name="T23" fmla="*/ 5 h 1574"/>
                  <a:gd name="T24" fmla="*/ 1003 w 4372"/>
                  <a:gd name="T25" fmla="*/ 0 h 1574"/>
                  <a:gd name="T26" fmla="*/ 1078 w 4372"/>
                  <a:gd name="T27" fmla="*/ 5 h 1574"/>
                  <a:gd name="T28" fmla="*/ 1157 w 4372"/>
                  <a:gd name="T29" fmla="*/ 20 h 1574"/>
                  <a:gd name="T30" fmla="*/ 1237 w 4372"/>
                  <a:gd name="T31" fmla="*/ 15 h 1574"/>
                  <a:gd name="T32" fmla="*/ 1317 w 4372"/>
                  <a:gd name="T33" fmla="*/ 10 h 1574"/>
                  <a:gd name="T34" fmla="*/ 1397 w 4372"/>
                  <a:gd name="T35" fmla="*/ 15 h 1574"/>
                  <a:gd name="T36" fmla="*/ 1472 w 4372"/>
                  <a:gd name="T37" fmla="*/ 30 h 1574"/>
                  <a:gd name="T38" fmla="*/ 1507 w 4372"/>
                  <a:gd name="T39" fmla="*/ 40 h 1574"/>
                  <a:gd name="T40" fmla="*/ 1557 w 4372"/>
                  <a:gd name="T41" fmla="*/ 56 h 1574"/>
                  <a:gd name="T42" fmla="*/ 1590 w 4372"/>
                  <a:gd name="T43" fmla="*/ 70 h 1574"/>
                  <a:gd name="T44" fmla="*/ 1642 w 4372"/>
                  <a:gd name="T45" fmla="*/ 90 h 1574"/>
                  <a:gd name="T46" fmla="*/ 1680 w 4372"/>
                  <a:gd name="T47" fmla="*/ 107 h 1574"/>
                  <a:gd name="T48" fmla="*/ 1732 w 4372"/>
                  <a:gd name="T49" fmla="*/ 130 h 1574"/>
                  <a:gd name="T50" fmla="*/ 1767 w 4372"/>
                  <a:gd name="T51" fmla="*/ 145 h 1574"/>
                  <a:gd name="T52" fmla="*/ 1812 w 4372"/>
                  <a:gd name="T53" fmla="*/ 159 h 1574"/>
                  <a:gd name="T54" fmla="*/ 1852 w 4372"/>
                  <a:gd name="T55" fmla="*/ 169 h 1574"/>
                  <a:gd name="T56" fmla="*/ 1899 w 4372"/>
                  <a:gd name="T57" fmla="*/ 175 h 1574"/>
                  <a:gd name="T58" fmla="*/ 2006 w 4372"/>
                  <a:gd name="T59" fmla="*/ 179 h 1574"/>
                  <a:gd name="T60" fmla="*/ 2475 w 4372"/>
                  <a:gd name="T61" fmla="*/ 179 h 1574"/>
                  <a:gd name="T62" fmla="*/ 2594 w 4372"/>
                  <a:gd name="T63" fmla="*/ 174 h 1574"/>
                  <a:gd name="T64" fmla="*/ 2709 w 4372"/>
                  <a:gd name="T65" fmla="*/ 163 h 1574"/>
                  <a:gd name="T66" fmla="*/ 2774 w 4372"/>
                  <a:gd name="T67" fmla="*/ 162 h 1574"/>
                  <a:gd name="T68" fmla="*/ 2849 w 4372"/>
                  <a:gd name="T69" fmla="*/ 163 h 1574"/>
                  <a:gd name="T70" fmla="*/ 2914 w 4372"/>
                  <a:gd name="T71" fmla="*/ 169 h 1574"/>
                  <a:gd name="T72" fmla="*/ 2974 w 4372"/>
                  <a:gd name="T73" fmla="*/ 179 h 1574"/>
                  <a:gd name="T74" fmla="*/ 3089 w 4372"/>
                  <a:gd name="T75" fmla="*/ 189 h 1574"/>
                  <a:gd name="T76" fmla="*/ 3238 w 4372"/>
                  <a:gd name="T77" fmla="*/ 203 h 1574"/>
                  <a:gd name="T78" fmla="*/ 3333 w 4372"/>
                  <a:gd name="T79" fmla="*/ 219 h 1574"/>
                  <a:gd name="T80" fmla="*/ 3712 w 4372"/>
                  <a:gd name="T81" fmla="*/ 299 h 1574"/>
                  <a:gd name="T82" fmla="*/ 4151 w 4372"/>
                  <a:gd name="T83" fmla="*/ 279 h 1574"/>
                  <a:gd name="T84" fmla="*/ 4371 w 4372"/>
                  <a:gd name="T85" fmla="*/ 219 h 1574"/>
                  <a:gd name="T86" fmla="*/ 4371 w 4372"/>
                  <a:gd name="T87" fmla="*/ 1573 h 1574"/>
                  <a:gd name="T88" fmla="*/ 0 w 4372"/>
                  <a:gd name="T89" fmla="*/ 1573 h 1574"/>
                  <a:gd name="T90" fmla="*/ 0 w 4372"/>
                  <a:gd name="T91" fmla="*/ 239 h 15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372"/>
                  <a:gd name="T139" fmla="*/ 0 h 1574"/>
                  <a:gd name="T140" fmla="*/ 4372 w 4372"/>
                  <a:gd name="T141" fmla="*/ 1574 h 157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372" h="1574">
                    <a:moveTo>
                      <a:pt x="0" y="239"/>
                    </a:moveTo>
                    <a:lnTo>
                      <a:pt x="80" y="239"/>
                    </a:lnTo>
                    <a:lnTo>
                      <a:pt x="164" y="232"/>
                    </a:lnTo>
                    <a:lnTo>
                      <a:pt x="256" y="219"/>
                    </a:lnTo>
                    <a:lnTo>
                      <a:pt x="333" y="195"/>
                    </a:lnTo>
                    <a:lnTo>
                      <a:pt x="399" y="165"/>
                    </a:lnTo>
                    <a:lnTo>
                      <a:pt x="474" y="139"/>
                    </a:lnTo>
                    <a:lnTo>
                      <a:pt x="549" y="110"/>
                    </a:lnTo>
                    <a:lnTo>
                      <a:pt x="645" y="70"/>
                    </a:lnTo>
                    <a:lnTo>
                      <a:pt x="743" y="40"/>
                    </a:lnTo>
                    <a:lnTo>
                      <a:pt x="838" y="16"/>
                    </a:lnTo>
                    <a:lnTo>
                      <a:pt x="914" y="5"/>
                    </a:lnTo>
                    <a:lnTo>
                      <a:pt x="1003" y="0"/>
                    </a:lnTo>
                    <a:lnTo>
                      <a:pt x="1078" y="5"/>
                    </a:lnTo>
                    <a:lnTo>
                      <a:pt x="1157" y="20"/>
                    </a:lnTo>
                    <a:lnTo>
                      <a:pt x="1237" y="15"/>
                    </a:lnTo>
                    <a:lnTo>
                      <a:pt x="1317" y="10"/>
                    </a:lnTo>
                    <a:lnTo>
                      <a:pt x="1397" y="15"/>
                    </a:lnTo>
                    <a:lnTo>
                      <a:pt x="1472" y="30"/>
                    </a:lnTo>
                    <a:lnTo>
                      <a:pt x="1507" y="40"/>
                    </a:lnTo>
                    <a:lnTo>
                      <a:pt x="1557" y="56"/>
                    </a:lnTo>
                    <a:lnTo>
                      <a:pt x="1590" y="70"/>
                    </a:lnTo>
                    <a:lnTo>
                      <a:pt x="1642" y="90"/>
                    </a:lnTo>
                    <a:lnTo>
                      <a:pt x="1680" y="107"/>
                    </a:lnTo>
                    <a:lnTo>
                      <a:pt x="1732" y="130"/>
                    </a:lnTo>
                    <a:lnTo>
                      <a:pt x="1767" y="145"/>
                    </a:lnTo>
                    <a:lnTo>
                      <a:pt x="1812" y="159"/>
                    </a:lnTo>
                    <a:lnTo>
                      <a:pt x="1852" y="169"/>
                    </a:lnTo>
                    <a:lnTo>
                      <a:pt x="1899" y="175"/>
                    </a:lnTo>
                    <a:lnTo>
                      <a:pt x="2006" y="179"/>
                    </a:lnTo>
                    <a:lnTo>
                      <a:pt x="2475" y="179"/>
                    </a:lnTo>
                    <a:lnTo>
                      <a:pt x="2594" y="174"/>
                    </a:lnTo>
                    <a:lnTo>
                      <a:pt x="2709" y="163"/>
                    </a:lnTo>
                    <a:lnTo>
                      <a:pt x="2774" y="162"/>
                    </a:lnTo>
                    <a:lnTo>
                      <a:pt x="2849" y="163"/>
                    </a:lnTo>
                    <a:lnTo>
                      <a:pt x="2914" y="169"/>
                    </a:lnTo>
                    <a:lnTo>
                      <a:pt x="2974" y="179"/>
                    </a:lnTo>
                    <a:lnTo>
                      <a:pt x="3089" y="189"/>
                    </a:lnTo>
                    <a:lnTo>
                      <a:pt x="3238" y="203"/>
                    </a:lnTo>
                    <a:lnTo>
                      <a:pt x="3333" y="219"/>
                    </a:lnTo>
                    <a:lnTo>
                      <a:pt x="3712" y="299"/>
                    </a:lnTo>
                    <a:lnTo>
                      <a:pt x="4151" y="279"/>
                    </a:lnTo>
                    <a:lnTo>
                      <a:pt x="4371" y="219"/>
                    </a:lnTo>
                    <a:lnTo>
                      <a:pt x="4371" y="1573"/>
                    </a:lnTo>
                    <a:lnTo>
                      <a:pt x="0" y="1573"/>
                    </a:lnTo>
                    <a:lnTo>
                      <a:pt x="0" y="239"/>
                    </a:lnTo>
                  </a:path>
                </a:pathLst>
              </a:custGeom>
              <a:solidFill>
                <a:srgbClr val="0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" name="Group 48"/>
              <p:cNvGrpSpPr>
                <a:grpSpLocks/>
              </p:cNvGrpSpPr>
              <p:nvPr/>
            </p:nvGrpSpPr>
            <p:grpSpPr bwMode="auto">
              <a:xfrm>
                <a:off x="2350" y="2553"/>
                <a:ext cx="866" cy="380"/>
                <a:chOff x="2350" y="2553"/>
                <a:chExt cx="866" cy="380"/>
              </a:xfrm>
            </p:grpSpPr>
            <p:sp>
              <p:nvSpPr>
                <p:cNvPr id="34" name="Freeform 45"/>
                <p:cNvSpPr>
                  <a:spLocks/>
                </p:cNvSpPr>
                <p:nvPr/>
              </p:nvSpPr>
              <p:spPr bwMode="auto">
                <a:xfrm>
                  <a:off x="2350" y="2553"/>
                  <a:ext cx="866" cy="380"/>
                </a:xfrm>
                <a:custGeom>
                  <a:avLst/>
                  <a:gdLst>
                    <a:gd name="T0" fmla="*/ 48 w 866"/>
                    <a:gd name="T1" fmla="*/ 285 h 380"/>
                    <a:gd name="T2" fmla="*/ 104 w 866"/>
                    <a:gd name="T3" fmla="*/ 215 h 380"/>
                    <a:gd name="T4" fmla="*/ 124 w 866"/>
                    <a:gd name="T5" fmla="*/ 190 h 380"/>
                    <a:gd name="T6" fmla="*/ 144 w 866"/>
                    <a:gd name="T7" fmla="*/ 170 h 380"/>
                    <a:gd name="T8" fmla="*/ 174 w 866"/>
                    <a:gd name="T9" fmla="*/ 141 h 380"/>
                    <a:gd name="T10" fmla="*/ 198 w 866"/>
                    <a:gd name="T11" fmla="*/ 121 h 380"/>
                    <a:gd name="T12" fmla="*/ 223 w 866"/>
                    <a:gd name="T13" fmla="*/ 100 h 380"/>
                    <a:gd name="T14" fmla="*/ 245 w 866"/>
                    <a:gd name="T15" fmla="*/ 86 h 380"/>
                    <a:gd name="T16" fmla="*/ 264 w 866"/>
                    <a:gd name="T17" fmla="*/ 73 h 380"/>
                    <a:gd name="T18" fmla="*/ 276 w 866"/>
                    <a:gd name="T19" fmla="*/ 65 h 380"/>
                    <a:gd name="T20" fmla="*/ 299 w 866"/>
                    <a:gd name="T21" fmla="*/ 49 h 380"/>
                    <a:gd name="T22" fmla="*/ 322 w 866"/>
                    <a:gd name="T23" fmla="*/ 34 h 380"/>
                    <a:gd name="T24" fmla="*/ 340 w 866"/>
                    <a:gd name="T25" fmla="*/ 24 h 380"/>
                    <a:gd name="T26" fmla="*/ 360 w 866"/>
                    <a:gd name="T27" fmla="*/ 13 h 380"/>
                    <a:gd name="T28" fmla="*/ 379 w 866"/>
                    <a:gd name="T29" fmla="*/ 2 h 380"/>
                    <a:gd name="T30" fmla="*/ 822 w 866"/>
                    <a:gd name="T31" fmla="*/ 2 h 380"/>
                    <a:gd name="T32" fmla="*/ 830 w 866"/>
                    <a:gd name="T33" fmla="*/ 2 h 380"/>
                    <a:gd name="T34" fmla="*/ 845 w 866"/>
                    <a:gd name="T35" fmla="*/ 0 h 380"/>
                    <a:gd name="T36" fmla="*/ 865 w 866"/>
                    <a:gd name="T37" fmla="*/ 0 h 380"/>
                    <a:gd name="T38" fmla="*/ 856 w 866"/>
                    <a:gd name="T39" fmla="*/ 7 h 380"/>
                    <a:gd name="T40" fmla="*/ 847 w 866"/>
                    <a:gd name="T41" fmla="*/ 16 h 380"/>
                    <a:gd name="T42" fmla="*/ 833 w 866"/>
                    <a:gd name="T43" fmla="*/ 27 h 380"/>
                    <a:gd name="T44" fmla="*/ 818 w 866"/>
                    <a:gd name="T45" fmla="*/ 43 h 380"/>
                    <a:gd name="T46" fmla="*/ 801 w 866"/>
                    <a:gd name="T47" fmla="*/ 60 h 380"/>
                    <a:gd name="T48" fmla="*/ 790 w 866"/>
                    <a:gd name="T49" fmla="*/ 73 h 380"/>
                    <a:gd name="T50" fmla="*/ 776 w 866"/>
                    <a:gd name="T51" fmla="*/ 90 h 380"/>
                    <a:gd name="T52" fmla="*/ 766 w 866"/>
                    <a:gd name="T53" fmla="*/ 100 h 380"/>
                    <a:gd name="T54" fmla="*/ 754 w 866"/>
                    <a:gd name="T55" fmla="*/ 116 h 380"/>
                    <a:gd name="T56" fmla="*/ 743 w 866"/>
                    <a:gd name="T57" fmla="*/ 132 h 380"/>
                    <a:gd name="T58" fmla="*/ 734 w 866"/>
                    <a:gd name="T59" fmla="*/ 144 h 380"/>
                    <a:gd name="T60" fmla="*/ 728 w 866"/>
                    <a:gd name="T61" fmla="*/ 152 h 380"/>
                    <a:gd name="T62" fmla="*/ 722 w 866"/>
                    <a:gd name="T63" fmla="*/ 160 h 380"/>
                    <a:gd name="T64" fmla="*/ 718 w 866"/>
                    <a:gd name="T65" fmla="*/ 169 h 380"/>
                    <a:gd name="T66" fmla="*/ 714 w 866"/>
                    <a:gd name="T67" fmla="*/ 177 h 380"/>
                    <a:gd name="T68" fmla="*/ 710 w 866"/>
                    <a:gd name="T69" fmla="*/ 187 h 380"/>
                    <a:gd name="T70" fmla="*/ 707 w 866"/>
                    <a:gd name="T71" fmla="*/ 201 h 380"/>
                    <a:gd name="T72" fmla="*/ 705 w 866"/>
                    <a:gd name="T73" fmla="*/ 217 h 380"/>
                    <a:gd name="T74" fmla="*/ 702 w 866"/>
                    <a:gd name="T75" fmla="*/ 236 h 380"/>
                    <a:gd name="T76" fmla="*/ 702 w 866"/>
                    <a:gd name="T77" fmla="*/ 249 h 380"/>
                    <a:gd name="T78" fmla="*/ 702 w 866"/>
                    <a:gd name="T79" fmla="*/ 269 h 380"/>
                    <a:gd name="T80" fmla="*/ 672 w 866"/>
                    <a:gd name="T81" fmla="*/ 289 h 380"/>
                    <a:gd name="T82" fmla="*/ 668 w 866"/>
                    <a:gd name="T83" fmla="*/ 309 h 380"/>
                    <a:gd name="T84" fmla="*/ 665 w 866"/>
                    <a:gd name="T85" fmla="*/ 341 h 380"/>
                    <a:gd name="T86" fmla="*/ 658 w 866"/>
                    <a:gd name="T87" fmla="*/ 379 h 380"/>
                    <a:gd name="T88" fmla="*/ 0 w 866"/>
                    <a:gd name="T89" fmla="*/ 379 h 380"/>
                    <a:gd name="T90" fmla="*/ 48 w 866"/>
                    <a:gd name="T91" fmla="*/ 285 h 38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66"/>
                    <a:gd name="T139" fmla="*/ 0 h 380"/>
                    <a:gd name="T140" fmla="*/ 866 w 866"/>
                    <a:gd name="T141" fmla="*/ 380 h 38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66" h="380">
                      <a:moveTo>
                        <a:pt x="48" y="285"/>
                      </a:moveTo>
                      <a:lnTo>
                        <a:pt x="104" y="215"/>
                      </a:lnTo>
                      <a:lnTo>
                        <a:pt x="124" y="190"/>
                      </a:lnTo>
                      <a:lnTo>
                        <a:pt x="144" y="170"/>
                      </a:lnTo>
                      <a:lnTo>
                        <a:pt x="174" y="141"/>
                      </a:lnTo>
                      <a:lnTo>
                        <a:pt x="198" y="121"/>
                      </a:lnTo>
                      <a:lnTo>
                        <a:pt x="223" y="100"/>
                      </a:lnTo>
                      <a:lnTo>
                        <a:pt x="245" y="86"/>
                      </a:lnTo>
                      <a:lnTo>
                        <a:pt x="264" y="73"/>
                      </a:lnTo>
                      <a:lnTo>
                        <a:pt x="276" y="65"/>
                      </a:lnTo>
                      <a:lnTo>
                        <a:pt x="299" y="49"/>
                      </a:lnTo>
                      <a:lnTo>
                        <a:pt x="322" y="34"/>
                      </a:lnTo>
                      <a:lnTo>
                        <a:pt x="340" y="24"/>
                      </a:lnTo>
                      <a:lnTo>
                        <a:pt x="360" y="13"/>
                      </a:lnTo>
                      <a:lnTo>
                        <a:pt x="379" y="2"/>
                      </a:lnTo>
                      <a:lnTo>
                        <a:pt x="822" y="2"/>
                      </a:lnTo>
                      <a:lnTo>
                        <a:pt x="830" y="2"/>
                      </a:lnTo>
                      <a:lnTo>
                        <a:pt x="845" y="0"/>
                      </a:lnTo>
                      <a:lnTo>
                        <a:pt x="865" y="0"/>
                      </a:lnTo>
                      <a:lnTo>
                        <a:pt x="856" y="7"/>
                      </a:lnTo>
                      <a:lnTo>
                        <a:pt x="847" y="16"/>
                      </a:lnTo>
                      <a:lnTo>
                        <a:pt x="833" y="27"/>
                      </a:lnTo>
                      <a:lnTo>
                        <a:pt x="818" y="43"/>
                      </a:lnTo>
                      <a:lnTo>
                        <a:pt x="801" y="60"/>
                      </a:lnTo>
                      <a:lnTo>
                        <a:pt x="790" y="73"/>
                      </a:lnTo>
                      <a:lnTo>
                        <a:pt x="776" y="90"/>
                      </a:lnTo>
                      <a:lnTo>
                        <a:pt x="766" y="100"/>
                      </a:lnTo>
                      <a:lnTo>
                        <a:pt x="754" y="116"/>
                      </a:lnTo>
                      <a:lnTo>
                        <a:pt x="743" y="132"/>
                      </a:lnTo>
                      <a:lnTo>
                        <a:pt x="734" y="144"/>
                      </a:lnTo>
                      <a:lnTo>
                        <a:pt x="728" y="152"/>
                      </a:lnTo>
                      <a:lnTo>
                        <a:pt x="722" y="160"/>
                      </a:lnTo>
                      <a:lnTo>
                        <a:pt x="718" y="169"/>
                      </a:lnTo>
                      <a:lnTo>
                        <a:pt x="714" y="177"/>
                      </a:lnTo>
                      <a:lnTo>
                        <a:pt x="710" y="187"/>
                      </a:lnTo>
                      <a:lnTo>
                        <a:pt x="707" y="201"/>
                      </a:lnTo>
                      <a:lnTo>
                        <a:pt x="705" y="217"/>
                      </a:lnTo>
                      <a:lnTo>
                        <a:pt x="702" y="236"/>
                      </a:lnTo>
                      <a:lnTo>
                        <a:pt x="702" y="249"/>
                      </a:lnTo>
                      <a:lnTo>
                        <a:pt x="702" y="269"/>
                      </a:lnTo>
                      <a:lnTo>
                        <a:pt x="672" y="289"/>
                      </a:lnTo>
                      <a:lnTo>
                        <a:pt x="668" y="309"/>
                      </a:lnTo>
                      <a:lnTo>
                        <a:pt x="665" y="341"/>
                      </a:lnTo>
                      <a:lnTo>
                        <a:pt x="658" y="379"/>
                      </a:lnTo>
                      <a:lnTo>
                        <a:pt x="0" y="379"/>
                      </a:lnTo>
                      <a:lnTo>
                        <a:pt x="48" y="285"/>
                      </a:lnTo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46"/>
                <p:cNvSpPr>
                  <a:spLocks/>
                </p:cNvSpPr>
                <p:nvPr/>
              </p:nvSpPr>
              <p:spPr bwMode="auto">
                <a:xfrm>
                  <a:off x="2446" y="2555"/>
                  <a:ext cx="734" cy="315"/>
                </a:xfrm>
                <a:custGeom>
                  <a:avLst/>
                  <a:gdLst>
                    <a:gd name="T0" fmla="*/ 40 w 734"/>
                    <a:gd name="T1" fmla="*/ 236 h 315"/>
                    <a:gd name="T2" fmla="*/ 83 w 734"/>
                    <a:gd name="T3" fmla="*/ 177 h 315"/>
                    <a:gd name="T4" fmla="*/ 100 w 734"/>
                    <a:gd name="T5" fmla="*/ 156 h 315"/>
                    <a:gd name="T6" fmla="*/ 119 w 734"/>
                    <a:gd name="T7" fmla="*/ 137 h 315"/>
                    <a:gd name="T8" fmla="*/ 143 w 734"/>
                    <a:gd name="T9" fmla="*/ 115 h 315"/>
                    <a:gd name="T10" fmla="*/ 165 w 734"/>
                    <a:gd name="T11" fmla="*/ 98 h 315"/>
                    <a:gd name="T12" fmla="*/ 187 w 734"/>
                    <a:gd name="T13" fmla="*/ 81 h 315"/>
                    <a:gd name="T14" fmla="*/ 204 w 734"/>
                    <a:gd name="T15" fmla="*/ 70 h 315"/>
                    <a:gd name="T16" fmla="*/ 221 w 734"/>
                    <a:gd name="T17" fmla="*/ 59 h 315"/>
                    <a:gd name="T18" fmla="*/ 230 w 734"/>
                    <a:gd name="T19" fmla="*/ 52 h 315"/>
                    <a:gd name="T20" fmla="*/ 250 w 734"/>
                    <a:gd name="T21" fmla="*/ 39 h 315"/>
                    <a:gd name="T22" fmla="*/ 269 w 734"/>
                    <a:gd name="T23" fmla="*/ 26 h 315"/>
                    <a:gd name="T24" fmla="*/ 284 w 734"/>
                    <a:gd name="T25" fmla="*/ 17 h 315"/>
                    <a:gd name="T26" fmla="*/ 302 w 734"/>
                    <a:gd name="T27" fmla="*/ 8 h 315"/>
                    <a:gd name="T28" fmla="*/ 317 w 734"/>
                    <a:gd name="T29" fmla="*/ 0 h 315"/>
                    <a:gd name="T30" fmla="*/ 733 w 734"/>
                    <a:gd name="T31" fmla="*/ 0 h 315"/>
                    <a:gd name="T32" fmla="*/ 718 w 734"/>
                    <a:gd name="T33" fmla="*/ 9 h 315"/>
                    <a:gd name="T34" fmla="*/ 701 w 734"/>
                    <a:gd name="T35" fmla="*/ 23 h 315"/>
                    <a:gd name="T36" fmla="*/ 687 w 734"/>
                    <a:gd name="T37" fmla="*/ 35 h 315"/>
                    <a:gd name="T38" fmla="*/ 675 w 734"/>
                    <a:gd name="T39" fmla="*/ 49 h 315"/>
                    <a:gd name="T40" fmla="*/ 664 w 734"/>
                    <a:gd name="T41" fmla="*/ 60 h 315"/>
                    <a:gd name="T42" fmla="*/ 650 w 734"/>
                    <a:gd name="T43" fmla="*/ 75 h 315"/>
                    <a:gd name="T44" fmla="*/ 633 w 734"/>
                    <a:gd name="T45" fmla="*/ 93 h 315"/>
                    <a:gd name="T46" fmla="*/ 622 w 734"/>
                    <a:gd name="T47" fmla="*/ 106 h 315"/>
                    <a:gd name="T48" fmla="*/ 614 w 734"/>
                    <a:gd name="T49" fmla="*/ 118 h 315"/>
                    <a:gd name="T50" fmla="*/ 604 w 734"/>
                    <a:gd name="T51" fmla="*/ 131 h 315"/>
                    <a:gd name="T52" fmla="*/ 593 w 734"/>
                    <a:gd name="T53" fmla="*/ 150 h 315"/>
                    <a:gd name="T54" fmla="*/ 586 w 734"/>
                    <a:gd name="T55" fmla="*/ 162 h 315"/>
                    <a:gd name="T56" fmla="*/ 581 w 734"/>
                    <a:gd name="T57" fmla="*/ 173 h 315"/>
                    <a:gd name="T58" fmla="*/ 576 w 734"/>
                    <a:gd name="T59" fmla="*/ 186 h 315"/>
                    <a:gd name="T60" fmla="*/ 570 w 734"/>
                    <a:gd name="T61" fmla="*/ 204 h 315"/>
                    <a:gd name="T62" fmla="*/ 566 w 734"/>
                    <a:gd name="T63" fmla="*/ 220 h 315"/>
                    <a:gd name="T64" fmla="*/ 562 w 734"/>
                    <a:gd name="T65" fmla="*/ 238 h 315"/>
                    <a:gd name="T66" fmla="*/ 558 w 734"/>
                    <a:gd name="T67" fmla="*/ 255 h 315"/>
                    <a:gd name="T68" fmla="*/ 554 w 734"/>
                    <a:gd name="T69" fmla="*/ 280 h 315"/>
                    <a:gd name="T70" fmla="*/ 551 w 734"/>
                    <a:gd name="T71" fmla="*/ 314 h 315"/>
                    <a:gd name="T72" fmla="*/ 0 w 734"/>
                    <a:gd name="T73" fmla="*/ 314 h 315"/>
                    <a:gd name="T74" fmla="*/ 40 w 734"/>
                    <a:gd name="T75" fmla="*/ 236 h 31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34"/>
                    <a:gd name="T115" fmla="*/ 0 h 315"/>
                    <a:gd name="T116" fmla="*/ 734 w 734"/>
                    <a:gd name="T117" fmla="*/ 315 h 31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34" h="315">
                      <a:moveTo>
                        <a:pt x="40" y="236"/>
                      </a:moveTo>
                      <a:lnTo>
                        <a:pt x="83" y="177"/>
                      </a:lnTo>
                      <a:lnTo>
                        <a:pt x="100" y="156"/>
                      </a:lnTo>
                      <a:lnTo>
                        <a:pt x="119" y="137"/>
                      </a:lnTo>
                      <a:lnTo>
                        <a:pt x="143" y="115"/>
                      </a:lnTo>
                      <a:lnTo>
                        <a:pt x="165" y="98"/>
                      </a:lnTo>
                      <a:lnTo>
                        <a:pt x="187" y="81"/>
                      </a:lnTo>
                      <a:lnTo>
                        <a:pt x="204" y="70"/>
                      </a:lnTo>
                      <a:lnTo>
                        <a:pt x="221" y="59"/>
                      </a:lnTo>
                      <a:lnTo>
                        <a:pt x="230" y="52"/>
                      </a:lnTo>
                      <a:lnTo>
                        <a:pt x="250" y="39"/>
                      </a:lnTo>
                      <a:lnTo>
                        <a:pt x="269" y="26"/>
                      </a:lnTo>
                      <a:lnTo>
                        <a:pt x="284" y="17"/>
                      </a:lnTo>
                      <a:lnTo>
                        <a:pt x="302" y="8"/>
                      </a:lnTo>
                      <a:lnTo>
                        <a:pt x="317" y="0"/>
                      </a:lnTo>
                      <a:lnTo>
                        <a:pt x="733" y="0"/>
                      </a:lnTo>
                      <a:lnTo>
                        <a:pt x="718" y="9"/>
                      </a:lnTo>
                      <a:lnTo>
                        <a:pt x="701" y="23"/>
                      </a:lnTo>
                      <a:lnTo>
                        <a:pt x="687" y="35"/>
                      </a:lnTo>
                      <a:lnTo>
                        <a:pt x="675" y="49"/>
                      </a:lnTo>
                      <a:lnTo>
                        <a:pt x="664" y="60"/>
                      </a:lnTo>
                      <a:lnTo>
                        <a:pt x="650" y="75"/>
                      </a:lnTo>
                      <a:lnTo>
                        <a:pt x="633" y="93"/>
                      </a:lnTo>
                      <a:lnTo>
                        <a:pt x="622" y="106"/>
                      </a:lnTo>
                      <a:lnTo>
                        <a:pt x="614" y="118"/>
                      </a:lnTo>
                      <a:lnTo>
                        <a:pt x="604" y="131"/>
                      </a:lnTo>
                      <a:lnTo>
                        <a:pt x="593" y="150"/>
                      </a:lnTo>
                      <a:lnTo>
                        <a:pt x="586" y="162"/>
                      </a:lnTo>
                      <a:lnTo>
                        <a:pt x="581" y="173"/>
                      </a:lnTo>
                      <a:lnTo>
                        <a:pt x="576" y="186"/>
                      </a:lnTo>
                      <a:lnTo>
                        <a:pt x="570" y="204"/>
                      </a:lnTo>
                      <a:lnTo>
                        <a:pt x="566" y="220"/>
                      </a:lnTo>
                      <a:lnTo>
                        <a:pt x="562" y="238"/>
                      </a:lnTo>
                      <a:lnTo>
                        <a:pt x="558" y="255"/>
                      </a:lnTo>
                      <a:lnTo>
                        <a:pt x="554" y="280"/>
                      </a:lnTo>
                      <a:lnTo>
                        <a:pt x="551" y="314"/>
                      </a:lnTo>
                      <a:lnTo>
                        <a:pt x="0" y="314"/>
                      </a:lnTo>
                      <a:lnTo>
                        <a:pt x="40" y="236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47"/>
                <p:cNvSpPr>
                  <a:spLocks/>
                </p:cNvSpPr>
                <p:nvPr/>
              </p:nvSpPr>
              <p:spPr bwMode="auto">
                <a:xfrm>
                  <a:off x="2702" y="2554"/>
                  <a:ext cx="261" cy="292"/>
                </a:xfrm>
                <a:custGeom>
                  <a:avLst/>
                  <a:gdLst>
                    <a:gd name="T0" fmla="*/ 29 w 261"/>
                    <a:gd name="T1" fmla="*/ 234 h 292"/>
                    <a:gd name="T2" fmla="*/ 45 w 261"/>
                    <a:gd name="T3" fmla="*/ 212 h 292"/>
                    <a:gd name="T4" fmla="*/ 61 w 261"/>
                    <a:gd name="T5" fmla="*/ 190 h 292"/>
                    <a:gd name="T6" fmla="*/ 76 w 261"/>
                    <a:gd name="T7" fmla="*/ 170 h 292"/>
                    <a:gd name="T8" fmla="*/ 92 w 261"/>
                    <a:gd name="T9" fmla="*/ 153 h 292"/>
                    <a:gd name="T10" fmla="*/ 106 w 261"/>
                    <a:gd name="T11" fmla="*/ 136 h 292"/>
                    <a:gd name="T12" fmla="*/ 121 w 261"/>
                    <a:gd name="T13" fmla="*/ 119 h 292"/>
                    <a:gd name="T14" fmla="*/ 136 w 261"/>
                    <a:gd name="T15" fmla="*/ 103 h 292"/>
                    <a:gd name="T16" fmla="*/ 152 w 261"/>
                    <a:gd name="T17" fmla="*/ 85 h 292"/>
                    <a:gd name="T18" fmla="*/ 169 w 261"/>
                    <a:gd name="T19" fmla="*/ 69 h 292"/>
                    <a:gd name="T20" fmla="*/ 185 w 261"/>
                    <a:gd name="T21" fmla="*/ 53 h 292"/>
                    <a:gd name="T22" fmla="*/ 198 w 261"/>
                    <a:gd name="T23" fmla="*/ 40 h 292"/>
                    <a:gd name="T24" fmla="*/ 210 w 261"/>
                    <a:gd name="T25" fmla="*/ 27 h 292"/>
                    <a:gd name="T26" fmla="*/ 221 w 261"/>
                    <a:gd name="T27" fmla="*/ 19 h 292"/>
                    <a:gd name="T28" fmla="*/ 230 w 261"/>
                    <a:gd name="T29" fmla="*/ 9 h 292"/>
                    <a:gd name="T30" fmla="*/ 242 w 261"/>
                    <a:gd name="T31" fmla="*/ 0 h 292"/>
                    <a:gd name="T32" fmla="*/ 260 w 261"/>
                    <a:gd name="T33" fmla="*/ 0 h 292"/>
                    <a:gd name="T34" fmla="*/ 249 w 261"/>
                    <a:gd name="T35" fmla="*/ 11 h 292"/>
                    <a:gd name="T36" fmla="*/ 236 w 261"/>
                    <a:gd name="T37" fmla="*/ 24 h 292"/>
                    <a:gd name="T38" fmla="*/ 226 w 261"/>
                    <a:gd name="T39" fmla="*/ 34 h 292"/>
                    <a:gd name="T40" fmla="*/ 214 w 261"/>
                    <a:gd name="T41" fmla="*/ 46 h 292"/>
                    <a:gd name="T42" fmla="*/ 203 w 261"/>
                    <a:gd name="T43" fmla="*/ 59 h 292"/>
                    <a:gd name="T44" fmla="*/ 196 w 261"/>
                    <a:gd name="T45" fmla="*/ 66 h 292"/>
                    <a:gd name="T46" fmla="*/ 185 w 261"/>
                    <a:gd name="T47" fmla="*/ 78 h 292"/>
                    <a:gd name="T48" fmla="*/ 175 w 261"/>
                    <a:gd name="T49" fmla="*/ 90 h 292"/>
                    <a:gd name="T50" fmla="*/ 162 w 261"/>
                    <a:gd name="T51" fmla="*/ 103 h 292"/>
                    <a:gd name="T52" fmla="*/ 152 w 261"/>
                    <a:gd name="T53" fmla="*/ 116 h 292"/>
                    <a:gd name="T54" fmla="*/ 138 w 261"/>
                    <a:gd name="T55" fmla="*/ 130 h 292"/>
                    <a:gd name="T56" fmla="*/ 125 w 261"/>
                    <a:gd name="T57" fmla="*/ 146 h 292"/>
                    <a:gd name="T58" fmla="*/ 109 w 261"/>
                    <a:gd name="T59" fmla="*/ 164 h 292"/>
                    <a:gd name="T60" fmla="*/ 96 w 261"/>
                    <a:gd name="T61" fmla="*/ 182 h 292"/>
                    <a:gd name="T62" fmla="*/ 85 w 261"/>
                    <a:gd name="T63" fmla="*/ 197 h 292"/>
                    <a:gd name="T64" fmla="*/ 71 w 261"/>
                    <a:gd name="T65" fmla="*/ 217 h 292"/>
                    <a:gd name="T66" fmla="*/ 60 w 261"/>
                    <a:gd name="T67" fmla="*/ 234 h 292"/>
                    <a:gd name="T68" fmla="*/ 49 w 261"/>
                    <a:gd name="T69" fmla="*/ 254 h 292"/>
                    <a:gd name="T70" fmla="*/ 40 w 261"/>
                    <a:gd name="T71" fmla="*/ 271 h 292"/>
                    <a:gd name="T72" fmla="*/ 29 w 261"/>
                    <a:gd name="T73" fmla="*/ 291 h 292"/>
                    <a:gd name="T74" fmla="*/ 0 w 261"/>
                    <a:gd name="T75" fmla="*/ 291 h 292"/>
                    <a:gd name="T76" fmla="*/ 14 w 261"/>
                    <a:gd name="T77" fmla="*/ 262 h 292"/>
                    <a:gd name="T78" fmla="*/ 29 w 261"/>
                    <a:gd name="T79" fmla="*/ 234 h 29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61"/>
                    <a:gd name="T121" fmla="*/ 0 h 292"/>
                    <a:gd name="T122" fmla="*/ 261 w 261"/>
                    <a:gd name="T123" fmla="*/ 292 h 29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61" h="292">
                      <a:moveTo>
                        <a:pt x="29" y="234"/>
                      </a:moveTo>
                      <a:lnTo>
                        <a:pt x="45" y="212"/>
                      </a:lnTo>
                      <a:lnTo>
                        <a:pt x="61" y="190"/>
                      </a:lnTo>
                      <a:lnTo>
                        <a:pt x="76" y="170"/>
                      </a:lnTo>
                      <a:lnTo>
                        <a:pt x="92" y="153"/>
                      </a:lnTo>
                      <a:lnTo>
                        <a:pt x="106" y="136"/>
                      </a:lnTo>
                      <a:lnTo>
                        <a:pt x="121" y="119"/>
                      </a:lnTo>
                      <a:lnTo>
                        <a:pt x="136" y="103"/>
                      </a:lnTo>
                      <a:lnTo>
                        <a:pt x="152" y="85"/>
                      </a:lnTo>
                      <a:lnTo>
                        <a:pt x="169" y="69"/>
                      </a:lnTo>
                      <a:lnTo>
                        <a:pt x="185" y="53"/>
                      </a:lnTo>
                      <a:lnTo>
                        <a:pt x="198" y="40"/>
                      </a:lnTo>
                      <a:lnTo>
                        <a:pt x="210" y="27"/>
                      </a:lnTo>
                      <a:lnTo>
                        <a:pt x="221" y="19"/>
                      </a:lnTo>
                      <a:lnTo>
                        <a:pt x="230" y="9"/>
                      </a:lnTo>
                      <a:lnTo>
                        <a:pt x="242" y="0"/>
                      </a:lnTo>
                      <a:lnTo>
                        <a:pt x="260" y="0"/>
                      </a:lnTo>
                      <a:lnTo>
                        <a:pt x="249" y="11"/>
                      </a:lnTo>
                      <a:lnTo>
                        <a:pt x="236" y="24"/>
                      </a:lnTo>
                      <a:lnTo>
                        <a:pt x="226" y="34"/>
                      </a:lnTo>
                      <a:lnTo>
                        <a:pt x="214" y="46"/>
                      </a:lnTo>
                      <a:lnTo>
                        <a:pt x="203" y="59"/>
                      </a:lnTo>
                      <a:lnTo>
                        <a:pt x="196" y="66"/>
                      </a:lnTo>
                      <a:lnTo>
                        <a:pt x="185" y="78"/>
                      </a:lnTo>
                      <a:lnTo>
                        <a:pt x="175" y="90"/>
                      </a:lnTo>
                      <a:lnTo>
                        <a:pt x="162" y="103"/>
                      </a:lnTo>
                      <a:lnTo>
                        <a:pt x="152" y="116"/>
                      </a:lnTo>
                      <a:lnTo>
                        <a:pt x="138" y="130"/>
                      </a:lnTo>
                      <a:lnTo>
                        <a:pt x="125" y="146"/>
                      </a:lnTo>
                      <a:lnTo>
                        <a:pt x="109" y="164"/>
                      </a:lnTo>
                      <a:lnTo>
                        <a:pt x="96" y="182"/>
                      </a:lnTo>
                      <a:lnTo>
                        <a:pt x="85" y="197"/>
                      </a:lnTo>
                      <a:lnTo>
                        <a:pt x="71" y="217"/>
                      </a:lnTo>
                      <a:lnTo>
                        <a:pt x="60" y="234"/>
                      </a:lnTo>
                      <a:lnTo>
                        <a:pt x="49" y="254"/>
                      </a:lnTo>
                      <a:lnTo>
                        <a:pt x="40" y="271"/>
                      </a:lnTo>
                      <a:lnTo>
                        <a:pt x="29" y="291"/>
                      </a:lnTo>
                      <a:lnTo>
                        <a:pt x="0" y="291"/>
                      </a:lnTo>
                      <a:lnTo>
                        <a:pt x="14" y="262"/>
                      </a:lnTo>
                      <a:lnTo>
                        <a:pt x="29" y="234"/>
                      </a:ln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Freeform 50"/>
            <p:cNvSpPr>
              <a:spLocks/>
            </p:cNvSpPr>
            <p:nvPr/>
          </p:nvSpPr>
          <p:spPr bwMode="auto">
            <a:xfrm>
              <a:off x="4154149" y="4532242"/>
              <a:ext cx="4950245" cy="1352699"/>
            </a:xfrm>
            <a:custGeom>
              <a:avLst/>
              <a:gdLst>
                <a:gd name="T0" fmla="*/ 0 w 4372"/>
                <a:gd name="T1" fmla="*/ 2147483647 h 1294"/>
                <a:gd name="T2" fmla="*/ 2147483647 w 4372"/>
                <a:gd name="T3" fmla="*/ 2147483647 h 1294"/>
                <a:gd name="T4" fmla="*/ 2147483647 w 4372"/>
                <a:gd name="T5" fmla="*/ 0 h 1294"/>
                <a:gd name="T6" fmla="*/ 2147483647 w 4372"/>
                <a:gd name="T7" fmla="*/ 2147483647 h 1294"/>
                <a:gd name="T8" fmla="*/ 2147483647 w 4372"/>
                <a:gd name="T9" fmla="*/ 2147483647 h 1294"/>
                <a:gd name="T10" fmla="*/ 2147483647 w 4372"/>
                <a:gd name="T11" fmla="*/ 2147483647 h 1294"/>
                <a:gd name="T12" fmla="*/ 2147483647 w 4372"/>
                <a:gd name="T13" fmla="*/ 2147483647 h 1294"/>
                <a:gd name="T14" fmla="*/ 2147483647 w 4372"/>
                <a:gd name="T15" fmla="*/ 2147483647 h 1294"/>
                <a:gd name="T16" fmla="*/ 2147483647 w 4372"/>
                <a:gd name="T17" fmla="*/ 2147483647 h 1294"/>
                <a:gd name="T18" fmla="*/ 2147483647 w 4372"/>
                <a:gd name="T19" fmla="*/ 2147483647 h 1294"/>
                <a:gd name="T20" fmla="*/ 2147483647 w 4372"/>
                <a:gd name="T21" fmla="*/ 2147483647 h 1294"/>
                <a:gd name="T22" fmla="*/ 2147483647 w 4372"/>
                <a:gd name="T23" fmla="*/ 2147483647 h 1294"/>
                <a:gd name="T24" fmla="*/ 2147483647 w 4372"/>
                <a:gd name="T25" fmla="*/ 2147483647 h 1294"/>
                <a:gd name="T26" fmla="*/ 2147483647 w 4372"/>
                <a:gd name="T27" fmla="*/ 2147483647 h 1294"/>
                <a:gd name="T28" fmla="*/ 0 w 4372"/>
                <a:gd name="T29" fmla="*/ 2147483647 h 1294"/>
                <a:gd name="T30" fmla="*/ 0 w 4372"/>
                <a:gd name="T31" fmla="*/ 2147483647 h 12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72"/>
                <a:gd name="T49" fmla="*/ 0 h 1294"/>
                <a:gd name="T50" fmla="*/ 4372 w 4372"/>
                <a:gd name="T51" fmla="*/ 1294 h 12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72" h="1294">
                  <a:moveTo>
                    <a:pt x="0" y="40"/>
                  </a:moveTo>
                  <a:lnTo>
                    <a:pt x="379" y="20"/>
                  </a:lnTo>
                  <a:lnTo>
                    <a:pt x="978" y="0"/>
                  </a:lnTo>
                  <a:lnTo>
                    <a:pt x="1457" y="60"/>
                  </a:lnTo>
                  <a:lnTo>
                    <a:pt x="1597" y="98"/>
                  </a:lnTo>
                  <a:lnTo>
                    <a:pt x="1717" y="118"/>
                  </a:lnTo>
                  <a:lnTo>
                    <a:pt x="1976" y="153"/>
                  </a:lnTo>
                  <a:lnTo>
                    <a:pt x="2195" y="178"/>
                  </a:lnTo>
                  <a:lnTo>
                    <a:pt x="2754" y="119"/>
                  </a:lnTo>
                  <a:lnTo>
                    <a:pt x="3254" y="80"/>
                  </a:lnTo>
                  <a:lnTo>
                    <a:pt x="3652" y="80"/>
                  </a:lnTo>
                  <a:lnTo>
                    <a:pt x="4031" y="159"/>
                  </a:lnTo>
                  <a:lnTo>
                    <a:pt x="4371" y="239"/>
                  </a:lnTo>
                  <a:lnTo>
                    <a:pt x="4371" y="1293"/>
                  </a:lnTo>
                  <a:lnTo>
                    <a:pt x="0" y="1293"/>
                  </a:lnTo>
                  <a:lnTo>
                    <a:pt x="0" y="40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51"/>
            <p:cNvSpPr>
              <a:spLocks/>
            </p:cNvSpPr>
            <p:nvPr/>
          </p:nvSpPr>
          <p:spPr bwMode="auto">
            <a:xfrm>
              <a:off x="4154149" y="4620052"/>
              <a:ext cx="3558696" cy="1263843"/>
            </a:xfrm>
            <a:custGeom>
              <a:avLst/>
              <a:gdLst>
                <a:gd name="T0" fmla="*/ 2147483647 w 3143"/>
                <a:gd name="T1" fmla="*/ 2147483647 h 1209"/>
                <a:gd name="T2" fmla="*/ 2147483647 w 3143"/>
                <a:gd name="T3" fmla="*/ 2147483647 h 1209"/>
                <a:gd name="T4" fmla="*/ 2147483647 w 3143"/>
                <a:gd name="T5" fmla="*/ 2147483647 h 1209"/>
                <a:gd name="T6" fmla="*/ 2147483647 w 3143"/>
                <a:gd name="T7" fmla="*/ 2147483647 h 1209"/>
                <a:gd name="T8" fmla="*/ 2147483647 w 3143"/>
                <a:gd name="T9" fmla="*/ 2147483647 h 1209"/>
                <a:gd name="T10" fmla="*/ 2147483647 w 3143"/>
                <a:gd name="T11" fmla="*/ 2147483647 h 1209"/>
                <a:gd name="T12" fmla="*/ 2147483647 w 3143"/>
                <a:gd name="T13" fmla="*/ 2147483647 h 1209"/>
                <a:gd name="T14" fmla="*/ 2147483647 w 3143"/>
                <a:gd name="T15" fmla="*/ 2147483647 h 1209"/>
                <a:gd name="T16" fmla="*/ 2147483647 w 3143"/>
                <a:gd name="T17" fmla="*/ 2147483647 h 1209"/>
                <a:gd name="T18" fmla="*/ 2147483647 w 3143"/>
                <a:gd name="T19" fmla="*/ 2147483647 h 1209"/>
                <a:gd name="T20" fmla="*/ 2147483647 w 3143"/>
                <a:gd name="T21" fmla="*/ 2147483647 h 1209"/>
                <a:gd name="T22" fmla="*/ 2147483647 w 3143"/>
                <a:gd name="T23" fmla="*/ 2147483647 h 1209"/>
                <a:gd name="T24" fmla="*/ 2147483647 w 3143"/>
                <a:gd name="T25" fmla="*/ 2147483647 h 1209"/>
                <a:gd name="T26" fmla="*/ 2147483647 w 3143"/>
                <a:gd name="T27" fmla="*/ 2147483647 h 1209"/>
                <a:gd name="T28" fmla="*/ 2147483647 w 3143"/>
                <a:gd name="T29" fmla="*/ 0 h 1209"/>
                <a:gd name="T30" fmla="*/ 2147483647 w 3143"/>
                <a:gd name="T31" fmla="*/ 2147483647 h 1209"/>
                <a:gd name="T32" fmla="*/ 2147483647 w 3143"/>
                <a:gd name="T33" fmla="*/ 2147483647 h 1209"/>
                <a:gd name="T34" fmla="*/ 2147483647 w 3143"/>
                <a:gd name="T35" fmla="*/ 2147483647 h 1209"/>
                <a:gd name="T36" fmla="*/ 2147483647 w 3143"/>
                <a:gd name="T37" fmla="*/ 2147483647 h 1209"/>
                <a:gd name="T38" fmla="*/ 2147483647 w 3143"/>
                <a:gd name="T39" fmla="*/ 2147483647 h 1209"/>
                <a:gd name="T40" fmla="*/ 2147483647 w 3143"/>
                <a:gd name="T41" fmla="*/ 2147483647 h 1209"/>
                <a:gd name="T42" fmla="*/ 2147483647 w 3143"/>
                <a:gd name="T43" fmla="*/ 2147483647 h 1209"/>
                <a:gd name="T44" fmla="*/ 2147483647 w 3143"/>
                <a:gd name="T45" fmla="*/ 2147483647 h 1209"/>
                <a:gd name="T46" fmla="*/ 2147483647 w 3143"/>
                <a:gd name="T47" fmla="*/ 2147483647 h 1209"/>
                <a:gd name="T48" fmla="*/ 2147483647 w 3143"/>
                <a:gd name="T49" fmla="*/ 2147483647 h 1209"/>
                <a:gd name="T50" fmla="*/ 2147483647 w 3143"/>
                <a:gd name="T51" fmla="*/ 2147483647 h 1209"/>
                <a:gd name="T52" fmla="*/ 2147483647 w 3143"/>
                <a:gd name="T53" fmla="*/ 2147483647 h 1209"/>
                <a:gd name="T54" fmla="*/ 2147483647 w 3143"/>
                <a:gd name="T55" fmla="*/ 2147483647 h 1209"/>
                <a:gd name="T56" fmla="*/ 2147483647 w 3143"/>
                <a:gd name="T57" fmla="*/ 2147483647 h 1209"/>
                <a:gd name="T58" fmla="*/ 2147483647 w 3143"/>
                <a:gd name="T59" fmla="*/ 2147483647 h 1209"/>
                <a:gd name="T60" fmla="*/ 2147483647 w 3143"/>
                <a:gd name="T61" fmla="*/ 2147483647 h 1209"/>
                <a:gd name="T62" fmla="*/ 2147483647 w 3143"/>
                <a:gd name="T63" fmla="*/ 2147483647 h 1209"/>
                <a:gd name="T64" fmla="*/ 2147483647 w 3143"/>
                <a:gd name="T65" fmla="*/ 2147483647 h 1209"/>
                <a:gd name="T66" fmla="*/ 2147483647 w 3143"/>
                <a:gd name="T67" fmla="*/ 2147483647 h 1209"/>
                <a:gd name="T68" fmla="*/ 2147483647 w 3143"/>
                <a:gd name="T69" fmla="*/ 2147483647 h 1209"/>
                <a:gd name="T70" fmla="*/ 2147483647 w 3143"/>
                <a:gd name="T71" fmla="*/ 2147483647 h 1209"/>
                <a:gd name="T72" fmla="*/ 0 w 3143"/>
                <a:gd name="T73" fmla="*/ 2147483647 h 12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43"/>
                <a:gd name="T112" fmla="*/ 0 h 1209"/>
                <a:gd name="T113" fmla="*/ 3143 w 3143"/>
                <a:gd name="T114" fmla="*/ 1209 h 12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43" h="1209">
                  <a:moveTo>
                    <a:pt x="0" y="751"/>
                  </a:moveTo>
                  <a:lnTo>
                    <a:pt x="101" y="706"/>
                  </a:lnTo>
                  <a:lnTo>
                    <a:pt x="169" y="672"/>
                  </a:lnTo>
                  <a:lnTo>
                    <a:pt x="246" y="635"/>
                  </a:lnTo>
                  <a:lnTo>
                    <a:pt x="323" y="596"/>
                  </a:lnTo>
                  <a:lnTo>
                    <a:pt x="385" y="567"/>
                  </a:lnTo>
                  <a:lnTo>
                    <a:pt x="470" y="522"/>
                  </a:lnTo>
                  <a:lnTo>
                    <a:pt x="547" y="481"/>
                  </a:lnTo>
                  <a:lnTo>
                    <a:pt x="623" y="440"/>
                  </a:lnTo>
                  <a:lnTo>
                    <a:pt x="695" y="399"/>
                  </a:lnTo>
                  <a:lnTo>
                    <a:pt x="746" y="373"/>
                  </a:lnTo>
                  <a:lnTo>
                    <a:pt x="809" y="336"/>
                  </a:lnTo>
                  <a:lnTo>
                    <a:pt x="862" y="306"/>
                  </a:lnTo>
                  <a:lnTo>
                    <a:pt x="916" y="274"/>
                  </a:lnTo>
                  <a:lnTo>
                    <a:pt x="965" y="239"/>
                  </a:lnTo>
                  <a:lnTo>
                    <a:pt x="1018" y="206"/>
                  </a:lnTo>
                  <a:lnTo>
                    <a:pt x="1082" y="163"/>
                  </a:lnTo>
                  <a:lnTo>
                    <a:pt x="1132" y="137"/>
                  </a:lnTo>
                  <a:lnTo>
                    <a:pt x="1189" y="107"/>
                  </a:lnTo>
                  <a:lnTo>
                    <a:pt x="1242" y="85"/>
                  </a:lnTo>
                  <a:lnTo>
                    <a:pt x="1289" y="68"/>
                  </a:lnTo>
                  <a:lnTo>
                    <a:pt x="1327" y="53"/>
                  </a:lnTo>
                  <a:lnTo>
                    <a:pt x="1364" y="41"/>
                  </a:lnTo>
                  <a:lnTo>
                    <a:pt x="1411" y="28"/>
                  </a:lnTo>
                  <a:lnTo>
                    <a:pt x="1434" y="21"/>
                  </a:lnTo>
                  <a:lnTo>
                    <a:pt x="1458" y="15"/>
                  </a:lnTo>
                  <a:lnTo>
                    <a:pt x="1479" y="9"/>
                  </a:lnTo>
                  <a:lnTo>
                    <a:pt x="1501" y="4"/>
                  </a:lnTo>
                  <a:lnTo>
                    <a:pt x="1529" y="1"/>
                  </a:lnTo>
                  <a:lnTo>
                    <a:pt x="1538" y="0"/>
                  </a:lnTo>
                  <a:lnTo>
                    <a:pt x="1548" y="1"/>
                  </a:lnTo>
                  <a:lnTo>
                    <a:pt x="1555" y="2"/>
                  </a:lnTo>
                  <a:lnTo>
                    <a:pt x="1587" y="11"/>
                  </a:lnTo>
                  <a:lnTo>
                    <a:pt x="1668" y="28"/>
                  </a:lnTo>
                  <a:lnTo>
                    <a:pt x="1724" y="36"/>
                  </a:lnTo>
                  <a:lnTo>
                    <a:pt x="1854" y="53"/>
                  </a:lnTo>
                  <a:lnTo>
                    <a:pt x="2002" y="76"/>
                  </a:lnTo>
                  <a:lnTo>
                    <a:pt x="2067" y="81"/>
                  </a:lnTo>
                  <a:lnTo>
                    <a:pt x="2192" y="94"/>
                  </a:lnTo>
                  <a:lnTo>
                    <a:pt x="2208" y="92"/>
                  </a:lnTo>
                  <a:lnTo>
                    <a:pt x="2225" y="90"/>
                  </a:lnTo>
                  <a:lnTo>
                    <a:pt x="2244" y="88"/>
                  </a:lnTo>
                  <a:lnTo>
                    <a:pt x="2255" y="88"/>
                  </a:lnTo>
                  <a:lnTo>
                    <a:pt x="2251" y="95"/>
                  </a:lnTo>
                  <a:lnTo>
                    <a:pt x="2247" y="104"/>
                  </a:lnTo>
                  <a:lnTo>
                    <a:pt x="2244" y="114"/>
                  </a:lnTo>
                  <a:lnTo>
                    <a:pt x="2241" y="123"/>
                  </a:lnTo>
                  <a:lnTo>
                    <a:pt x="2236" y="143"/>
                  </a:lnTo>
                  <a:lnTo>
                    <a:pt x="2234" y="155"/>
                  </a:lnTo>
                  <a:lnTo>
                    <a:pt x="2227" y="186"/>
                  </a:lnTo>
                  <a:lnTo>
                    <a:pt x="2222" y="214"/>
                  </a:lnTo>
                  <a:lnTo>
                    <a:pt x="2219" y="240"/>
                  </a:lnTo>
                  <a:lnTo>
                    <a:pt x="2216" y="274"/>
                  </a:lnTo>
                  <a:lnTo>
                    <a:pt x="2219" y="302"/>
                  </a:lnTo>
                  <a:lnTo>
                    <a:pt x="2230" y="333"/>
                  </a:lnTo>
                  <a:lnTo>
                    <a:pt x="2246" y="373"/>
                  </a:lnTo>
                  <a:lnTo>
                    <a:pt x="2256" y="402"/>
                  </a:lnTo>
                  <a:lnTo>
                    <a:pt x="2276" y="442"/>
                  </a:lnTo>
                  <a:lnTo>
                    <a:pt x="2302" y="479"/>
                  </a:lnTo>
                  <a:lnTo>
                    <a:pt x="2333" y="528"/>
                  </a:lnTo>
                  <a:lnTo>
                    <a:pt x="2372" y="588"/>
                  </a:lnTo>
                  <a:lnTo>
                    <a:pt x="2412" y="644"/>
                  </a:lnTo>
                  <a:lnTo>
                    <a:pt x="2458" y="694"/>
                  </a:lnTo>
                  <a:lnTo>
                    <a:pt x="2501" y="733"/>
                  </a:lnTo>
                  <a:lnTo>
                    <a:pt x="2548" y="777"/>
                  </a:lnTo>
                  <a:lnTo>
                    <a:pt x="2601" y="823"/>
                  </a:lnTo>
                  <a:lnTo>
                    <a:pt x="2672" y="893"/>
                  </a:lnTo>
                  <a:lnTo>
                    <a:pt x="2735" y="946"/>
                  </a:lnTo>
                  <a:lnTo>
                    <a:pt x="2825" y="1012"/>
                  </a:lnTo>
                  <a:lnTo>
                    <a:pt x="2922" y="1084"/>
                  </a:lnTo>
                  <a:lnTo>
                    <a:pt x="3033" y="1151"/>
                  </a:lnTo>
                  <a:lnTo>
                    <a:pt x="3142" y="1208"/>
                  </a:lnTo>
                  <a:lnTo>
                    <a:pt x="0" y="1208"/>
                  </a:lnTo>
                  <a:lnTo>
                    <a:pt x="0" y="751"/>
                  </a:lnTo>
                </a:path>
              </a:pathLst>
            </a:cu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2"/>
            <p:cNvSpPr>
              <a:spLocks/>
            </p:cNvSpPr>
            <p:nvPr/>
          </p:nvSpPr>
          <p:spPr bwMode="auto">
            <a:xfrm>
              <a:off x="4154149" y="4632597"/>
              <a:ext cx="3233738" cy="1252344"/>
            </a:xfrm>
            <a:custGeom>
              <a:avLst/>
              <a:gdLst>
                <a:gd name="T0" fmla="*/ 2147483647 w 2856"/>
                <a:gd name="T1" fmla="*/ 2147483647 h 1198"/>
                <a:gd name="T2" fmla="*/ 2147483647 w 2856"/>
                <a:gd name="T3" fmla="*/ 2147483647 h 1198"/>
                <a:gd name="T4" fmla="*/ 2147483647 w 2856"/>
                <a:gd name="T5" fmla="*/ 2147483647 h 1198"/>
                <a:gd name="T6" fmla="*/ 2147483647 w 2856"/>
                <a:gd name="T7" fmla="*/ 2147483647 h 1198"/>
                <a:gd name="T8" fmla="*/ 2147483647 w 2856"/>
                <a:gd name="T9" fmla="*/ 2147483647 h 1198"/>
                <a:gd name="T10" fmla="*/ 2147483647 w 2856"/>
                <a:gd name="T11" fmla="*/ 2147483647 h 1198"/>
                <a:gd name="T12" fmla="*/ 2147483647 w 2856"/>
                <a:gd name="T13" fmla="*/ 2147483647 h 1198"/>
                <a:gd name="T14" fmla="*/ 2147483647 w 2856"/>
                <a:gd name="T15" fmla="*/ 2147483647 h 1198"/>
                <a:gd name="T16" fmla="*/ 2147483647 w 2856"/>
                <a:gd name="T17" fmla="*/ 2147483647 h 1198"/>
                <a:gd name="T18" fmla="*/ 2147483647 w 2856"/>
                <a:gd name="T19" fmla="*/ 2147483647 h 1198"/>
                <a:gd name="T20" fmla="*/ 2147483647 w 2856"/>
                <a:gd name="T21" fmla="*/ 2147483647 h 1198"/>
                <a:gd name="T22" fmla="*/ 2147483647 w 2856"/>
                <a:gd name="T23" fmla="*/ 2147483647 h 1198"/>
                <a:gd name="T24" fmla="*/ 2147483647 w 2856"/>
                <a:gd name="T25" fmla="*/ 2147483647 h 1198"/>
                <a:gd name="T26" fmla="*/ 2147483647 w 2856"/>
                <a:gd name="T27" fmla="*/ 2147483647 h 1198"/>
                <a:gd name="T28" fmla="*/ 2147483647 w 2856"/>
                <a:gd name="T29" fmla="*/ 2147483647 h 1198"/>
                <a:gd name="T30" fmla="*/ 2147483647 w 2856"/>
                <a:gd name="T31" fmla="*/ 2147483647 h 1198"/>
                <a:gd name="T32" fmla="*/ 2147483647 w 2856"/>
                <a:gd name="T33" fmla="*/ 2147483647 h 1198"/>
                <a:gd name="T34" fmla="*/ 2147483647 w 2856"/>
                <a:gd name="T35" fmla="*/ 2147483647 h 1198"/>
                <a:gd name="T36" fmla="*/ 2147483647 w 2856"/>
                <a:gd name="T37" fmla="*/ 2147483647 h 1198"/>
                <a:gd name="T38" fmla="*/ 2147483647 w 2856"/>
                <a:gd name="T39" fmla="*/ 2147483647 h 1198"/>
                <a:gd name="T40" fmla="*/ 2147483647 w 2856"/>
                <a:gd name="T41" fmla="*/ 2147483647 h 1198"/>
                <a:gd name="T42" fmla="*/ 2147483647 w 2856"/>
                <a:gd name="T43" fmla="*/ 2147483647 h 1198"/>
                <a:gd name="T44" fmla="*/ 2147483647 w 2856"/>
                <a:gd name="T45" fmla="*/ 2147483647 h 1198"/>
                <a:gd name="T46" fmla="*/ 2147483647 w 2856"/>
                <a:gd name="T47" fmla="*/ 2147483647 h 1198"/>
                <a:gd name="T48" fmla="*/ 2147483647 w 2856"/>
                <a:gd name="T49" fmla="*/ 2147483647 h 1198"/>
                <a:gd name="T50" fmla="*/ 2147483647 w 2856"/>
                <a:gd name="T51" fmla="*/ 2147483647 h 1198"/>
                <a:gd name="T52" fmla="*/ 2147483647 w 2856"/>
                <a:gd name="T53" fmla="*/ 2147483647 h 1198"/>
                <a:gd name="T54" fmla="*/ 2147483647 w 2856"/>
                <a:gd name="T55" fmla="*/ 2147483647 h 1198"/>
                <a:gd name="T56" fmla="*/ 2147483647 w 2856"/>
                <a:gd name="T57" fmla="*/ 2147483647 h 1198"/>
                <a:gd name="T58" fmla="*/ 2147483647 w 2856"/>
                <a:gd name="T59" fmla="*/ 2147483647 h 1198"/>
                <a:gd name="T60" fmla="*/ 2147483647 w 2856"/>
                <a:gd name="T61" fmla="*/ 2147483647 h 1198"/>
                <a:gd name="T62" fmla="*/ 2147483647 w 2856"/>
                <a:gd name="T63" fmla="*/ 2147483647 h 1198"/>
                <a:gd name="T64" fmla="*/ 2147483647 w 2856"/>
                <a:gd name="T65" fmla="*/ 2147483647 h 1198"/>
                <a:gd name="T66" fmla="*/ 2147483647 w 2856"/>
                <a:gd name="T67" fmla="*/ 2147483647 h 1198"/>
                <a:gd name="T68" fmla="*/ 2147483647 w 2856"/>
                <a:gd name="T69" fmla="*/ 2147483647 h 1198"/>
                <a:gd name="T70" fmla="*/ 2147483647 w 2856"/>
                <a:gd name="T71" fmla="*/ 2147483647 h 1198"/>
                <a:gd name="T72" fmla="*/ 2147483647 w 2856"/>
                <a:gd name="T73" fmla="*/ 2147483647 h 1198"/>
                <a:gd name="T74" fmla="*/ 0 w 2856"/>
                <a:gd name="T75" fmla="*/ 2147483647 h 11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56"/>
                <a:gd name="T115" fmla="*/ 0 h 1198"/>
                <a:gd name="T116" fmla="*/ 2856 w 2856"/>
                <a:gd name="T117" fmla="*/ 1198 h 11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56" h="1198">
                  <a:moveTo>
                    <a:pt x="0" y="869"/>
                  </a:moveTo>
                  <a:lnTo>
                    <a:pt x="60" y="840"/>
                  </a:lnTo>
                  <a:lnTo>
                    <a:pt x="136" y="800"/>
                  </a:lnTo>
                  <a:lnTo>
                    <a:pt x="196" y="770"/>
                  </a:lnTo>
                  <a:lnTo>
                    <a:pt x="252" y="740"/>
                  </a:lnTo>
                  <a:lnTo>
                    <a:pt x="295" y="720"/>
                  </a:lnTo>
                  <a:lnTo>
                    <a:pt x="349" y="691"/>
                  </a:lnTo>
                  <a:lnTo>
                    <a:pt x="427" y="647"/>
                  </a:lnTo>
                  <a:lnTo>
                    <a:pt x="485" y="615"/>
                  </a:lnTo>
                  <a:lnTo>
                    <a:pt x="539" y="584"/>
                  </a:lnTo>
                  <a:lnTo>
                    <a:pt x="599" y="552"/>
                  </a:lnTo>
                  <a:lnTo>
                    <a:pt x="660" y="517"/>
                  </a:lnTo>
                  <a:lnTo>
                    <a:pt x="708" y="492"/>
                  </a:lnTo>
                  <a:lnTo>
                    <a:pt x="774" y="453"/>
                  </a:lnTo>
                  <a:lnTo>
                    <a:pt x="834" y="416"/>
                  </a:lnTo>
                  <a:lnTo>
                    <a:pt x="894" y="378"/>
                  </a:lnTo>
                  <a:lnTo>
                    <a:pt x="950" y="339"/>
                  </a:lnTo>
                  <a:lnTo>
                    <a:pt x="997" y="307"/>
                  </a:lnTo>
                  <a:lnTo>
                    <a:pt x="1045" y="273"/>
                  </a:lnTo>
                  <a:lnTo>
                    <a:pt x="1083" y="244"/>
                  </a:lnTo>
                  <a:lnTo>
                    <a:pt x="1121" y="216"/>
                  </a:lnTo>
                  <a:lnTo>
                    <a:pt x="1161" y="190"/>
                  </a:lnTo>
                  <a:lnTo>
                    <a:pt x="1203" y="163"/>
                  </a:lnTo>
                  <a:lnTo>
                    <a:pt x="1252" y="131"/>
                  </a:lnTo>
                  <a:lnTo>
                    <a:pt x="1296" y="105"/>
                  </a:lnTo>
                  <a:lnTo>
                    <a:pt x="1336" y="86"/>
                  </a:lnTo>
                  <a:lnTo>
                    <a:pt x="1380" y="66"/>
                  </a:lnTo>
                  <a:lnTo>
                    <a:pt x="1416" y="52"/>
                  </a:lnTo>
                  <a:lnTo>
                    <a:pt x="1446" y="41"/>
                  </a:lnTo>
                  <a:lnTo>
                    <a:pt x="1480" y="30"/>
                  </a:lnTo>
                  <a:lnTo>
                    <a:pt x="1516" y="18"/>
                  </a:lnTo>
                  <a:lnTo>
                    <a:pt x="1533" y="13"/>
                  </a:lnTo>
                  <a:lnTo>
                    <a:pt x="1560" y="6"/>
                  </a:lnTo>
                  <a:lnTo>
                    <a:pt x="1577" y="2"/>
                  </a:lnTo>
                  <a:lnTo>
                    <a:pt x="1597" y="0"/>
                  </a:lnTo>
                  <a:lnTo>
                    <a:pt x="1631" y="7"/>
                  </a:lnTo>
                  <a:lnTo>
                    <a:pt x="1664" y="13"/>
                  </a:lnTo>
                  <a:lnTo>
                    <a:pt x="1708" y="20"/>
                  </a:lnTo>
                  <a:lnTo>
                    <a:pt x="1736" y="25"/>
                  </a:lnTo>
                  <a:lnTo>
                    <a:pt x="1975" y="58"/>
                  </a:lnTo>
                  <a:lnTo>
                    <a:pt x="2141" y="76"/>
                  </a:lnTo>
                  <a:lnTo>
                    <a:pt x="2193" y="82"/>
                  </a:lnTo>
                  <a:lnTo>
                    <a:pt x="2189" y="90"/>
                  </a:lnTo>
                  <a:lnTo>
                    <a:pt x="2183" y="100"/>
                  </a:lnTo>
                  <a:lnTo>
                    <a:pt x="2180" y="108"/>
                  </a:lnTo>
                  <a:lnTo>
                    <a:pt x="2176" y="118"/>
                  </a:lnTo>
                  <a:lnTo>
                    <a:pt x="2170" y="133"/>
                  </a:lnTo>
                  <a:lnTo>
                    <a:pt x="2167" y="143"/>
                  </a:lnTo>
                  <a:lnTo>
                    <a:pt x="2164" y="155"/>
                  </a:lnTo>
                  <a:lnTo>
                    <a:pt x="2162" y="167"/>
                  </a:lnTo>
                  <a:lnTo>
                    <a:pt x="2158" y="180"/>
                  </a:lnTo>
                  <a:lnTo>
                    <a:pt x="2155" y="203"/>
                  </a:lnTo>
                  <a:lnTo>
                    <a:pt x="2153" y="225"/>
                  </a:lnTo>
                  <a:lnTo>
                    <a:pt x="2150" y="267"/>
                  </a:lnTo>
                  <a:lnTo>
                    <a:pt x="2153" y="304"/>
                  </a:lnTo>
                  <a:lnTo>
                    <a:pt x="2158" y="337"/>
                  </a:lnTo>
                  <a:lnTo>
                    <a:pt x="2168" y="374"/>
                  </a:lnTo>
                  <a:lnTo>
                    <a:pt x="2178" y="406"/>
                  </a:lnTo>
                  <a:lnTo>
                    <a:pt x="2193" y="442"/>
                  </a:lnTo>
                  <a:lnTo>
                    <a:pt x="2217" y="489"/>
                  </a:lnTo>
                  <a:lnTo>
                    <a:pt x="2240" y="528"/>
                  </a:lnTo>
                  <a:lnTo>
                    <a:pt x="2263" y="564"/>
                  </a:lnTo>
                  <a:lnTo>
                    <a:pt x="2295" y="613"/>
                  </a:lnTo>
                  <a:lnTo>
                    <a:pt x="2323" y="651"/>
                  </a:lnTo>
                  <a:lnTo>
                    <a:pt x="2350" y="688"/>
                  </a:lnTo>
                  <a:lnTo>
                    <a:pt x="2397" y="747"/>
                  </a:lnTo>
                  <a:lnTo>
                    <a:pt x="2446" y="803"/>
                  </a:lnTo>
                  <a:lnTo>
                    <a:pt x="2500" y="859"/>
                  </a:lnTo>
                  <a:lnTo>
                    <a:pt x="2560" y="922"/>
                  </a:lnTo>
                  <a:lnTo>
                    <a:pt x="2617" y="980"/>
                  </a:lnTo>
                  <a:lnTo>
                    <a:pt x="2672" y="1038"/>
                  </a:lnTo>
                  <a:lnTo>
                    <a:pt x="2737" y="1099"/>
                  </a:lnTo>
                  <a:lnTo>
                    <a:pt x="2797" y="1149"/>
                  </a:lnTo>
                  <a:lnTo>
                    <a:pt x="2855" y="1197"/>
                  </a:lnTo>
                  <a:lnTo>
                    <a:pt x="0" y="1197"/>
                  </a:lnTo>
                  <a:lnTo>
                    <a:pt x="0" y="869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3"/>
            <p:cNvSpPr>
              <a:spLocks/>
            </p:cNvSpPr>
            <p:nvPr/>
          </p:nvSpPr>
          <p:spPr bwMode="auto">
            <a:xfrm>
              <a:off x="5272824" y="4673366"/>
              <a:ext cx="1016770" cy="1211575"/>
            </a:xfrm>
            <a:custGeom>
              <a:avLst/>
              <a:gdLst>
                <a:gd name="T0" fmla="*/ 2147483647 w 898"/>
                <a:gd name="T1" fmla="*/ 2147483647 h 1159"/>
                <a:gd name="T2" fmla="*/ 2147483647 w 898"/>
                <a:gd name="T3" fmla="*/ 2147483647 h 1159"/>
                <a:gd name="T4" fmla="*/ 2147483647 w 898"/>
                <a:gd name="T5" fmla="*/ 2147483647 h 1159"/>
                <a:gd name="T6" fmla="*/ 2147483647 w 898"/>
                <a:gd name="T7" fmla="*/ 2147483647 h 1159"/>
                <a:gd name="T8" fmla="*/ 2147483647 w 898"/>
                <a:gd name="T9" fmla="*/ 2147483647 h 1159"/>
                <a:gd name="T10" fmla="*/ 2147483647 w 898"/>
                <a:gd name="T11" fmla="*/ 2147483647 h 1159"/>
                <a:gd name="T12" fmla="*/ 2147483647 w 898"/>
                <a:gd name="T13" fmla="*/ 2147483647 h 1159"/>
                <a:gd name="T14" fmla="*/ 2147483647 w 898"/>
                <a:gd name="T15" fmla="*/ 2147483647 h 1159"/>
                <a:gd name="T16" fmla="*/ 2147483647 w 898"/>
                <a:gd name="T17" fmla="*/ 2147483647 h 1159"/>
                <a:gd name="T18" fmla="*/ 2147483647 w 898"/>
                <a:gd name="T19" fmla="*/ 2147483647 h 1159"/>
                <a:gd name="T20" fmla="*/ 2147483647 w 898"/>
                <a:gd name="T21" fmla="*/ 2147483647 h 1159"/>
                <a:gd name="T22" fmla="*/ 2147483647 w 898"/>
                <a:gd name="T23" fmla="*/ 2147483647 h 1159"/>
                <a:gd name="T24" fmla="*/ 2147483647 w 898"/>
                <a:gd name="T25" fmla="*/ 2147483647 h 1159"/>
                <a:gd name="T26" fmla="*/ 2147483647 w 898"/>
                <a:gd name="T27" fmla="*/ 2147483647 h 1159"/>
                <a:gd name="T28" fmla="*/ 2147483647 w 898"/>
                <a:gd name="T29" fmla="*/ 2147483647 h 1159"/>
                <a:gd name="T30" fmla="*/ 2147483647 w 898"/>
                <a:gd name="T31" fmla="*/ 2147483647 h 1159"/>
                <a:gd name="T32" fmla="*/ 0 w 898"/>
                <a:gd name="T33" fmla="*/ 2147483647 h 1159"/>
                <a:gd name="T34" fmla="*/ 2147483647 w 898"/>
                <a:gd name="T35" fmla="*/ 2147483647 h 1159"/>
                <a:gd name="T36" fmla="*/ 2147483647 w 898"/>
                <a:gd name="T37" fmla="*/ 2147483647 h 1159"/>
                <a:gd name="T38" fmla="*/ 2147483647 w 898"/>
                <a:gd name="T39" fmla="*/ 2147483647 h 1159"/>
                <a:gd name="T40" fmla="*/ 2147483647 w 898"/>
                <a:gd name="T41" fmla="*/ 2147483647 h 1159"/>
                <a:gd name="T42" fmla="*/ 2147483647 w 898"/>
                <a:gd name="T43" fmla="*/ 2147483647 h 1159"/>
                <a:gd name="T44" fmla="*/ 2147483647 w 898"/>
                <a:gd name="T45" fmla="*/ 2147483647 h 1159"/>
                <a:gd name="T46" fmla="*/ 2147483647 w 898"/>
                <a:gd name="T47" fmla="*/ 2147483647 h 1159"/>
                <a:gd name="T48" fmla="*/ 2147483647 w 898"/>
                <a:gd name="T49" fmla="*/ 2147483647 h 1159"/>
                <a:gd name="T50" fmla="*/ 2147483647 w 898"/>
                <a:gd name="T51" fmla="*/ 2147483647 h 1159"/>
                <a:gd name="T52" fmla="*/ 2147483647 w 898"/>
                <a:gd name="T53" fmla="*/ 2147483647 h 1159"/>
                <a:gd name="T54" fmla="*/ 2147483647 w 898"/>
                <a:gd name="T55" fmla="*/ 2147483647 h 1159"/>
                <a:gd name="T56" fmla="*/ 2147483647 w 898"/>
                <a:gd name="T57" fmla="*/ 2147483647 h 1159"/>
                <a:gd name="T58" fmla="*/ 2147483647 w 898"/>
                <a:gd name="T59" fmla="*/ 2147483647 h 1159"/>
                <a:gd name="T60" fmla="*/ 2147483647 w 898"/>
                <a:gd name="T61" fmla="*/ 2147483647 h 1159"/>
                <a:gd name="T62" fmla="*/ 2147483647 w 898"/>
                <a:gd name="T63" fmla="*/ 2147483647 h 1159"/>
                <a:gd name="T64" fmla="*/ 2147483647 w 898"/>
                <a:gd name="T65" fmla="*/ 2147483647 h 1159"/>
                <a:gd name="T66" fmla="*/ 2147483647 w 898"/>
                <a:gd name="T67" fmla="*/ 2147483647 h 11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8"/>
                <a:gd name="T103" fmla="*/ 0 h 1159"/>
                <a:gd name="T104" fmla="*/ 898 w 898"/>
                <a:gd name="T105" fmla="*/ 1159 h 11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8" h="1159">
                  <a:moveTo>
                    <a:pt x="851" y="0"/>
                  </a:moveTo>
                  <a:lnTo>
                    <a:pt x="838" y="10"/>
                  </a:lnTo>
                  <a:lnTo>
                    <a:pt x="821" y="24"/>
                  </a:lnTo>
                  <a:lnTo>
                    <a:pt x="799" y="42"/>
                  </a:lnTo>
                  <a:lnTo>
                    <a:pt x="780" y="60"/>
                  </a:lnTo>
                  <a:lnTo>
                    <a:pt x="758" y="80"/>
                  </a:lnTo>
                  <a:lnTo>
                    <a:pt x="734" y="101"/>
                  </a:lnTo>
                  <a:lnTo>
                    <a:pt x="706" y="128"/>
                  </a:lnTo>
                  <a:lnTo>
                    <a:pt x="682" y="151"/>
                  </a:lnTo>
                  <a:lnTo>
                    <a:pt x="663" y="170"/>
                  </a:lnTo>
                  <a:lnTo>
                    <a:pt x="645" y="188"/>
                  </a:lnTo>
                  <a:lnTo>
                    <a:pt x="620" y="214"/>
                  </a:lnTo>
                  <a:lnTo>
                    <a:pt x="595" y="240"/>
                  </a:lnTo>
                  <a:lnTo>
                    <a:pt x="562" y="277"/>
                  </a:lnTo>
                  <a:lnTo>
                    <a:pt x="536" y="307"/>
                  </a:lnTo>
                  <a:lnTo>
                    <a:pt x="508" y="344"/>
                  </a:lnTo>
                  <a:lnTo>
                    <a:pt x="485" y="375"/>
                  </a:lnTo>
                  <a:lnTo>
                    <a:pt x="464" y="404"/>
                  </a:lnTo>
                  <a:lnTo>
                    <a:pt x="440" y="437"/>
                  </a:lnTo>
                  <a:lnTo>
                    <a:pt x="423" y="459"/>
                  </a:lnTo>
                  <a:lnTo>
                    <a:pt x="403" y="488"/>
                  </a:lnTo>
                  <a:lnTo>
                    <a:pt x="374" y="533"/>
                  </a:lnTo>
                  <a:lnTo>
                    <a:pt x="345" y="578"/>
                  </a:lnTo>
                  <a:lnTo>
                    <a:pt x="316" y="624"/>
                  </a:lnTo>
                  <a:lnTo>
                    <a:pt x="291" y="665"/>
                  </a:lnTo>
                  <a:lnTo>
                    <a:pt x="261" y="718"/>
                  </a:lnTo>
                  <a:lnTo>
                    <a:pt x="223" y="786"/>
                  </a:lnTo>
                  <a:lnTo>
                    <a:pt x="184" y="845"/>
                  </a:lnTo>
                  <a:lnTo>
                    <a:pt x="154" y="900"/>
                  </a:lnTo>
                  <a:lnTo>
                    <a:pt x="120" y="955"/>
                  </a:lnTo>
                  <a:lnTo>
                    <a:pt x="91" y="1008"/>
                  </a:lnTo>
                  <a:lnTo>
                    <a:pt x="61" y="1062"/>
                  </a:lnTo>
                  <a:lnTo>
                    <a:pt x="27" y="1115"/>
                  </a:lnTo>
                  <a:lnTo>
                    <a:pt x="0" y="1158"/>
                  </a:lnTo>
                  <a:lnTo>
                    <a:pt x="186" y="1158"/>
                  </a:lnTo>
                  <a:lnTo>
                    <a:pt x="206" y="1115"/>
                  </a:lnTo>
                  <a:lnTo>
                    <a:pt x="227" y="1062"/>
                  </a:lnTo>
                  <a:lnTo>
                    <a:pt x="246" y="1015"/>
                  </a:lnTo>
                  <a:lnTo>
                    <a:pt x="268" y="965"/>
                  </a:lnTo>
                  <a:lnTo>
                    <a:pt x="298" y="897"/>
                  </a:lnTo>
                  <a:lnTo>
                    <a:pt x="323" y="843"/>
                  </a:lnTo>
                  <a:lnTo>
                    <a:pt x="340" y="804"/>
                  </a:lnTo>
                  <a:lnTo>
                    <a:pt x="363" y="756"/>
                  </a:lnTo>
                  <a:lnTo>
                    <a:pt x="382" y="716"/>
                  </a:lnTo>
                  <a:lnTo>
                    <a:pt x="413" y="660"/>
                  </a:lnTo>
                  <a:lnTo>
                    <a:pt x="439" y="605"/>
                  </a:lnTo>
                  <a:lnTo>
                    <a:pt x="462" y="561"/>
                  </a:lnTo>
                  <a:lnTo>
                    <a:pt x="482" y="524"/>
                  </a:lnTo>
                  <a:lnTo>
                    <a:pt x="500" y="491"/>
                  </a:lnTo>
                  <a:lnTo>
                    <a:pt x="515" y="466"/>
                  </a:lnTo>
                  <a:lnTo>
                    <a:pt x="535" y="430"/>
                  </a:lnTo>
                  <a:lnTo>
                    <a:pt x="557" y="395"/>
                  </a:lnTo>
                  <a:lnTo>
                    <a:pt x="579" y="362"/>
                  </a:lnTo>
                  <a:lnTo>
                    <a:pt x="607" y="324"/>
                  </a:lnTo>
                  <a:lnTo>
                    <a:pt x="635" y="290"/>
                  </a:lnTo>
                  <a:lnTo>
                    <a:pt x="662" y="260"/>
                  </a:lnTo>
                  <a:lnTo>
                    <a:pt x="693" y="224"/>
                  </a:lnTo>
                  <a:lnTo>
                    <a:pt x="720" y="192"/>
                  </a:lnTo>
                  <a:lnTo>
                    <a:pt x="741" y="170"/>
                  </a:lnTo>
                  <a:lnTo>
                    <a:pt x="762" y="146"/>
                  </a:lnTo>
                  <a:lnTo>
                    <a:pt x="786" y="120"/>
                  </a:lnTo>
                  <a:lnTo>
                    <a:pt x="808" y="97"/>
                  </a:lnTo>
                  <a:lnTo>
                    <a:pt x="829" y="76"/>
                  </a:lnTo>
                  <a:lnTo>
                    <a:pt x="845" y="59"/>
                  </a:lnTo>
                  <a:lnTo>
                    <a:pt x="858" y="46"/>
                  </a:lnTo>
                  <a:lnTo>
                    <a:pt x="875" y="29"/>
                  </a:lnTo>
                  <a:lnTo>
                    <a:pt x="888" y="16"/>
                  </a:lnTo>
                  <a:lnTo>
                    <a:pt x="897" y="6"/>
                  </a:lnTo>
                  <a:lnTo>
                    <a:pt x="851" y="0"/>
                  </a:lnTo>
                </a:path>
              </a:pathLst>
            </a:custGeom>
            <a:solidFill>
              <a:srgbClr val="E0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" name="Object 54"/>
            <p:cNvGraphicFramePr>
              <a:graphicFrameLocks/>
            </p:cNvGraphicFramePr>
            <p:nvPr/>
          </p:nvGraphicFramePr>
          <p:xfrm>
            <a:off x="5568343" y="4228040"/>
            <a:ext cx="612554" cy="565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0" name="ClipArt" r:id="rId4" imgW="3470313" imgH="3470313" progId="MS_ClipArt_Gallery.2">
                    <p:embed/>
                  </p:oleObj>
                </mc:Choice>
                <mc:Fallback>
                  <p:oleObj name="ClipArt" r:id="rId4" imgW="3470313" imgH="3470313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8343" y="4228040"/>
                          <a:ext cx="612554" cy="5655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55"/>
            <p:cNvGraphicFramePr>
              <a:graphicFrameLocks/>
            </p:cNvGraphicFramePr>
            <p:nvPr/>
          </p:nvGraphicFramePr>
          <p:xfrm>
            <a:off x="6965554" y="4238495"/>
            <a:ext cx="364588" cy="336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1" name="ClipArt" r:id="rId6" imgW="3470313" imgH="3470313" progId="MS_ClipArt_Gallery.2">
                    <p:embed/>
                  </p:oleObj>
                </mc:Choice>
                <mc:Fallback>
                  <p:oleObj name="ClipArt" r:id="rId6" imgW="3470313" imgH="3470313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65554" y="4238495"/>
                          <a:ext cx="364588" cy="3366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56"/>
            <p:cNvGraphicFramePr>
              <a:graphicFrameLocks/>
            </p:cNvGraphicFramePr>
            <p:nvPr/>
          </p:nvGraphicFramePr>
          <p:xfrm>
            <a:off x="6664372" y="4023149"/>
            <a:ext cx="241172" cy="222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2" name="ClipArt" r:id="rId7" imgW="3470313" imgH="3470313" progId="MS_ClipArt_Gallery.2">
                    <p:embed/>
                  </p:oleObj>
                </mc:Choice>
                <mc:Fallback>
                  <p:oleObj name="ClipArt" r:id="rId7" imgW="3470313" imgH="3470313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4372" y="4023149"/>
                          <a:ext cx="241172" cy="222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ctangle 57"/>
            <p:cNvSpPr>
              <a:spLocks noChangeArrowheads="1"/>
            </p:cNvSpPr>
            <p:nvPr/>
          </p:nvSpPr>
          <p:spPr bwMode="auto">
            <a:xfrm>
              <a:off x="5796136" y="3907348"/>
              <a:ext cx="839485" cy="42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lnSpc>
                  <a:spcPct val="75000"/>
                </a:lnSpc>
              </a:pPr>
              <a:r>
                <a:rPr lang="en-US" sz="1400" dirty="0" err="1" smtClean="0">
                  <a:cs typeface="Times New Roman" charset="0"/>
                </a:rPr>
                <a:t>Nautic</a:t>
              </a:r>
              <a:endParaRPr lang="en-US" sz="1400" dirty="0" smtClean="0">
                <a:cs typeface="Times New Roman" charset="0"/>
              </a:endParaRPr>
            </a:p>
            <a:p>
              <a:pPr defTabSz="762000">
                <a:lnSpc>
                  <a:spcPct val="75000"/>
                </a:lnSpc>
              </a:pPr>
              <a:r>
                <a:rPr lang="en-US" sz="1400" dirty="0" smtClean="0">
                  <a:cs typeface="Times New Roman" charset="0"/>
                </a:rPr>
                <a:t>Control</a:t>
              </a:r>
              <a:endParaRPr lang="en-US" sz="1400" dirty="0">
                <a:cs typeface="Times New Roman" charset="0"/>
              </a:endParaRPr>
            </a:p>
          </p:txBody>
        </p:sp>
        <p:sp>
          <p:nvSpPr>
            <p:cNvPr id="24" name="Rectangle 59"/>
            <p:cNvSpPr>
              <a:spLocks noChangeArrowheads="1"/>
            </p:cNvSpPr>
            <p:nvPr/>
          </p:nvSpPr>
          <p:spPr bwMode="auto">
            <a:xfrm>
              <a:off x="4429289" y="4249993"/>
              <a:ext cx="1168226" cy="520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lnSpc>
                  <a:spcPct val="75000"/>
                </a:lnSpc>
              </a:pPr>
              <a:r>
                <a:rPr lang="en-US" sz="1800" dirty="0" smtClean="0">
                  <a:cs typeface="Times New Roman" charset="0"/>
                </a:rPr>
                <a:t>Fairway-</a:t>
              </a:r>
            </a:p>
            <a:p>
              <a:pPr defTabSz="762000">
                <a:lnSpc>
                  <a:spcPct val="75000"/>
                </a:lnSpc>
              </a:pPr>
              <a:r>
                <a:rPr lang="en-US" sz="1800" dirty="0" smtClean="0">
                  <a:cs typeface="Times New Roman" charset="0"/>
                </a:rPr>
                <a:t>marking</a:t>
              </a:r>
              <a:endParaRPr lang="en-US" sz="1800" dirty="0">
                <a:cs typeface="Times New Roman" charset="0"/>
              </a:endParaRPr>
            </a:p>
          </p:txBody>
        </p:sp>
        <p:sp>
          <p:nvSpPr>
            <p:cNvPr id="25" name="Rectangle 60"/>
            <p:cNvSpPr>
              <a:spLocks noChangeArrowheads="1"/>
            </p:cNvSpPr>
            <p:nvPr/>
          </p:nvSpPr>
          <p:spPr bwMode="auto">
            <a:xfrm>
              <a:off x="7309761" y="4916936"/>
              <a:ext cx="1279873" cy="56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lnSpc>
                  <a:spcPct val="75000"/>
                </a:lnSpc>
              </a:pPr>
              <a:r>
                <a:rPr lang="en-US" sz="2000" dirty="0" smtClean="0">
                  <a:cs typeface="Times New Roman" charset="0"/>
                </a:rPr>
                <a:t>Berthing</a:t>
              </a:r>
            </a:p>
            <a:p>
              <a:pPr defTabSz="762000">
                <a:lnSpc>
                  <a:spcPct val="75000"/>
                </a:lnSpc>
              </a:pPr>
              <a:r>
                <a:rPr lang="en-US" sz="2000" dirty="0" smtClean="0">
                  <a:cs typeface="Times New Roman" charset="0"/>
                </a:rPr>
                <a:t>places</a:t>
              </a:r>
              <a:endParaRPr lang="en-US" sz="2000" dirty="0">
                <a:cs typeface="Times New Roman" charset="0"/>
              </a:endParaRPr>
            </a:p>
          </p:txBody>
        </p:sp>
        <p:sp>
          <p:nvSpPr>
            <p:cNvPr id="26" name="Rectangle 61"/>
            <p:cNvSpPr>
              <a:spLocks noChangeArrowheads="1"/>
            </p:cNvSpPr>
            <p:nvPr/>
          </p:nvSpPr>
          <p:spPr bwMode="auto">
            <a:xfrm>
              <a:off x="4175829" y="5517232"/>
              <a:ext cx="3168442" cy="31226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>
                <a:lnSpc>
                  <a:spcPct val="75000"/>
                </a:lnSpc>
              </a:pPr>
              <a:r>
                <a:rPr lang="en-US" sz="1800" i="1" dirty="0" smtClean="0">
                  <a:solidFill>
                    <a:schemeClr val="bg1"/>
                  </a:solidFill>
                  <a:cs typeface="Times New Roman" charset="0"/>
                </a:rPr>
                <a:t>Architecture Explorations</a:t>
              </a:r>
              <a:endParaRPr lang="en-US" sz="1800" i="1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27" name="Rectangle 62"/>
            <p:cNvSpPr>
              <a:spLocks noChangeArrowheads="1"/>
            </p:cNvSpPr>
            <p:nvPr/>
          </p:nvSpPr>
          <p:spPr bwMode="auto">
            <a:xfrm>
              <a:off x="6365481" y="3543846"/>
              <a:ext cx="1698870" cy="508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lnSpc>
                  <a:spcPct val="50000"/>
                </a:lnSpc>
                <a:defRPr/>
              </a:pPr>
              <a:r>
                <a:rPr lang="en-US" sz="1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Times New Roman" charset="0"/>
                </a:rPr>
                <a:t>architecture</a:t>
              </a:r>
            </a:p>
            <a:p>
              <a:pPr defTabSz="762000">
                <a:defRPr/>
              </a:pPr>
              <a:r>
                <a:rPr lang="en-US" sz="1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Times New Roman" charset="0"/>
                </a:rPr>
                <a:t>implemented</a:t>
              </a:r>
              <a:endPara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endParaRPr>
            </a:p>
          </p:txBody>
        </p:sp>
        <p:graphicFrame>
          <p:nvGraphicFramePr>
            <p:cNvPr id="28" name="Object 63"/>
            <p:cNvGraphicFramePr>
              <a:graphicFrameLocks/>
            </p:cNvGraphicFramePr>
            <p:nvPr/>
          </p:nvGraphicFramePr>
          <p:xfrm>
            <a:off x="6437920" y="4667093"/>
            <a:ext cx="859386" cy="793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3" name="ClipArt" r:id="rId8" imgW="3470313" imgH="3470313" progId="MS_ClipArt_Gallery.2">
                    <p:embed/>
                  </p:oleObj>
                </mc:Choice>
                <mc:Fallback>
                  <p:oleObj name="ClipArt" r:id="rId8" imgW="3470313" imgH="3470313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7920" y="4667093"/>
                          <a:ext cx="859386" cy="7934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64"/>
            <p:cNvGraphicFramePr>
              <a:graphicFrameLocks/>
            </p:cNvGraphicFramePr>
            <p:nvPr/>
          </p:nvGraphicFramePr>
          <p:xfrm>
            <a:off x="7133128" y="4004334"/>
            <a:ext cx="166443" cy="153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4" name="ClipArt" r:id="rId9" imgW="3470313" imgH="3470313" progId="MS_ClipArt_Gallery.2">
                    <p:embed/>
                  </p:oleObj>
                </mc:Choice>
                <mc:Fallback>
                  <p:oleObj name="ClipArt" r:id="rId9" imgW="3470313" imgH="3470313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3128" y="4004334"/>
                          <a:ext cx="166443" cy="153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57"/>
            <p:cNvSpPr>
              <a:spLocks noChangeArrowheads="1"/>
            </p:cNvSpPr>
            <p:nvPr/>
          </p:nvSpPr>
          <p:spPr bwMode="auto">
            <a:xfrm>
              <a:off x="7256463" y="4252913"/>
              <a:ext cx="1861687" cy="28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lnSpc>
                  <a:spcPct val="75000"/>
                </a:lnSpc>
              </a:pPr>
              <a:r>
                <a:rPr lang="en-US" sz="1600" smtClean="0">
                  <a:cs typeface="Times New Roman" charset="0"/>
                </a:rPr>
                <a:t>VMS2015 (VOS)</a:t>
              </a:r>
              <a:endParaRPr lang="en-US" sz="1600"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71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2. Domain Architecture Shipping Traffic Management (DAS)</a:t>
            </a:r>
            <a:r>
              <a:rPr lang="nl-NL" sz="1300" dirty="0" smtClean="0"/>
              <a:t/>
            </a:r>
            <a:br>
              <a:rPr lang="nl-NL" sz="1300" dirty="0" smtClean="0"/>
            </a:b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i="1" dirty="0" err="1" smtClean="0"/>
              <a:t>DAShboard</a:t>
            </a:r>
            <a:r>
              <a:rPr lang="nl-NL" dirty="0" smtClean="0"/>
              <a:t>: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supply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2064"/>
          <p:cNvSpPr>
            <a:spLocks noChangeArrowheads="1"/>
          </p:cNvSpPr>
          <p:nvPr/>
        </p:nvSpPr>
        <p:spPr bwMode="auto">
          <a:xfrm>
            <a:off x="2286000" y="2209800"/>
            <a:ext cx="3810000" cy="4030663"/>
          </a:xfrm>
          <a:prstGeom prst="rect">
            <a:avLst/>
          </a:prstGeom>
          <a:gradFill rotWithShape="0">
            <a:gsLst>
              <a:gs pos="0">
                <a:srgbClr val="66FF66"/>
              </a:gs>
              <a:gs pos="100000">
                <a:srgbClr val="99CCFF"/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 lIns="0" tIns="10800" rIns="0" bIns="18000">
            <a:prstTxWarp prst="textNoShape">
              <a:avLst/>
            </a:prstTxWarp>
          </a:bodyPr>
          <a:lstStyle/>
          <a:p>
            <a:pPr algn="ctr" eaLnBrk="1" hangingPunct="1"/>
            <a:endParaRPr lang="nl-NL" sz="1200" b="1">
              <a:solidFill>
                <a:srgbClr val="002060"/>
              </a:solidFill>
            </a:endParaRPr>
          </a:p>
        </p:txBody>
      </p:sp>
      <p:sp>
        <p:nvSpPr>
          <p:cNvPr id="7" name="Rectangle 2064"/>
          <p:cNvSpPr>
            <a:spLocks noChangeArrowheads="1"/>
          </p:cNvSpPr>
          <p:nvPr/>
        </p:nvSpPr>
        <p:spPr bwMode="auto">
          <a:xfrm>
            <a:off x="4191000" y="2438400"/>
            <a:ext cx="1905000" cy="2190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36000" tIns="10800" rIns="36000" bIns="18000">
            <a:prstTxWarp prst="textNoShape">
              <a:avLst/>
            </a:prstTxWarp>
          </a:bodyPr>
          <a:lstStyle/>
          <a:p>
            <a:pPr algn="ctr" eaLnBrk="1" hangingPunct="1"/>
            <a:r>
              <a:rPr lang="nl-NL" sz="1200" b="1" dirty="0" smtClean="0">
                <a:solidFill>
                  <a:srgbClr val="002060"/>
                </a:solidFill>
              </a:rPr>
              <a:t>Data management</a:t>
            </a:r>
            <a:endParaRPr lang="nl-NL" sz="1200" b="1" dirty="0">
              <a:solidFill>
                <a:srgbClr val="002060"/>
              </a:solidFill>
            </a:endParaRPr>
          </a:p>
        </p:txBody>
      </p:sp>
      <p:sp>
        <p:nvSpPr>
          <p:cNvPr id="8" name="Rectangle 2064"/>
          <p:cNvSpPr>
            <a:spLocks noChangeArrowheads="1"/>
          </p:cNvSpPr>
          <p:nvPr/>
        </p:nvSpPr>
        <p:spPr bwMode="auto">
          <a:xfrm>
            <a:off x="2286000" y="2438400"/>
            <a:ext cx="1905000" cy="2190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0" tIns="10800" rIns="0" bIns="18000">
            <a:prstTxWarp prst="textNoShape">
              <a:avLst/>
            </a:prstTxWarp>
          </a:bodyPr>
          <a:lstStyle/>
          <a:p>
            <a:pPr algn="ctr" eaLnBrk="1" hangingPunct="1"/>
            <a:r>
              <a:rPr lang="nl-NL" sz="1200" b="1" dirty="0" err="1" smtClean="0">
                <a:solidFill>
                  <a:srgbClr val="002060"/>
                </a:solidFill>
              </a:rPr>
              <a:t>Information</a:t>
            </a:r>
            <a:r>
              <a:rPr lang="nl-NL" sz="1200" b="1" dirty="0" smtClean="0">
                <a:solidFill>
                  <a:srgbClr val="002060"/>
                </a:solidFill>
              </a:rPr>
              <a:t> </a:t>
            </a:r>
            <a:r>
              <a:rPr lang="nl-NL" sz="1200" b="1" dirty="0" err="1" smtClean="0">
                <a:solidFill>
                  <a:srgbClr val="002060"/>
                </a:solidFill>
              </a:rPr>
              <a:t>supply</a:t>
            </a:r>
            <a:endParaRPr lang="nl-NL" sz="1200" b="1" dirty="0">
              <a:solidFill>
                <a:srgbClr val="002060"/>
              </a:solidFill>
            </a:endParaRPr>
          </a:p>
        </p:txBody>
      </p:sp>
      <p:sp>
        <p:nvSpPr>
          <p:cNvPr id="9" name="Rectangle 2051"/>
          <p:cNvSpPr>
            <a:spLocks noChangeArrowheads="1"/>
          </p:cNvSpPr>
          <p:nvPr/>
        </p:nvSpPr>
        <p:spPr bwMode="auto">
          <a:xfrm>
            <a:off x="381000" y="1143000"/>
            <a:ext cx="9525000" cy="1066800"/>
          </a:xfrm>
          <a:prstGeom prst="rect">
            <a:avLst/>
          </a:prstGeom>
          <a:solidFill>
            <a:srgbClr val="FFCCCC"/>
          </a:solidFill>
          <a:ln w="3175">
            <a:solidFill>
              <a:srgbClr val="004182"/>
            </a:solidFill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algn="ctr" eaLnBrk="1" hangingPunct="1"/>
            <a:endParaRPr lang="nl-NL" sz="1600" b="1" dirty="0">
              <a:solidFill>
                <a:srgbClr val="002060"/>
              </a:solidFill>
            </a:endParaRPr>
          </a:p>
        </p:txBody>
      </p:sp>
      <p:sp>
        <p:nvSpPr>
          <p:cNvPr id="10" name="Rectangle 2053"/>
          <p:cNvSpPr>
            <a:spLocks noChangeArrowheads="1"/>
          </p:cNvSpPr>
          <p:nvPr/>
        </p:nvSpPr>
        <p:spPr bwMode="auto">
          <a:xfrm>
            <a:off x="381000" y="3763963"/>
            <a:ext cx="1905000" cy="1057275"/>
          </a:xfrm>
          <a:prstGeom prst="rect">
            <a:avLst/>
          </a:prstGeom>
          <a:solidFill>
            <a:srgbClr val="FF7C80"/>
          </a:solidFill>
          <a:ln w="3175">
            <a:solidFill>
              <a:srgbClr val="004182"/>
            </a:solidFill>
            <a:miter lim="800000"/>
            <a:headEnd/>
            <a:tailEnd/>
          </a:ln>
        </p:spPr>
        <p:txBody>
          <a:bodyPr lIns="36000" tIns="0" rIns="36000" bIns="18000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endParaRPr lang="nl-NL" sz="1200" b="1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nl-NL" sz="1200" b="1">
              <a:solidFill>
                <a:srgbClr val="000099"/>
              </a:solidFill>
            </a:endParaRPr>
          </a:p>
        </p:txBody>
      </p:sp>
      <p:sp>
        <p:nvSpPr>
          <p:cNvPr id="11" name="Rectangle 2054"/>
          <p:cNvSpPr>
            <a:spLocks noChangeArrowheads="1"/>
          </p:cNvSpPr>
          <p:nvPr/>
        </p:nvSpPr>
        <p:spPr bwMode="auto">
          <a:xfrm>
            <a:off x="381000" y="4821238"/>
            <a:ext cx="1905000" cy="762000"/>
          </a:xfrm>
          <a:prstGeom prst="rect">
            <a:avLst/>
          </a:prstGeom>
          <a:solidFill>
            <a:srgbClr val="FF7C80"/>
          </a:solidFill>
          <a:ln w="3175">
            <a:solidFill>
              <a:srgbClr val="004182"/>
            </a:solidFill>
            <a:miter lim="800000"/>
            <a:headEnd/>
            <a:tailEnd/>
          </a:ln>
        </p:spPr>
        <p:txBody>
          <a:bodyPr lIns="36000" tIns="10800" rIns="36000" bIns="18000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endParaRPr lang="nl-NL" sz="1200" b="1">
              <a:solidFill>
                <a:srgbClr val="000099"/>
              </a:solidFill>
            </a:endParaRPr>
          </a:p>
        </p:txBody>
      </p:sp>
      <p:sp>
        <p:nvSpPr>
          <p:cNvPr id="12" name="Rectangle 2055"/>
          <p:cNvSpPr>
            <a:spLocks noChangeArrowheads="1"/>
          </p:cNvSpPr>
          <p:nvPr/>
        </p:nvSpPr>
        <p:spPr bwMode="auto">
          <a:xfrm>
            <a:off x="381000" y="5583238"/>
            <a:ext cx="1905000" cy="609600"/>
          </a:xfrm>
          <a:prstGeom prst="rect">
            <a:avLst/>
          </a:prstGeom>
          <a:solidFill>
            <a:srgbClr val="FF7C80"/>
          </a:solidFill>
          <a:ln w="3175">
            <a:solidFill>
              <a:srgbClr val="004182"/>
            </a:solidFill>
            <a:miter lim="800000"/>
            <a:headEnd/>
            <a:tailEnd/>
          </a:ln>
        </p:spPr>
        <p:txBody>
          <a:bodyPr lIns="36000" tIns="10800" rIns="36000" bIns="18000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endParaRPr lang="nl-NL" sz="1200" b="1">
              <a:solidFill>
                <a:srgbClr val="000099"/>
              </a:solidFill>
            </a:endParaRPr>
          </a:p>
        </p:txBody>
      </p:sp>
      <p:sp>
        <p:nvSpPr>
          <p:cNvPr id="13" name="Rectangle 2056"/>
          <p:cNvSpPr>
            <a:spLocks noChangeArrowheads="1"/>
          </p:cNvSpPr>
          <p:nvPr/>
        </p:nvSpPr>
        <p:spPr bwMode="auto">
          <a:xfrm>
            <a:off x="381000" y="6192838"/>
            <a:ext cx="9525000" cy="284162"/>
          </a:xfrm>
          <a:prstGeom prst="rect">
            <a:avLst/>
          </a:prstGeom>
          <a:solidFill>
            <a:srgbClr val="FFFF66"/>
          </a:solidFill>
          <a:ln w="3175">
            <a:solidFill>
              <a:srgbClr val="004182"/>
            </a:solidFill>
            <a:miter lim="800000"/>
            <a:headEnd/>
            <a:tailEnd/>
          </a:ln>
        </p:spPr>
        <p:txBody>
          <a:bodyPr lIns="0" tIns="10800" rIns="0" bIns="1800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000" b="1" dirty="0" smtClean="0">
                <a:solidFill>
                  <a:srgbClr val="002060"/>
                </a:solidFill>
              </a:rPr>
              <a:t>What is the change plan for the transformation of Business, Information Supply, Data Management, Applications and Infrastructure?</a:t>
            </a:r>
            <a:endParaRPr lang="nl-NL" sz="1000" b="1" dirty="0">
              <a:solidFill>
                <a:srgbClr val="000099"/>
              </a:solidFill>
            </a:endParaRPr>
          </a:p>
        </p:txBody>
      </p:sp>
      <p:sp>
        <p:nvSpPr>
          <p:cNvPr id="14" name="Rectangle 2057"/>
          <p:cNvSpPr>
            <a:spLocks noChangeArrowheads="1"/>
          </p:cNvSpPr>
          <p:nvPr/>
        </p:nvSpPr>
        <p:spPr bwMode="auto">
          <a:xfrm>
            <a:off x="6096000" y="2208213"/>
            <a:ext cx="1905000" cy="1549400"/>
          </a:xfrm>
          <a:prstGeom prst="rect">
            <a:avLst/>
          </a:prstGeom>
          <a:solidFill>
            <a:srgbClr val="FFFF99"/>
          </a:solidFill>
          <a:ln w="3175">
            <a:solidFill>
              <a:srgbClr val="004182"/>
            </a:solidFill>
            <a:miter lim="800000"/>
            <a:headEnd/>
            <a:tailEnd/>
          </a:ln>
        </p:spPr>
        <p:txBody>
          <a:bodyPr lIns="36000" tIns="10800" rIns="36000" bIns="18000">
            <a:prstTxWarp prst="textNoShape">
              <a:avLst/>
            </a:prstTxWarp>
          </a:bodyPr>
          <a:lstStyle/>
          <a:p>
            <a:pPr algn="ctr" eaLnBrk="1" hangingPunct="1"/>
            <a:r>
              <a:rPr lang="nl-NL" sz="1400" b="1" dirty="0" err="1" smtClean="0">
                <a:solidFill>
                  <a:srgbClr val="002060"/>
                </a:solidFill>
              </a:rPr>
              <a:t>Applications</a:t>
            </a:r>
            <a:endParaRPr lang="nl-NL" sz="1400" b="1" dirty="0">
              <a:solidFill>
                <a:srgbClr val="002060"/>
              </a:solidFill>
            </a:endParaRPr>
          </a:p>
        </p:txBody>
      </p:sp>
      <p:sp>
        <p:nvSpPr>
          <p:cNvPr id="15" name="Rectangle 2058"/>
          <p:cNvSpPr>
            <a:spLocks noChangeArrowheads="1"/>
          </p:cNvSpPr>
          <p:nvPr/>
        </p:nvSpPr>
        <p:spPr bwMode="auto">
          <a:xfrm>
            <a:off x="6096000" y="3763963"/>
            <a:ext cx="1905000" cy="1057275"/>
          </a:xfrm>
          <a:prstGeom prst="rect">
            <a:avLst/>
          </a:prstGeom>
          <a:solidFill>
            <a:srgbClr val="FFFF99"/>
          </a:solidFill>
          <a:ln w="3175">
            <a:solidFill>
              <a:srgbClr val="004182"/>
            </a:solidFill>
            <a:miter lim="800000"/>
            <a:headEnd/>
            <a:tailEnd/>
          </a:ln>
        </p:spPr>
        <p:txBody>
          <a:bodyPr lIns="36000" tIns="0" rIns="36000" bIns="18000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endParaRPr lang="nl-NL" sz="1200" b="1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nl-NL" sz="1200" b="1">
              <a:solidFill>
                <a:srgbClr val="000099"/>
              </a:solidFill>
            </a:endParaRPr>
          </a:p>
        </p:txBody>
      </p:sp>
      <p:sp>
        <p:nvSpPr>
          <p:cNvPr id="16" name="Rectangle 2059"/>
          <p:cNvSpPr>
            <a:spLocks noChangeArrowheads="1"/>
          </p:cNvSpPr>
          <p:nvPr/>
        </p:nvSpPr>
        <p:spPr bwMode="auto">
          <a:xfrm>
            <a:off x="6096000" y="5583238"/>
            <a:ext cx="1905000" cy="609600"/>
          </a:xfrm>
          <a:prstGeom prst="rect">
            <a:avLst/>
          </a:prstGeom>
          <a:solidFill>
            <a:srgbClr val="FFFF99"/>
          </a:solidFill>
          <a:ln w="3175">
            <a:solidFill>
              <a:srgbClr val="004182"/>
            </a:solidFill>
            <a:miter lim="800000"/>
            <a:headEnd/>
            <a:tailEnd/>
          </a:ln>
        </p:spPr>
        <p:txBody>
          <a:bodyPr lIns="36000" tIns="10800" rIns="36000" bIns="18000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endParaRPr lang="nl-NL" sz="1200" b="1">
              <a:solidFill>
                <a:srgbClr val="000099"/>
              </a:solidFill>
            </a:endParaRPr>
          </a:p>
        </p:txBody>
      </p:sp>
      <p:sp>
        <p:nvSpPr>
          <p:cNvPr id="17" name="Rectangle 2060"/>
          <p:cNvSpPr>
            <a:spLocks noChangeArrowheads="1"/>
          </p:cNvSpPr>
          <p:nvPr/>
        </p:nvSpPr>
        <p:spPr bwMode="auto">
          <a:xfrm>
            <a:off x="8001000" y="2208213"/>
            <a:ext cx="1905000" cy="1549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rgbClr val="004182"/>
            </a:solidFill>
            <a:miter lim="800000"/>
            <a:headEnd/>
            <a:tailEnd/>
          </a:ln>
        </p:spPr>
        <p:txBody>
          <a:bodyPr lIns="36000" tIns="10800" rIns="36000" bIns="18000"/>
          <a:lstStyle/>
          <a:p>
            <a:pPr algn="ctr" eaLnBrk="1" hangingPunct="1">
              <a:defRPr/>
            </a:pPr>
            <a:r>
              <a:rPr lang="nl-NL" sz="1400" b="1" dirty="0" smtClean="0">
                <a:solidFill>
                  <a:srgbClr val="002060"/>
                </a:solidFill>
                <a:ea typeface="ＭＳ Ｐゴシック" pitchFamily="112" charset="-128"/>
                <a:cs typeface="+mn-cs"/>
              </a:rPr>
              <a:t>T. </a:t>
            </a:r>
            <a:r>
              <a:rPr lang="nl-NL" sz="1400" b="1" dirty="0" err="1" smtClean="0">
                <a:solidFill>
                  <a:srgbClr val="002060"/>
                </a:solidFill>
                <a:ea typeface="ＭＳ Ｐゴシック" pitchFamily="112" charset="-128"/>
                <a:cs typeface="+mn-cs"/>
              </a:rPr>
              <a:t>Infrastructure</a:t>
            </a:r>
            <a:endParaRPr lang="nl-NL" sz="1400" b="1" dirty="0">
              <a:solidFill>
                <a:srgbClr val="002060"/>
              </a:solidFill>
              <a:ea typeface="ＭＳ Ｐゴシック" pitchFamily="112" charset="-128"/>
              <a:cs typeface="+mn-cs"/>
            </a:endParaRPr>
          </a:p>
        </p:txBody>
      </p:sp>
      <p:sp>
        <p:nvSpPr>
          <p:cNvPr id="18" name="Rectangle 2061"/>
          <p:cNvSpPr>
            <a:spLocks noChangeArrowheads="1"/>
          </p:cNvSpPr>
          <p:nvPr/>
        </p:nvSpPr>
        <p:spPr bwMode="auto">
          <a:xfrm>
            <a:off x="8001000" y="3759200"/>
            <a:ext cx="1905000" cy="10620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rgbClr val="004182"/>
            </a:solidFill>
            <a:miter lim="800000"/>
            <a:headEnd/>
            <a:tailEnd/>
          </a:ln>
        </p:spPr>
        <p:txBody>
          <a:bodyPr lIns="36000" tIns="0" rIns="36000" bIns="18000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endParaRPr lang="nl-NL" sz="1200" b="1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nl-NL" sz="1200" b="1">
              <a:solidFill>
                <a:srgbClr val="000099"/>
              </a:solidFill>
            </a:endParaRPr>
          </a:p>
        </p:txBody>
      </p:sp>
      <p:sp>
        <p:nvSpPr>
          <p:cNvPr id="19" name="Rectangle 2062"/>
          <p:cNvSpPr>
            <a:spLocks noChangeArrowheads="1"/>
          </p:cNvSpPr>
          <p:nvPr/>
        </p:nvSpPr>
        <p:spPr bwMode="auto">
          <a:xfrm>
            <a:off x="8001000" y="4821238"/>
            <a:ext cx="19050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rgbClr val="004182"/>
            </a:solidFill>
            <a:miter lim="800000"/>
            <a:headEnd/>
            <a:tailEnd/>
          </a:ln>
        </p:spPr>
        <p:txBody>
          <a:bodyPr lIns="36000" tIns="10800" rIns="36000" bIns="18000"/>
          <a:lstStyle/>
          <a:p>
            <a:pPr algn="ctr" eaLnBrk="1" hangingPunct="1">
              <a:lnSpc>
                <a:spcPct val="90000"/>
              </a:lnSpc>
              <a:defRPr/>
            </a:pPr>
            <a:endParaRPr lang="nl-NL" sz="1200" b="1">
              <a:solidFill>
                <a:srgbClr val="000099"/>
              </a:solidFill>
              <a:ea typeface="ＭＳ Ｐゴシック" pitchFamily="112" charset="-128"/>
              <a:cs typeface="+mn-cs"/>
            </a:endParaRPr>
          </a:p>
        </p:txBody>
      </p:sp>
      <p:sp>
        <p:nvSpPr>
          <p:cNvPr id="20" name="Rectangle 2063"/>
          <p:cNvSpPr>
            <a:spLocks noChangeArrowheads="1"/>
          </p:cNvSpPr>
          <p:nvPr/>
        </p:nvSpPr>
        <p:spPr bwMode="auto">
          <a:xfrm>
            <a:off x="8001000" y="5583238"/>
            <a:ext cx="1905000" cy="609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rgbClr val="004182"/>
            </a:solidFill>
            <a:miter lim="800000"/>
            <a:headEnd/>
            <a:tailEnd/>
          </a:ln>
        </p:spPr>
        <p:txBody>
          <a:bodyPr lIns="36000" tIns="10800" rIns="36000" bIns="18000"/>
          <a:lstStyle/>
          <a:p>
            <a:pPr algn="ctr" eaLnBrk="1" hangingPunct="1">
              <a:lnSpc>
                <a:spcPct val="90000"/>
              </a:lnSpc>
              <a:defRPr/>
            </a:pPr>
            <a:endParaRPr lang="nl-NL" sz="1200" b="1">
              <a:solidFill>
                <a:srgbClr val="000099"/>
              </a:solidFill>
              <a:ea typeface="ＭＳ Ｐゴシック" pitchFamily="112" charset="-128"/>
              <a:cs typeface="+mn-cs"/>
            </a:endParaRPr>
          </a:p>
        </p:txBody>
      </p:sp>
      <p:sp>
        <p:nvSpPr>
          <p:cNvPr id="21" name="Rectangle 2068"/>
          <p:cNvSpPr>
            <a:spLocks noChangeArrowheads="1"/>
          </p:cNvSpPr>
          <p:nvPr/>
        </p:nvSpPr>
        <p:spPr bwMode="auto">
          <a:xfrm>
            <a:off x="6096000" y="4821238"/>
            <a:ext cx="1905000" cy="762000"/>
          </a:xfrm>
          <a:prstGeom prst="rect">
            <a:avLst/>
          </a:prstGeom>
          <a:solidFill>
            <a:srgbClr val="FFFF99"/>
          </a:solidFill>
          <a:ln w="3175">
            <a:solidFill>
              <a:srgbClr val="004182"/>
            </a:solidFill>
            <a:miter lim="800000"/>
            <a:headEnd/>
            <a:tailEnd/>
          </a:ln>
        </p:spPr>
        <p:txBody>
          <a:bodyPr lIns="36000" tIns="10800" rIns="36000" bIns="18000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endParaRPr lang="nl-NL" sz="1200" b="1">
              <a:solidFill>
                <a:srgbClr val="000099"/>
              </a:solidFill>
            </a:endParaRPr>
          </a:p>
        </p:txBody>
      </p:sp>
      <p:sp>
        <p:nvSpPr>
          <p:cNvPr id="22" name="Text Box 2070"/>
          <p:cNvSpPr txBox="1">
            <a:spLocks noChangeArrowheads="1"/>
          </p:cNvSpPr>
          <p:nvPr/>
        </p:nvSpPr>
        <p:spPr bwMode="auto">
          <a:xfrm rot="16200000">
            <a:off x="-510381" y="2796381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l-NL" sz="1200" b="1" dirty="0">
                <a:solidFill>
                  <a:srgbClr val="002060"/>
                </a:solidFill>
              </a:rPr>
              <a:t>Conceptueel</a:t>
            </a:r>
          </a:p>
        </p:txBody>
      </p:sp>
      <p:sp>
        <p:nvSpPr>
          <p:cNvPr id="23" name="Text Box 2071"/>
          <p:cNvSpPr txBox="1">
            <a:spLocks noChangeArrowheads="1"/>
          </p:cNvSpPr>
          <p:nvPr/>
        </p:nvSpPr>
        <p:spPr bwMode="auto">
          <a:xfrm rot="16200000">
            <a:off x="-292894" y="4018757"/>
            <a:ext cx="860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l-NL" sz="1200" b="1" dirty="0" err="1" smtClean="0">
                <a:solidFill>
                  <a:srgbClr val="002060"/>
                </a:solidFill>
              </a:rPr>
              <a:t>Logical</a:t>
            </a:r>
            <a:endParaRPr lang="nl-NL" sz="1200" b="1" dirty="0">
              <a:solidFill>
                <a:srgbClr val="002060"/>
              </a:solidFill>
            </a:endParaRPr>
          </a:p>
        </p:txBody>
      </p:sp>
      <p:sp>
        <p:nvSpPr>
          <p:cNvPr id="24" name="Text Box 2072"/>
          <p:cNvSpPr txBox="1">
            <a:spLocks noChangeArrowheads="1"/>
          </p:cNvSpPr>
          <p:nvPr/>
        </p:nvSpPr>
        <p:spPr bwMode="auto">
          <a:xfrm rot="16200000">
            <a:off x="-357981" y="4802981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l-NL" sz="1200" b="1" dirty="0" err="1" smtClean="0">
                <a:solidFill>
                  <a:srgbClr val="002060"/>
                </a:solidFill>
              </a:rPr>
              <a:t>Physical</a:t>
            </a:r>
            <a:endParaRPr lang="nl-NL" sz="1200" b="1" dirty="0">
              <a:solidFill>
                <a:srgbClr val="002060"/>
              </a:solidFill>
            </a:endParaRPr>
          </a:p>
        </p:txBody>
      </p:sp>
      <p:sp>
        <p:nvSpPr>
          <p:cNvPr id="25" name="Text Box 2073"/>
          <p:cNvSpPr txBox="1">
            <a:spLocks noChangeArrowheads="1"/>
          </p:cNvSpPr>
          <p:nvPr/>
        </p:nvSpPr>
        <p:spPr bwMode="auto">
          <a:xfrm rot="16200000">
            <a:off x="-404018" y="5746623"/>
            <a:ext cx="1066800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360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nl-NL" sz="1200" b="1" dirty="0" err="1" smtClean="0">
                <a:solidFill>
                  <a:srgbClr val="002060"/>
                </a:solidFill>
              </a:rPr>
              <a:t>Transfor-mational</a:t>
            </a:r>
            <a:endParaRPr lang="nl-NL" sz="1200" b="1" dirty="0">
              <a:solidFill>
                <a:srgbClr val="002060"/>
              </a:solidFill>
            </a:endParaRPr>
          </a:p>
        </p:txBody>
      </p:sp>
      <p:sp>
        <p:nvSpPr>
          <p:cNvPr id="26" name="Rectangle 2084"/>
          <p:cNvSpPr>
            <a:spLocks noChangeArrowheads="1"/>
          </p:cNvSpPr>
          <p:nvPr/>
        </p:nvSpPr>
        <p:spPr bwMode="auto">
          <a:xfrm>
            <a:off x="381000" y="4787750"/>
            <a:ext cx="1905000" cy="87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 rIns="18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000" b="1" dirty="0" smtClean="0">
                <a:solidFill>
                  <a:srgbClr val="002060"/>
                </a:solidFill>
              </a:rPr>
              <a:t>With what people and means are the business actors implemented, and on what locations? What are the operational costs of this implementation?</a:t>
            </a:r>
            <a:endParaRPr lang="nl-NL" sz="1000" b="1" dirty="0">
              <a:solidFill>
                <a:srgbClr val="002060"/>
              </a:solidFill>
            </a:endParaRPr>
          </a:p>
        </p:txBody>
      </p:sp>
      <p:sp>
        <p:nvSpPr>
          <p:cNvPr id="27" name="Rectangle 2087"/>
          <p:cNvSpPr>
            <a:spLocks noChangeArrowheads="1"/>
          </p:cNvSpPr>
          <p:nvPr/>
        </p:nvSpPr>
        <p:spPr bwMode="auto">
          <a:xfrm>
            <a:off x="381000" y="5654675"/>
            <a:ext cx="1905000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 rIns="18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000" b="1" dirty="0" smtClean="0">
                <a:solidFill>
                  <a:srgbClr val="002060"/>
                </a:solidFill>
              </a:rPr>
              <a:t>What are the differences between AS IS and TO BE for the business?</a:t>
            </a:r>
            <a:endParaRPr lang="nl-NL" sz="1000" b="1" dirty="0">
              <a:solidFill>
                <a:srgbClr val="002060"/>
              </a:solidFill>
            </a:endParaRPr>
          </a:p>
        </p:txBody>
      </p:sp>
      <p:sp>
        <p:nvSpPr>
          <p:cNvPr id="28" name="Rectangle 2080"/>
          <p:cNvSpPr>
            <a:spLocks noChangeArrowheads="1"/>
          </p:cNvSpPr>
          <p:nvPr/>
        </p:nvSpPr>
        <p:spPr bwMode="auto">
          <a:xfrm>
            <a:off x="381000" y="3803650"/>
            <a:ext cx="1905000" cy="87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 rIns="18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000" b="1" dirty="0" smtClean="0">
                <a:solidFill>
                  <a:srgbClr val="002060"/>
                </a:solidFill>
              </a:rPr>
              <a:t>Which business objects are observed or changed when delivering the business services? How do the processes of the business actors operate?</a:t>
            </a:r>
            <a:endParaRPr lang="nl-NL" sz="1000" b="1" dirty="0">
              <a:solidFill>
                <a:srgbClr val="002060"/>
              </a:solidFill>
            </a:endParaRPr>
          </a:p>
        </p:txBody>
      </p:sp>
      <p:sp>
        <p:nvSpPr>
          <p:cNvPr id="29" name="Rectangle 2064"/>
          <p:cNvSpPr>
            <a:spLocks noChangeArrowheads="1"/>
          </p:cNvSpPr>
          <p:nvPr/>
        </p:nvSpPr>
        <p:spPr bwMode="auto">
          <a:xfrm>
            <a:off x="2286000" y="2209800"/>
            <a:ext cx="3810000" cy="2286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0" tIns="10800" rIns="0" bIns="18000">
            <a:prstTxWarp prst="textNoShape">
              <a:avLst/>
            </a:prstTxWarp>
          </a:bodyPr>
          <a:lstStyle/>
          <a:p>
            <a:pPr algn="ctr" eaLnBrk="1" hangingPunct="1"/>
            <a:r>
              <a:rPr lang="nl-NL" sz="1400" b="1" dirty="0" err="1" smtClean="0">
                <a:solidFill>
                  <a:srgbClr val="002060"/>
                </a:solidFill>
              </a:rPr>
              <a:t>Information</a:t>
            </a:r>
            <a:endParaRPr lang="nl-NL" sz="1400" b="1" dirty="0">
              <a:solidFill>
                <a:srgbClr val="002060"/>
              </a:solidFill>
            </a:endParaRPr>
          </a:p>
        </p:txBody>
      </p:sp>
      <p:sp>
        <p:nvSpPr>
          <p:cNvPr id="30" name="Rectangle 2052"/>
          <p:cNvSpPr>
            <a:spLocks noChangeArrowheads="1"/>
          </p:cNvSpPr>
          <p:nvPr/>
        </p:nvSpPr>
        <p:spPr bwMode="auto">
          <a:xfrm>
            <a:off x="381000" y="2209800"/>
            <a:ext cx="1905000" cy="1554163"/>
          </a:xfrm>
          <a:prstGeom prst="rect">
            <a:avLst/>
          </a:prstGeom>
          <a:solidFill>
            <a:srgbClr val="FF7C80"/>
          </a:solidFill>
          <a:ln w="3175">
            <a:solidFill>
              <a:srgbClr val="004182"/>
            </a:solidFill>
            <a:miter lim="800000"/>
            <a:headEnd/>
            <a:tailEnd/>
          </a:ln>
        </p:spPr>
        <p:txBody>
          <a:bodyPr lIns="36000" tIns="10800" rIns="36000" bIns="18000">
            <a:prstTxWarp prst="textNoShape">
              <a:avLst/>
            </a:prstTxWarp>
          </a:bodyPr>
          <a:lstStyle/>
          <a:p>
            <a:pPr algn="ctr" eaLnBrk="1" hangingPunct="1"/>
            <a:r>
              <a:rPr lang="nl-NL" sz="1400" b="1">
                <a:solidFill>
                  <a:srgbClr val="002060"/>
                </a:solidFill>
              </a:rPr>
              <a:t>Business</a:t>
            </a:r>
          </a:p>
        </p:txBody>
      </p:sp>
      <p:sp>
        <p:nvSpPr>
          <p:cNvPr id="31" name="Rectangle 2076"/>
          <p:cNvSpPr>
            <a:spLocks noChangeArrowheads="1"/>
          </p:cNvSpPr>
          <p:nvPr/>
        </p:nvSpPr>
        <p:spPr bwMode="auto">
          <a:xfrm>
            <a:off x="381000" y="2438400"/>
            <a:ext cx="1905000" cy="134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000" b="1" dirty="0" smtClean="0">
                <a:solidFill>
                  <a:srgbClr val="002060"/>
                </a:solidFill>
              </a:rPr>
              <a:t>What business services does </a:t>
            </a:r>
            <a:r>
              <a:rPr lang="en-US" sz="1000" b="1" dirty="0" err="1" smtClean="0">
                <a:solidFill>
                  <a:srgbClr val="002060"/>
                </a:solidFill>
              </a:rPr>
              <a:t>BpM</a:t>
            </a:r>
            <a:r>
              <a:rPr lang="en-US" sz="1000" b="1" dirty="0" smtClean="0">
                <a:solidFill>
                  <a:srgbClr val="002060"/>
                </a:solidFill>
              </a:rPr>
              <a:t> supply and use? What is the required quality of these business services? What business actors deliver these services, and which business actors and need these services?</a:t>
            </a:r>
            <a:endParaRPr lang="nl-NL" sz="1000" b="1" dirty="0">
              <a:solidFill>
                <a:srgbClr val="002060"/>
              </a:solidFill>
            </a:endParaRPr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>
            <a:off x="2286000" y="4819650"/>
            <a:ext cx="3810000" cy="0"/>
          </a:xfrm>
          <a:prstGeom prst="line">
            <a:avLst/>
          </a:prstGeom>
          <a:noFill/>
          <a:ln w="3175">
            <a:solidFill>
              <a:srgbClr val="004182"/>
            </a:solidFill>
            <a:round/>
            <a:headEnd/>
            <a:tailEnd/>
          </a:ln>
        </p:spPr>
        <p:txBody>
          <a:bodyPr lIns="36000" tIns="0" rIns="36000" bIns="1800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51"/>
          <p:cNvSpPr>
            <a:spLocks noChangeShapeType="1"/>
          </p:cNvSpPr>
          <p:nvPr/>
        </p:nvSpPr>
        <p:spPr bwMode="auto">
          <a:xfrm>
            <a:off x="2286000" y="3762375"/>
            <a:ext cx="3810000" cy="0"/>
          </a:xfrm>
          <a:prstGeom prst="line">
            <a:avLst/>
          </a:prstGeom>
          <a:noFill/>
          <a:ln w="3175">
            <a:solidFill>
              <a:srgbClr val="004182"/>
            </a:solidFill>
            <a:round/>
            <a:headEnd/>
            <a:tailEnd/>
          </a:ln>
        </p:spPr>
        <p:txBody>
          <a:bodyPr lIns="36000" tIns="0" rIns="36000" bIns="1800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52"/>
          <p:cNvSpPr>
            <a:spLocks noChangeShapeType="1"/>
          </p:cNvSpPr>
          <p:nvPr/>
        </p:nvSpPr>
        <p:spPr bwMode="auto">
          <a:xfrm>
            <a:off x="2286000" y="5581650"/>
            <a:ext cx="3810000" cy="0"/>
          </a:xfrm>
          <a:prstGeom prst="line">
            <a:avLst/>
          </a:prstGeom>
          <a:noFill/>
          <a:ln w="3175">
            <a:solidFill>
              <a:srgbClr val="004182"/>
            </a:solidFill>
            <a:round/>
            <a:headEnd/>
            <a:tailEnd/>
          </a:ln>
        </p:spPr>
        <p:txBody>
          <a:bodyPr lIns="36000" tIns="0" rIns="36000" bIns="1800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53"/>
          <p:cNvSpPr>
            <a:spLocks noChangeShapeType="1"/>
          </p:cNvSpPr>
          <p:nvPr/>
        </p:nvSpPr>
        <p:spPr bwMode="auto">
          <a:xfrm>
            <a:off x="381000" y="2438400"/>
            <a:ext cx="9525000" cy="0"/>
          </a:xfrm>
          <a:prstGeom prst="line">
            <a:avLst/>
          </a:prstGeom>
          <a:noFill/>
          <a:ln w="3175">
            <a:solidFill>
              <a:srgbClr val="004182"/>
            </a:solidFill>
            <a:round/>
            <a:headEnd/>
            <a:tailEnd/>
          </a:ln>
        </p:spPr>
        <p:txBody>
          <a:bodyPr lIns="36000" tIns="0" rIns="36000" bIns="1800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2090"/>
          <p:cNvSpPr>
            <a:spLocks noChangeArrowheads="1"/>
          </p:cNvSpPr>
          <p:nvPr/>
        </p:nvSpPr>
        <p:spPr bwMode="auto">
          <a:xfrm>
            <a:off x="2286000" y="4804230"/>
            <a:ext cx="1905000" cy="79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 rIns="18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900" b="1" dirty="0" smtClean="0">
                <a:solidFill>
                  <a:srgbClr val="002060"/>
                </a:solidFill>
              </a:rPr>
              <a:t>With what people and means are the information actors implemented, and on what locations? What are the operational costs of this implementation?</a:t>
            </a:r>
            <a:endParaRPr lang="nl-NL" sz="900" b="1" dirty="0">
              <a:solidFill>
                <a:srgbClr val="002060"/>
              </a:solidFill>
            </a:endParaRPr>
          </a:p>
        </p:txBody>
      </p:sp>
      <p:sp>
        <p:nvSpPr>
          <p:cNvPr id="37" name="Rectangle 2069"/>
          <p:cNvSpPr>
            <a:spLocks noChangeArrowheads="1"/>
          </p:cNvSpPr>
          <p:nvPr/>
        </p:nvSpPr>
        <p:spPr bwMode="auto">
          <a:xfrm>
            <a:off x="2286000" y="5629275"/>
            <a:ext cx="1905000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 rIns="18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000" b="1" dirty="0" smtClean="0">
                <a:solidFill>
                  <a:srgbClr val="002060"/>
                </a:solidFill>
              </a:rPr>
              <a:t>What are the differences between AS IS and TO BE for information supply?</a:t>
            </a:r>
            <a:endParaRPr lang="nl-NL" sz="1000" b="1" dirty="0">
              <a:solidFill>
                <a:srgbClr val="002060"/>
              </a:solidFill>
            </a:endParaRPr>
          </a:p>
        </p:txBody>
      </p:sp>
      <p:sp>
        <p:nvSpPr>
          <p:cNvPr id="38" name="Rectangle 2077"/>
          <p:cNvSpPr>
            <a:spLocks noChangeArrowheads="1"/>
          </p:cNvSpPr>
          <p:nvPr/>
        </p:nvSpPr>
        <p:spPr bwMode="auto">
          <a:xfrm>
            <a:off x="2286000" y="2669406"/>
            <a:ext cx="1905000" cy="10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000" b="1" dirty="0" smtClean="0">
                <a:solidFill>
                  <a:srgbClr val="002060"/>
                </a:solidFill>
              </a:rPr>
              <a:t>What information is used by the business actors? What is the required quality of the information services? What information actors deliver these services?</a:t>
            </a:r>
            <a:endParaRPr lang="nl-NL" sz="1000" b="1" dirty="0">
              <a:solidFill>
                <a:srgbClr val="002060"/>
              </a:solidFill>
            </a:endParaRPr>
          </a:p>
        </p:txBody>
      </p:sp>
      <p:sp>
        <p:nvSpPr>
          <p:cNvPr id="39" name="Rectangle 2078"/>
          <p:cNvSpPr>
            <a:spLocks noChangeArrowheads="1"/>
          </p:cNvSpPr>
          <p:nvPr/>
        </p:nvSpPr>
        <p:spPr bwMode="auto">
          <a:xfrm>
            <a:off x="4191000" y="2590800"/>
            <a:ext cx="1905000" cy="120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000" b="1" dirty="0" smtClean="0">
                <a:solidFill>
                  <a:srgbClr val="002060"/>
                </a:solidFill>
              </a:rPr>
              <a:t>What data are used by the information actors? What business actors do create the original facts? What is the required qua- </a:t>
            </a:r>
            <a:r>
              <a:rPr lang="en-US" sz="1000" b="1" dirty="0" err="1" smtClean="0">
                <a:solidFill>
                  <a:srgbClr val="002060"/>
                </a:solidFill>
              </a:rPr>
              <a:t>lity</a:t>
            </a:r>
            <a:r>
              <a:rPr lang="en-US" sz="1000" b="1" dirty="0" smtClean="0">
                <a:solidFill>
                  <a:srgbClr val="002060"/>
                </a:solidFill>
              </a:rPr>
              <a:t> of the data services? What data actors deliver these data services?</a:t>
            </a:r>
            <a:endParaRPr lang="nl-NL" sz="1000" b="1" dirty="0">
              <a:solidFill>
                <a:srgbClr val="002060"/>
              </a:solidFill>
            </a:endParaRPr>
          </a:p>
        </p:txBody>
      </p:sp>
      <p:sp>
        <p:nvSpPr>
          <p:cNvPr id="40" name="Rectangle 2069"/>
          <p:cNvSpPr>
            <a:spLocks noChangeArrowheads="1"/>
          </p:cNvSpPr>
          <p:nvPr/>
        </p:nvSpPr>
        <p:spPr bwMode="auto">
          <a:xfrm>
            <a:off x="4191000" y="5629275"/>
            <a:ext cx="1905000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 rIns="18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000" b="1" dirty="0" smtClean="0">
                <a:solidFill>
                  <a:srgbClr val="002060"/>
                </a:solidFill>
              </a:rPr>
              <a:t>What are the differences between AS IS and TO BE data management?</a:t>
            </a:r>
            <a:endParaRPr lang="nl-NL" sz="1000" b="1" dirty="0">
              <a:solidFill>
                <a:srgbClr val="002060"/>
              </a:solidFill>
            </a:endParaRPr>
          </a:p>
        </p:txBody>
      </p:sp>
      <p:sp>
        <p:nvSpPr>
          <p:cNvPr id="41" name="Rectangle 2091"/>
          <p:cNvSpPr>
            <a:spLocks noChangeArrowheads="1"/>
          </p:cNvSpPr>
          <p:nvPr/>
        </p:nvSpPr>
        <p:spPr bwMode="auto">
          <a:xfrm>
            <a:off x="4191000" y="4816325"/>
            <a:ext cx="1905000" cy="79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 rIns="18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900" b="1" dirty="0" smtClean="0">
                <a:solidFill>
                  <a:srgbClr val="002060"/>
                </a:solidFill>
              </a:rPr>
              <a:t>With what people and means are the data actors implemented, and on what locations? What are the operational costs of this implementation?</a:t>
            </a:r>
            <a:endParaRPr lang="nl-NL" sz="900" b="1" dirty="0">
              <a:solidFill>
                <a:srgbClr val="002060"/>
              </a:solidFill>
            </a:endParaRPr>
          </a:p>
        </p:txBody>
      </p:sp>
      <p:sp>
        <p:nvSpPr>
          <p:cNvPr id="42" name="Rectangle 2081"/>
          <p:cNvSpPr>
            <a:spLocks noChangeArrowheads="1"/>
          </p:cNvSpPr>
          <p:nvPr/>
        </p:nvSpPr>
        <p:spPr bwMode="auto">
          <a:xfrm>
            <a:off x="2286000" y="3810000"/>
            <a:ext cx="19050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 rIns="18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000" b="1" dirty="0" smtClean="0">
                <a:solidFill>
                  <a:srgbClr val="002060"/>
                </a:solidFill>
              </a:rPr>
              <a:t>How are the information products composed by data objects? How do the processes of the information actors operate?</a:t>
            </a:r>
            <a:endParaRPr lang="nl-NL" sz="1000" b="1" dirty="0">
              <a:solidFill>
                <a:srgbClr val="002060"/>
              </a:solidFill>
            </a:endParaRPr>
          </a:p>
        </p:txBody>
      </p:sp>
      <p:sp>
        <p:nvSpPr>
          <p:cNvPr id="43" name="Rectangle 230"/>
          <p:cNvSpPr>
            <a:spLocks noChangeArrowheads="1"/>
          </p:cNvSpPr>
          <p:nvPr/>
        </p:nvSpPr>
        <p:spPr bwMode="auto">
          <a:xfrm>
            <a:off x="4191000" y="3810000"/>
            <a:ext cx="1905000" cy="101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000" b="1" dirty="0" smtClean="0">
                <a:solidFill>
                  <a:srgbClr val="002060"/>
                </a:solidFill>
              </a:rPr>
              <a:t>How are the data objects composed, and which states of the business objects do they concern? In which way do the processes of the data actors operate?</a:t>
            </a:r>
            <a:endParaRPr lang="nl-NL" sz="1000" b="1" dirty="0">
              <a:solidFill>
                <a:srgbClr val="002060"/>
              </a:solidFill>
            </a:endParaRPr>
          </a:p>
        </p:txBody>
      </p:sp>
      <p:sp>
        <p:nvSpPr>
          <p:cNvPr id="44" name="Rectangle 2078"/>
          <p:cNvSpPr>
            <a:spLocks noChangeArrowheads="1"/>
          </p:cNvSpPr>
          <p:nvPr/>
        </p:nvSpPr>
        <p:spPr bwMode="auto">
          <a:xfrm>
            <a:off x="6094413" y="2438400"/>
            <a:ext cx="1905000" cy="134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000" b="1" dirty="0" smtClean="0">
                <a:solidFill>
                  <a:srgbClr val="002060"/>
                </a:solidFill>
              </a:rPr>
              <a:t>What application services support the business, information and data actors? What is the required quality of these application services? What application component deliver these application services?</a:t>
            </a:r>
            <a:endParaRPr lang="nl-NL" sz="1000" b="1" dirty="0">
              <a:solidFill>
                <a:srgbClr val="002060"/>
              </a:solidFill>
            </a:endParaRPr>
          </a:p>
        </p:txBody>
      </p:sp>
      <p:sp>
        <p:nvSpPr>
          <p:cNvPr id="45" name="Rectangle 2091"/>
          <p:cNvSpPr>
            <a:spLocks noChangeArrowheads="1"/>
          </p:cNvSpPr>
          <p:nvPr/>
        </p:nvSpPr>
        <p:spPr bwMode="auto">
          <a:xfrm>
            <a:off x="6094413" y="4830385"/>
            <a:ext cx="1905000" cy="79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 rIns="18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900" b="1" dirty="0" smtClean="0">
                <a:solidFill>
                  <a:srgbClr val="002060"/>
                </a:solidFill>
              </a:rPr>
              <a:t>With what software products have the application compo-</a:t>
            </a:r>
            <a:r>
              <a:rPr lang="en-US" sz="900" b="1" dirty="0" err="1" smtClean="0">
                <a:solidFill>
                  <a:srgbClr val="002060"/>
                </a:solidFill>
              </a:rPr>
              <a:t>nents</a:t>
            </a:r>
            <a:r>
              <a:rPr lang="en-US" sz="900" b="1" dirty="0" smtClean="0">
                <a:solidFill>
                  <a:srgbClr val="002060"/>
                </a:solidFill>
              </a:rPr>
              <a:t> been implemented, and on what locations? What are the operational costs of this implementation?</a:t>
            </a:r>
            <a:endParaRPr lang="nl-NL" sz="900" b="1" dirty="0">
              <a:solidFill>
                <a:srgbClr val="002060"/>
              </a:solidFill>
            </a:endParaRPr>
          </a:p>
        </p:txBody>
      </p:sp>
      <p:sp>
        <p:nvSpPr>
          <p:cNvPr id="46" name="Rectangle 2069"/>
          <p:cNvSpPr>
            <a:spLocks noChangeArrowheads="1"/>
          </p:cNvSpPr>
          <p:nvPr/>
        </p:nvSpPr>
        <p:spPr bwMode="auto">
          <a:xfrm>
            <a:off x="6094413" y="5656263"/>
            <a:ext cx="1905000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 rIns="18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000" b="1" dirty="0" smtClean="0">
                <a:solidFill>
                  <a:srgbClr val="002060"/>
                </a:solidFill>
              </a:rPr>
              <a:t>What are the differences between AS IS and TO BE for the applications?</a:t>
            </a:r>
            <a:endParaRPr lang="nl-NL" sz="1000" b="1" dirty="0">
              <a:solidFill>
                <a:srgbClr val="002060"/>
              </a:solidFill>
            </a:endParaRPr>
          </a:p>
        </p:txBody>
      </p:sp>
      <p:sp>
        <p:nvSpPr>
          <p:cNvPr id="47" name="Rectangle 2082"/>
          <p:cNvSpPr>
            <a:spLocks noChangeArrowheads="1"/>
          </p:cNvSpPr>
          <p:nvPr/>
        </p:nvSpPr>
        <p:spPr bwMode="auto">
          <a:xfrm>
            <a:off x="6094413" y="3733800"/>
            <a:ext cx="1905000" cy="115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 rIns="18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000" b="1" dirty="0" smtClean="0">
                <a:solidFill>
                  <a:srgbClr val="002060"/>
                </a:solidFill>
              </a:rPr>
              <a:t>How are the application interfaces structured? In which way do the </a:t>
            </a:r>
            <a:r>
              <a:rPr lang="en-US" sz="1000" b="1" dirty="0" err="1" smtClean="0">
                <a:solidFill>
                  <a:srgbClr val="002060"/>
                </a:solidFill>
              </a:rPr>
              <a:t>applica-tion</a:t>
            </a:r>
            <a:r>
              <a:rPr lang="en-US" sz="1000" b="1" dirty="0" smtClean="0">
                <a:solidFill>
                  <a:srgbClr val="002060"/>
                </a:solidFill>
              </a:rPr>
              <a:t> components operate, what are their mutual interactions, and what is the interaction with human actors?</a:t>
            </a:r>
            <a:endParaRPr lang="nl-NL" sz="1000" b="1" dirty="0">
              <a:solidFill>
                <a:srgbClr val="002060"/>
              </a:solidFill>
            </a:endParaRPr>
          </a:p>
        </p:txBody>
      </p:sp>
      <p:sp>
        <p:nvSpPr>
          <p:cNvPr id="48" name="Rectangle 2079"/>
          <p:cNvSpPr>
            <a:spLocks noChangeArrowheads="1"/>
          </p:cNvSpPr>
          <p:nvPr/>
        </p:nvSpPr>
        <p:spPr bwMode="auto">
          <a:xfrm>
            <a:off x="7999413" y="2420208"/>
            <a:ext cx="1905000" cy="134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900" b="1" dirty="0" smtClean="0">
                <a:solidFill>
                  <a:srgbClr val="002060"/>
                </a:solidFill>
              </a:rPr>
              <a:t>What infrastructural services do support the business, information and data actors and the application components? What is the required quality of these infrastructural services? What </a:t>
            </a:r>
            <a:r>
              <a:rPr lang="en-US" sz="900" b="1" dirty="0" err="1" smtClean="0">
                <a:solidFill>
                  <a:srgbClr val="002060"/>
                </a:solidFill>
              </a:rPr>
              <a:t>infrastructu-ral</a:t>
            </a:r>
            <a:r>
              <a:rPr lang="en-US" sz="900" b="1" dirty="0" smtClean="0">
                <a:solidFill>
                  <a:srgbClr val="002060"/>
                </a:solidFill>
              </a:rPr>
              <a:t> component deliver these infrastructural services?</a:t>
            </a:r>
            <a:endParaRPr lang="nl-NL" sz="900" b="1" dirty="0">
              <a:solidFill>
                <a:srgbClr val="002060"/>
              </a:solidFill>
            </a:endParaRPr>
          </a:p>
        </p:txBody>
      </p:sp>
      <p:sp>
        <p:nvSpPr>
          <p:cNvPr id="49" name="Rectangle 2085"/>
          <p:cNvSpPr>
            <a:spLocks noChangeArrowheads="1"/>
          </p:cNvSpPr>
          <p:nvPr/>
        </p:nvSpPr>
        <p:spPr bwMode="auto">
          <a:xfrm>
            <a:off x="7999413" y="4812545"/>
            <a:ext cx="1905000" cy="82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 rIns="18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800" b="1" dirty="0" smtClean="0">
                <a:solidFill>
                  <a:srgbClr val="002060"/>
                </a:solidFill>
              </a:rPr>
              <a:t>With what infrastructural products have the infra-structural components been implemented, and on what locations? What are the operational costs of this implementation?</a:t>
            </a:r>
            <a:endParaRPr lang="nl-NL" sz="800" b="1" dirty="0">
              <a:solidFill>
                <a:srgbClr val="002060"/>
              </a:solidFill>
            </a:endParaRPr>
          </a:p>
        </p:txBody>
      </p:sp>
      <p:sp>
        <p:nvSpPr>
          <p:cNvPr id="50" name="Rectangle 2069"/>
          <p:cNvSpPr>
            <a:spLocks noChangeArrowheads="1"/>
          </p:cNvSpPr>
          <p:nvPr/>
        </p:nvSpPr>
        <p:spPr bwMode="auto">
          <a:xfrm>
            <a:off x="7999413" y="5661025"/>
            <a:ext cx="1905000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 rIns="18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000" b="1" dirty="0" smtClean="0">
                <a:solidFill>
                  <a:srgbClr val="002060"/>
                </a:solidFill>
              </a:rPr>
              <a:t>What are the differences between AS IS and TO BE for the infrastructure?</a:t>
            </a:r>
            <a:endParaRPr lang="nl-NL" sz="1000" b="1" dirty="0">
              <a:solidFill>
                <a:srgbClr val="002060"/>
              </a:solidFill>
            </a:endParaRPr>
          </a:p>
        </p:txBody>
      </p:sp>
      <p:sp>
        <p:nvSpPr>
          <p:cNvPr id="51" name="Rectangle 2083"/>
          <p:cNvSpPr>
            <a:spLocks noChangeArrowheads="1"/>
          </p:cNvSpPr>
          <p:nvPr/>
        </p:nvSpPr>
        <p:spPr bwMode="auto">
          <a:xfrm>
            <a:off x="7999413" y="3745895"/>
            <a:ext cx="1905000" cy="104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 rIns="180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900" b="1" dirty="0" smtClean="0">
                <a:solidFill>
                  <a:srgbClr val="002060"/>
                </a:solidFill>
              </a:rPr>
              <a:t>How are the infrastructural interfaces structured? In which way do the infrastructural components operate, what are their mutual interactions, and what are the interaction with human actors?</a:t>
            </a:r>
            <a:endParaRPr lang="nl-NL" sz="900" b="1" dirty="0">
              <a:solidFill>
                <a:srgbClr val="002060"/>
              </a:solidFill>
            </a:endParaRPr>
          </a:p>
        </p:txBody>
      </p:sp>
      <p:sp>
        <p:nvSpPr>
          <p:cNvPr id="52" name="Text Box 2074"/>
          <p:cNvSpPr txBox="1">
            <a:spLocks noChangeArrowheads="1"/>
          </p:cNvSpPr>
          <p:nvPr/>
        </p:nvSpPr>
        <p:spPr bwMode="auto">
          <a:xfrm>
            <a:off x="381000" y="1143000"/>
            <a:ext cx="2819400" cy="10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000" b="1" dirty="0" smtClean="0">
                <a:solidFill>
                  <a:srgbClr val="002060"/>
                </a:solidFill>
              </a:rPr>
              <a:t>What are the goals of </a:t>
            </a:r>
            <a:r>
              <a:rPr lang="en-US" sz="1000" b="1" dirty="0" err="1" smtClean="0">
                <a:solidFill>
                  <a:srgbClr val="002060"/>
                </a:solidFill>
              </a:rPr>
              <a:t>BpM</a:t>
            </a:r>
            <a:r>
              <a:rPr lang="en-US" sz="1000" b="1" dirty="0" smtClean="0">
                <a:solidFill>
                  <a:srgbClr val="002060"/>
                </a:solidFill>
              </a:rPr>
              <a:t>? Who are the internal and external stakeholders for </a:t>
            </a:r>
            <a:r>
              <a:rPr lang="en-US" sz="1000" b="1" dirty="0" err="1" smtClean="0">
                <a:solidFill>
                  <a:srgbClr val="002060"/>
                </a:solidFill>
              </a:rPr>
              <a:t>BpM</a:t>
            </a:r>
            <a:r>
              <a:rPr lang="en-US" sz="1000" b="1" dirty="0" smtClean="0">
                <a:solidFill>
                  <a:srgbClr val="002060"/>
                </a:solidFill>
              </a:rPr>
              <a:t> and what are their interests and requirements? What types of Berthing places can be discerned, and how are they used?</a:t>
            </a:r>
            <a:endParaRPr lang="nl-NL" sz="1000" b="1" dirty="0">
              <a:solidFill>
                <a:srgbClr val="002060"/>
              </a:solidFill>
            </a:endParaRPr>
          </a:p>
        </p:txBody>
      </p:sp>
      <p:sp>
        <p:nvSpPr>
          <p:cNvPr id="53" name="Text Box 2075"/>
          <p:cNvSpPr txBox="1">
            <a:spLocks noChangeArrowheads="1"/>
          </p:cNvSpPr>
          <p:nvPr/>
        </p:nvSpPr>
        <p:spPr bwMode="auto">
          <a:xfrm>
            <a:off x="3200400" y="1143000"/>
            <a:ext cx="2957513" cy="10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000" b="1" dirty="0" smtClean="0">
                <a:solidFill>
                  <a:srgbClr val="002060"/>
                </a:solidFill>
              </a:rPr>
              <a:t>Which laws and regulations are applicable for, or influencing, </a:t>
            </a:r>
            <a:r>
              <a:rPr lang="en-US" sz="1000" b="1" dirty="0" err="1" smtClean="0">
                <a:solidFill>
                  <a:srgbClr val="002060"/>
                </a:solidFill>
              </a:rPr>
              <a:t>BpM</a:t>
            </a:r>
            <a:r>
              <a:rPr lang="en-US" sz="1000" b="1" dirty="0" smtClean="0">
                <a:solidFill>
                  <a:srgbClr val="002060"/>
                </a:solidFill>
              </a:rPr>
              <a:t>? What are the main changes in the environment of </a:t>
            </a:r>
            <a:r>
              <a:rPr lang="en-US" sz="1000" b="1" dirty="0" err="1" smtClean="0">
                <a:solidFill>
                  <a:srgbClr val="002060"/>
                </a:solidFill>
              </a:rPr>
              <a:t>BpM</a:t>
            </a:r>
            <a:r>
              <a:rPr lang="en-US" sz="1000" b="1" dirty="0" smtClean="0">
                <a:solidFill>
                  <a:srgbClr val="002060"/>
                </a:solidFill>
              </a:rPr>
              <a:t>? What policies exist concerning the Business/Information, Applications and Infrastructure in the area of </a:t>
            </a:r>
            <a:r>
              <a:rPr lang="en-US" sz="1000" b="1" dirty="0" err="1" smtClean="0">
                <a:solidFill>
                  <a:srgbClr val="002060"/>
                </a:solidFill>
              </a:rPr>
              <a:t>BpM</a:t>
            </a:r>
            <a:r>
              <a:rPr lang="en-US" sz="1000" b="1" dirty="0" smtClean="0">
                <a:solidFill>
                  <a:srgbClr val="002060"/>
                </a:solidFill>
              </a:rPr>
              <a:t>?</a:t>
            </a:r>
            <a:endParaRPr lang="nl-NL" sz="1000" b="1" dirty="0">
              <a:solidFill>
                <a:srgbClr val="002060"/>
              </a:solidFill>
            </a:endParaRPr>
          </a:p>
        </p:txBody>
      </p:sp>
      <p:sp>
        <p:nvSpPr>
          <p:cNvPr id="54" name="Rectangle 2086"/>
          <p:cNvSpPr>
            <a:spLocks noChangeArrowheads="1"/>
          </p:cNvSpPr>
          <p:nvPr/>
        </p:nvSpPr>
        <p:spPr bwMode="auto">
          <a:xfrm>
            <a:off x="6248400" y="1343025"/>
            <a:ext cx="3429000" cy="556563"/>
          </a:xfrm>
          <a:prstGeom prst="rect">
            <a:avLst/>
          </a:prstGeom>
          <a:noFill/>
          <a:ln w="6350">
            <a:noFill/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000" b="1" dirty="0" smtClean="0">
                <a:solidFill>
                  <a:srgbClr val="002060"/>
                </a:solidFill>
              </a:rPr>
              <a:t>Which principles and standards are applicable to </a:t>
            </a:r>
            <a:r>
              <a:rPr lang="en-US" sz="1000" b="1" dirty="0" err="1" smtClean="0">
                <a:solidFill>
                  <a:srgbClr val="002060"/>
                </a:solidFill>
              </a:rPr>
              <a:t>BpM</a:t>
            </a:r>
            <a:r>
              <a:rPr lang="en-US" sz="1000" b="1" dirty="0" smtClean="0">
                <a:solidFill>
                  <a:srgbClr val="002060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000" b="1" dirty="0" smtClean="0">
                <a:solidFill>
                  <a:srgbClr val="002060"/>
                </a:solidFill>
              </a:rPr>
              <a:t> Which running </a:t>
            </a:r>
            <a:r>
              <a:rPr lang="en-US" sz="1000" b="1" dirty="0" err="1" smtClean="0">
                <a:solidFill>
                  <a:srgbClr val="002060"/>
                </a:solidFill>
              </a:rPr>
              <a:t>programmes</a:t>
            </a:r>
            <a:r>
              <a:rPr lang="en-US" sz="1000" b="1" dirty="0" smtClean="0">
                <a:solidFill>
                  <a:srgbClr val="002060"/>
                </a:solidFill>
              </a:rPr>
              <a:t> / projects are influencing </a:t>
            </a:r>
            <a:r>
              <a:rPr lang="en-US" sz="1000" b="1" dirty="0" err="1" smtClean="0">
                <a:solidFill>
                  <a:srgbClr val="002060"/>
                </a:solidFill>
              </a:rPr>
              <a:t>BpM</a:t>
            </a:r>
            <a:r>
              <a:rPr lang="en-US" sz="1000" b="1" dirty="0" smtClean="0">
                <a:solidFill>
                  <a:srgbClr val="002060"/>
                </a:solidFill>
              </a:rPr>
              <a:t>?</a:t>
            </a:r>
            <a:endParaRPr lang="nl-NL" sz="1000" b="1" dirty="0">
              <a:solidFill>
                <a:srgbClr val="002060"/>
              </a:solidFill>
            </a:endParaRPr>
          </a:p>
        </p:txBody>
      </p:sp>
      <p:sp>
        <p:nvSpPr>
          <p:cNvPr id="55" name="Rectangle 57"/>
          <p:cNvSpPr/>
          <p:nvPr/>
        </p:nvSpPr>
        <p:spPr>
          <a:xfrm rot="16200000">
            <a:off x="-259048" y="1621874"/>
            <a:ext cx="856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b="1" dirty="0" smtClean="0">
                <a:solidFill>
                  <a:srgbClr val="002060"/>
                </a:solidFill>
              </a:rPr>
              <a:t>Context</a:t>
            </a:r>
            <a:endParaRPr lang="en-US" sz="1200" dirty="0"/>
          </a:p>
        </p:txBody>
      </p:sp>
      <p:sp>
        <p:nvSpPr>
          <p:cNvPr id="58" name="Rechthoek 57"/>
          <p:cNvSpPr/>
          <p:nvPr/>
        </p:nvSpPr>
        <p:spPr>
          <a:xfrm>
            <a:off x="15552" y="836712"/>
            <a:ext cx="990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050" dirty="0" smtClean="0"/>
              <a:t>source: </a:t>
            </a:r>
            <a:r>
              <a:rPr lang="nl-NL" sz="1050" dirty="0" smtClean="0">
                <a:hlinkClick r:id="rId3"/>
              </a:rPr>
              <a:t>Lines in </a:t>
            </a:r>
            <a:r>
              <a:rPr lang="nl-NL" sz="1050" dirty="0">
                <a:hlinkClick r:id="rId3"/>
              </a:rPr>
              <a:t>the Water: The Line of Reasoning in an Enterprise Engineering Case Study from the Public </a:t>
            </a:r>
            <a:r>
              <a:rPr lang="nl-NL" sz="1050" dirty="0" smtClean="0">
                <a:hlinkClick r:id="rId3"/>
              </a:rPr>
              <a:t>Sector</a:t>
            </a:r>
            <a:r>
              <a:rPr lang="nl-NL" sz="1050" dirty="0" smtClean="0"/>
              <a:t> (PRET-2010)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7738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2. Domain Architecture Shipping Traffic Management (DAS)</a:t>
            </a:r>
            <a:r>
              <a:rPr lang="nl-NL" sz="1300" dirty="0" smtClean="0"/>
              <a:t/>
            </a:r>
            <a:br>
              <a:rPr lang="nl-NL" sz="1300" dirty="0" smtClean="0"/>
            </a:b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i="1" dirty="0" err="1" smtClean="0"/>
              <a:t>DAShboard</a:t>
            </a:r>
            <a:r>
              <a:rPr lang="nl-NL" dirty="0" smtClean="0"/>
              <a:t>: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supply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6" name="Pictur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735" y="1127275"/>
            <a:ext cx="9994900" cy="5359400"/>
          </a:xfrm>
          <a:prstGeom prst="rect">
            <a:avLst/>
          </a:prstGeom>
        </p:spPr>
      </p:pic>
      <p:sp>
        <p:nvSpPr>
          <p:cNvPr id="57" name="Rounded Rectangle 112"/>
          <p:cNvSpPr>
            <a:spLocks noChangeArrowheads="1"/>
          </p:cNvSpPr>
          <p:nvPr/>
        </p:nvSpPr>
        <p:spPr bwMode="auto">
          <a:xfrm>
            <a:off x="2971800" y="1752600"/>
            <a:ext cx="2895600" cy="304800"/>
          </a:xfrm>
          <a:prstGeom prst="roundRect">
            <a:avLst>
              <a:gd name="adj" fmla="val 16667"/>
            </a:avLst>
          </a:prstGeom>
          <a:solidFill>
            <a:srgbClr val="E5E222">
              <a:alpha val="9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laws</a:t>
            </a: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 &amp; </a:t>
            </a:r>
            <a:r>
              <a:rPr kumimoji="0" lang="nl-N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regulations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58" name="Straight Arrow Connector 113"/>
          <p:cNvCxnSpPr>
            <a:cxnSpLocks noChangeShapeType="1"/>
          </p:cNvCxnSpPr>
          <p:nvPr/>
        </p:nvCxnSpPr>
        <p:spPr bwMode="auto">
          <a:xfrm rot="5400000">
            <a:off x="3009900" y="2171700"/>
            <a:ext cx="762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9" name="Straight Arrow Connector 114"/>
          <p:cNvCxnSpPr>
            <a:cxnSpLocks noChangeShapeType="1"/>
          </p:cNvCxnSpPr>
          <p:nvPr/>
        </p:nvCxnSpPr>
        <p:spPr bwMode="auto">
          <a:xfrm rot="16200000" flipH="1">
            <a:off x="4078288" y="2249488"/>
            <a:ext cx="684212" cy="30321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0" name="Straight Arrow Connector 115"/>
          <p:cNvCxnSpPr>
            <a:cxnSpLocks noChangeShapeType="1"/>
          </p:cNvCxnSpPr>
          <p:nvPr/>
        </p:nvCxnSpPr>
        <p:spPr bwMode="auto">
          <a:xfrm>
            <a:off x="4953000" y="2057400"/>
            <a:ext cx="1066800" cy="609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1" name="Rounded Rectangle 116"/>
          <p:cNvSpPr>
            <a:spLocks noChangeArrowheads="1"/>
          </p:cNvSpPr>
          <p:nvPr/>
        </p:nvSpPr>
        <p:spPr bwMode="auto">
          <a:xfrm>
            <a:off x="685800" y="27432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E5E222">
              <a:alpha val="9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product /</a:t>
            </a: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 service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2" name="Straight Arrow Connector 117"/>
          <p:cNvCxnSpPr>
            <a:cxnSpLocks noChangeShapeType="1"/>
          </p:cNvCxnSpPr>
          <p:nvPr/>
        </p:nvCxnSpPr>
        <p:spPr bwMode="auto">
          <a:xfrm>
            <a:off x="2093913" y="3282950"/>
            <a:ext cx="762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3" name="Straight Arrow Connector 118"/>
          <p:cNvCxnSpPr>
            <a:cxnSpLocks noChangeShapeType="1"/>
          </p:cNvCxnSpPr>
          <p:nvPr/>
        </p:nvCxnSpPr>
        <p:spPr bwMode="auto">
          <a:xfrm>
            <a:off x="2057400" y="3276600"/>
            <a:ext cx="762000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4" name="Straight Arrow Connector 119"/>
          <p:cNvCxnSpPr>
            <a:cxnSpLocks noChangeShapeType="1"/>
          </p:cNvCxnSpPr>
          <p:nvPr/>
        </p:nvCxnSpPr>
        <p:spPr bwMode="auto">
          <a:xfrm rot="10800000" flipH="1">
            <a:off x="2057400" y="2743200"/>
            <a:ext cx="762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5" name="Rounded Rectangle 120"/>
          <p:cNvSpPr>
            <a:spLocks noChangeArrowheads="1"/>
          </p:cNvSpPr>
          <p:nvPr/>
        </p:nvSpPr>
        <p:spPr bwMode="auto">
          <a:xfrm>
            <a:off x="685800" y="4876800"/>
            <a:ext cx="8610600" cy="304800"/>
          </a:xfrm>
          <a:prstGeom prst="roundRect">
            <a:avLst>
              <a:gd name="adj" fmla="val 16667"/>
            </a:avLst>
          </a:prstGeom>
          <a:solidFill>
            <a:srgbClr val="E5E222">
              <a:alpha val="9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kern="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accountable</a:t>
            </a:r>
            <a:r>
              <a:rPr lang="nl-NL" sz="1800" kern="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&amp; </a:t>
            </a:r>
            <a:r>
              <a:rPr lang="nl-NL" sz="1800" kern="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responsible</a:t>
            </a:r>
            <a:r>
              <a:rPr lang="nl-NL" sz="1800" kern="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nl-NL" sz="1800" kern="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inside</a:t>
            </a:r>
            <a:r>
              <a:rPr lang="nl-NL" sz="1800" kern="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nl-NL" sz="1800" kern="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and</a:t>
            </a:r>
            <a:r>
              <a:rPr lang="nl-NL" sz="1800" kern="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nl-NL" sz="1800" kern="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outside</a:t>
            </a:r>
            <a:r>
              <a:rPr lang="nl-NL" sz="1800" kern="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 </a:t>
            </a: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RWS 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(</a:t>
            </a:r>
            <a:r>
              <a:rPr kumimoji="0" lang="nl-N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sharing</a:t>
            </a: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 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&amp; </a:t>
            </a:r>
            <a:r>
              <a:rPr kumimoji="0" lang="nl-N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sourcing</a:t>
            </a: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Rounded Rectangle 121"/>
          <p:cNvSpPr>
            <a:spLocks noChangeArrowheads="1"/>
          </p:cNvSpPr>
          <p:nvPr/>
        </p:nvSpPr>
        <p:spPr bwMode="auto">
          <a:xfrm>
            <a:off x="685800" y="5257800"/>
            <a:ext cx="8610600" cy="304800"/>
          </a:xfrm>
          <a:prstGeom prst="roundRect">
            <a:avLst>
              <a:gd name="adj" fmla="val 16667"/>
            </a:avLst>
          </a:prstGeom>
          <a:solidFill>
            <a:srgbClr val="E5E222">
              <a:alpha val="9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FTEs</a:t>
            </a: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 &amp; 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budget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" name="Rounded Rectangle 122"/>
          <p:cNvSpPr>
            <a:spLocks noChangeArrowheads="1"/>
          </p:cNvSpPr>
          <p:nvPr/>
        </p:nvSpPr>
        <p:spPr bwMode="auto">
          <a:xfrm>
            <a:off x="685800" y="6019800"/>
            <a:ext cx="8610600" cy="304800"/>
          </a:xfrm>
          <a:prstGeom prst="roundRect">
            <a:avLst>
              <a:gd name="adj" fmla="val 16667"/>
            </a:avLst>
          </a:prstGeom>
          <a:solidFill>
            <a:srgbClr val="E5E222">
              <a:alpha val="9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business case &amp; </a:t>
            </a:r>
            <a:r>
              <a:rPr kumimoji="0" lang="nl-N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transformation</a:t>
            </a: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 plan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8" name="Straight Arrow Connector 123"/>
          <p:cNvCxnSpPr>
            <a:cxnSpLocks noChangeShapeType="1"/>
          </p:cNvCxnSpPr>
          <p:nvPr/>
        </p:nvCxnSpPr>
        <p:spPr bwMode="auto">
          <a:xfrm>
            <a:off x="5638800" y="2057400"/>
            <a:ext cx="1143000" cy="457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9" name="Straight Arrow Connector 124"/>
          <p:cNvCxnSpPr>
            <a:cxnSpLocks noChangeShapeType="1"/>
          </p:cNvCxnSpPr>
          <p:nvPr/>
        </p:nvCxnSpPr>
        <p:spPr bwMode="auto">
          <a:xfrm rot="10800000" flipV="1">
            <a:off x="2286000" y="2057400"/>
            <a:ext cx="990600" cy="609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0" name="Rounded Rectangle 125"/>
          <p:cNvSpPr>
            <a:spLocks noChangeArrowheads="1"/>
          </p:cNvSpPr>
          <p:nvPr/>
        </p:nvSpPr>
        <p:spPr bwMode="auto">
          <a:xfrm>
            <a:off x="533400" y="1752600"/>
            <a:ext cx="2133600" cy="304800"/>
          </a:xfrm>
          <a:prstGeom prst="roundRect">
            <a:avLst>
              <a:gd name="adj" fmla="val 16667"/>
            </a:avLst>
          </a:prstGeom>
          <a:solidFill>
            <a:srgbClr val="E5E222">
              <a:alpha val="9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public </a:t>
            </a:r>
            <a:r>
              <a:rPr kumimoji="0" lang="nl-N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oriented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1" name="Straight Arrow Connector 127"/>
          <p:cNvCxnSpPr>
            <a:cxnSpLocks noChangeShapeType="1"/>
          </p:cNvCxnSpPr>
          <p:nvPr/>
        </p:nvCxnSpPr>
        <p:spPr bwMode="auto">
          <a:xfrm rot="16200000" flipH="1">
            <a:off x="1067594" y="2210594"/>
            <a:ext cx="455612" cy="152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2" name="Straight Arrow Connector 128"/>
          <p:cNvCxnSpPr>
            <a:cxnSpLocks noChangeShapeType="1"/>
          </p:cNvCxnSpPr>
          <p:nvPr/>
        </p:nvCxnSpPr>
        <p:spPr bwMode="auto">
          <a:xfrm>
            <a:off x="1903413" y="2057400"/>
            <a:ext cx="458787" cy="304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3" name="Straight Arrow Connector 129"/>
          <p:cNvCxnSpPr>
            <a:cxnSpLocks noChangeShapeType="1"/>
          </p:cNvCxnSpPr>
          <p:nvPr/>
        </p:nvCxnSpPr>
        <p:spPr bwMode="auto">
          <a:xfrm>
            <a:off x="2589213" y="2057400"/>
            <a:ext cx="306387" cy="76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4" name="Rechthoek 73"/>
          <p:cNvSpPr/>
          <p:nvPr/>
        </p:nvSpPr>
        <p:spPr>
          <a:xfrm>
            <a:off x="15552" y="836712"/>
            <a:ext cx="990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050" dirty="0" smtClean="0"/>
              <a:t>source: </a:t>
            </a:r>
            <a:r>
              <a:rPr lang="nl-NL" sz="1050" dirty="0" smtClean="0">
                <a:hlinkClick r:id="rId3"/>
              </a:rPr>
              <a:t>Lines in </a:t>
            </a:r>
            <a:r>
              <a:rPr lang="nl-NL" sz="1050" dirty="0">
                <a:hlinkClick r:id="rId3"/>
              </a:rPr>
              <a:t>the Water: The Line of Reasoning in an Enterprise Engineering Case Study from the Public </a:t>
            </a:r>
            <a:r>
              <a:rPr lang="nl-NL" sz="1050" dirty="0" smtClean="0">
                <a:hlinkClick r:id="rId3"/>
              </a:rPr>
              <a:t>Sector</a:t>
            </a:r>
            <a:r>
              <a:rPr lang="nl-NL" sz="1050" dirty="0" smtClean="0"/>
              <a:t> (PRET-2010)</a:t>
            </a:r>
            <a:endParaRPr lang="en-US" sz="105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47" y="3068960"/>
            <a:ext cx="4876777" cy="79208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671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65" grpId="0" animBg="1"/>
      <p:bldP spid="66" grpId="0" animBg="1"/>
      <p:bldP spid="67" grpId="0" animBg="1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2. Domain Architecture Shipping Traffic Management (DAS</a:t>
            </a:r>
            <a:r>
              <a:rPr lang="en-US" sz="1200" dirty="0" smtClean="0"/>
              <a:t>)</a:t>
            </a:r>
            <a:br>
              <a:rPr lang="en-US" sz="1200" dirty="0" smtClean="0"/>
            </a:b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i="1" dirty="0" err="1" smtClean="0"/>
              <a:t>DAShboard</a:t>
            </a:r>
            <a:r>
              <a:rPr lang="nl-NL" dirty="0" smtClean="0"/>
              <a:t>: the </a:t>
            </a:r>
            <a:r>
              <a:rPr lang="nl-NL" dirty="0" err="1" smtClean="0"/>
              <a:t>drawers</a:t>
            </a:r>
            <a:r>
              <a:rPr lang="nl-NL" dirty="0" smtClean="0"/>
              <a:t> … 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612140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7680">
            <a:off x="3817938" y="3509963"/>
            <a:ext cx="145097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/>
          <p:nvPr/>
        </p:nvSpPr>
        <p:spPr>
          <a:xfrm>
            <a:off x="6987809" y="332656"/>
            <a:ext cx="300575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3200" dirty="0">
                <a:solidFill>
                  <a:srgbClr val="0000FF"/>
                </a:solidFill>
                <a:latin typeface="+mj-lt"/>
                <a:ea typeface="MS PGothic" pitchFamily="34" charset="-128"/>
              </a:rPr>
              <a:t> </a:t>
            </a:r>
            <a:r>
              <a:rPr lang="nl-NL" sz="3200" b="1" dirty="0">
                <a:solidFill>
                  <a:srgbClr val="0000FF"/>
                </a:solidFill>
                <a:latin typeface="+mj-lt"/>
                <a:ea typeface="MS PGothic" pitchFamily="34" charset="-128"/>
              </a:rPr>
              <a:t>+ </a:t>
            </a:r>
            <a:r>
              <a:rPr lang="nl-NL" sz="3200" b="1" dirty="0" smtClean="0">
                <a:solidFill>
                  <a:srgbClr val="0000FF"/>
                </a:solidFill>
                <a:latin typeface="+mj-lt"/>
                <a:ea typeface="MS PGothic" pitchFamily="34" charset="-128"/>
              </a:rPr>
              <a:t>the </a:t>
            </a:r>
            <a:r>
              <a:rPr lang="nl-NL" sz="3200" b="1" dirty="0" err="1" smtClean="0">
                <a:solidFill>
                  <a:srgbClr val="0000FF"/>
                </a:solidFill>
                <a:latin typeface="+mj-lt"/>
                <a:ea typeface="MS PGothic" pitchFamily="34" charset="-128"/>
              </a:rPr>
              <a:t>ropes</a:t>
            </a:r>
            <a:endParaRPr lang="nl-NL" sz="3200" dirty="0">
              <a:solidFill>
                <a:srgbClr val="0000FF"/>
              </a:solidFill>
              <a:latin typeface="+mj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188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DEMO </a:t>
            </a:r>
            <a:r>
              <a:rPr lang="en-US" sz="1200" dirty="0"/>
              <a:t>as core of </a:t>
            </a:r>
            <a:r>
              <a:rPr lang="en-US" sz="1200" i="1" dirty="0"/>
              <a:t>Informed Governance </a:t>
            </a:r>
            <a:r>
              <a:rPr lang="en-US" sz="1200" dirty="0" smtClean="0"/>
              <a:t>at Rijkswaterstaat</a:t>
            </a:r>
            <a:br>
              <a:rPr lang="en-US" sz="1200" dirty="0" smtClean="0"/>
            </a:b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Starter: 3 </a:t>
            </a:r>
            <a:r>
              <a:rPr lang="en-US" dirty="0" smtClean="0"/>
              <a:t>concrete </a:t>
            </a:r>
            <a:r>
              <a:rPr lang="en-US" dirty="0"/>
              <a:t>examples DEMO@RWS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Transformation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Domain Architecture Shipping Traffic Management (DAS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 smtClean="0">
                <a:latin typeface="Verdana" charset="0"/>
                <a:ea typeface="MS PGothic" charset="0"/>
                <a:sym typeface="Wingdings" charset="0"/>
              </a:rPr>
              <a:t>Clarifying</a:t>
            </a:r>
            <a:r>
              <a:rPr lang="nl-NL" dirty="0" smtClean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dirty="0" err="1">
                <a:latin typeface="Verdana" charset="0"/>
                <a:ea typeface="MS PGothic" charset="0"/>
                <a:sym typeface="Wingdings" charset="0"/>
              </a:rPr>
              <a:t>primary</a:t>
            </a:r>
            <a:r>
              <a:rPr lang="nl-NL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dirty="0" err="1" smtClean="0">
                <a:latin typeface="Verdana" charset="0"/>
                <a:ea typeface="MS PGothic" charset="0"/>
                <a:sym typeface="Wingdings" charset="0"/>
              </a:rPr>
              <a:t>processes</a:t>
            </a:r>
            <a:endParaRPr lang="nl-NL" dirty="0" smtClean="0">
              <a:latin typeface="Verdana" charset="0"/>
              <a:ea typeface="MS PGothic" charset="0"/>
              <a:sym typeface="Wingding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Enabling </a:t>
            </a:r>
            <a:r>
              <a:rPr lang="en-US" dirty="0"/>
              <a:t>coherent </a:t>
            </a:r>
            <a:r>
              <a:rPr lang="en-US" dirty="0" smtClean="0"/>
              <a:t>steering</a:t>
            </a:r>
          </a:p>
          <a:p>
            <a:pPr marL="457200" indent="-457200"/>
            <a:r>
              <a:rPr lang="en-US" dirty="0"/>
              <a:t>Conclusions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Verdana" charset="0"/>
            </a:endParaRP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900" smtClean="0">
                <a:solidFill>
                  <a:srgbClr val="0000FF"/>
                </a:solidFill>
              </a:rPr>
              <a:t>May 14th, 2013</a:t>
            </a:r>
            <a:endParaRPr lang="en-US" sz="900">
              <a:solidFill>
                <a:srgbClr val="0000FF"/>
              </a:solidFill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rgbClr val="0000FF"/>
                </a:solidFill>
              </a:rPr>
              <a:t>DEMO as core of Informed Governance at Rijkswaterstaat</a:t>
            </a:r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EB9112B3-74F5-7E4F-9D88-22E4952ABE0C}" type="slidenum">
              <a:rPr lang="en-US" sz="1000">
                <a:solidFill>
                  <a:srgbClr val="0000FF"/>
                </a:solidFill>
              </a:rPr>
              <a:pPr eaLnBrk="1" hangingPunct="1"/>
              <a:t>17</a:t>
            </a:fld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4" name="Pijl links 3"/>
          <p:cNvSpPr/>
          <p:nvPr/>
        </p:nvSpPr>
        <p:spPr>
          <a:xfrm>
            <a:off x="331258" y="2420888"/>
            <a:ext cx="216024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hthoek 6"/>
          <p:cNvSpPr>
            <a:spLocks noChangeArrowheads="1"/>
          </p:cNvSpPr>
          <p:nvPr/>
        </p:nvSpPr>
        <p:spPr bwMode="auto">
          <a:xfrm>
            <a:off x="232790" y="1106512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  <p:sp>
        <p:nvSpPr>
          <p:cNvPr id="9" name="Rechthoek 6"/>
          <p:cNvSpPr>
            <a:spLocks noChangeArrowheads="1"/>
          </p:cNvSpPr>
          <p:nvPr/>
        </p:nvSpPr>
        <p:spPr bwMode="auto">
          <a:xfrm>
            <a:off x="232790" y="1458324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  <p:sp>
        <p:nvSpPr>
          <p:cNvPr id="11" name="Rechthoek 6"/>
          <p:cNvSpPr>
            <a:spLocks noChangeArrowheads="1"/>
          </p:cNvSpPr>
          <p:nvPr/>
        </p:nvSpPr>
        <p:spPr bwMode="auto">
          <a:xfrm>
            <a:off x="232790" y="1812506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6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200" dirty="0" smtClean="0">
                <a:latin typeface="Verdana" charset="0"/>
                <a:ea typeface="MS PGothic" charset="0"/>
                <a:sym typeface="Wingdings" charset="0"/>
              </a:rPr>
              <a:t>3. </a:t>
            </a:r>
            <a:r>
              <a:rPr lang="nl-NL" sz="1200" dirty="0" err="1" smtClean="0">
                <a:latin typeface="Verdana" charset="0"/>
                <a:ea typeface="MS PGothic" charset="0"/>
                <a:sym typeface="Wingdings" charset="0"/>
              </a:rPr>
              <a:t>Clarifying</a:t>
            </a:r>
            <a:r>
              <a:rPr lang="nl-NL" sz="1200" dirty="0" smtClean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200" dirty="0" err="1" smtClean="0">
                <a:latin typeface="Verdana" charset="0"/>
                <a:ea typeface="MS PGothic" charset="0"/>
                <a:sym typeface="Wingdings" charset="0"/>
              </a:rPr>
              <a:t>primary</a:t>
            </a:r>
            <a:r>
              <a:rPr lang="nl-NL" sz="1200" dirty="0" smtClean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200" dirty="0" err="1" smtClean="0">
                <a:latin typeface="Verdana" charset="0"/>
                <a:ea typeface="MS PGothic" charset="0"/>
                <a:sym typeface="Wingdings" charset="0"/>
              </a:rPr>
              <a:t>processes</a:t>
            </a:r>
            <a:r>
              <a:rPr lang="nl-NL" sz="1200" dirty="0" smtClean="0">
                <a:latin typeface="Verdana" charset="0"/>
                <a:ea typeface="MS PGothic" charset="0"/>
                <a:sym typeface="Wingdings" charset="0"/>
              </a:rPr>
              <a:t/>
            </a:r>
            <a:br>
              <a:rPr lang="nl-NL" sz="1200" dirty="0" smtClean="0">
                <a:latin typeface="Verdana" charset="0"/>
                <a:ea typeface="MS PGothic" charset="0"/>
                <a:sym typeface="Wingdings" charset="0"/>
              </a:rPr>
            </a:br>
            <a:r>
              <a:rPr lang="nl-NL" sz="2400" dirty="0" smtClean="0">
                <a:latin typeface="Verdana" charset="0"/>
                <a:ea typeface="MS PGothic" charset="0"/>
                <a:sym typeface="Wingdings" charset="0"/>
              </a:rPr>
              <a:t>The </a:t>
            </a:r>
            <a:r>
              <a:rPr lang="nl-NL" sz="2400" dirty="0" err="1" smtClean="0">
                <a:latin typeface="Verdana" charset="0"/>
                <a:ea typeface="MS PGothic" charset="0"/>
                <a:sym typeface="Wingdings" charset="0"/>
              </a:rPr>
              <a:t>challenge</a:t>
            </a:r>
            <a:r>
              <a:rPr lang="nl-NL" sz="2400" dirty="0" smtClean="0">
                <a:latin typeface="Verdana" charset="0"/>
                <a:ea typeface="MS PGothic" charset="0"/>
                <a:sym typeface="Wingdings" charset="0"/>
              </a:rPr>
              <a:t> of </a:t>
            </a:r>
            <a:r>
              <a:rPr lang="nl-NL" sz="2400" dirty="0" err="1" smtClean="0">
                <a:latin typeface="Verdana" charset="0"/>
                <a:ea typeface="MS PGothic" charset="0"/>
                <a:sym typeface="Wingdings" charset="0"/>
              </a:rPr>
              <a:t>Nautic</a:t>
            </a:r>
            <a:r>
              <a:rPr lang="nl-NL" sz="2400" dirty="0" smtClean="0">
                <a:latin typeface="Verdana" charset="0"/>
                <a:ea typeface="MS PGothic" charset="0"/>
                <a:sym typeface="Wingdings" charset="0"/>
              </a:rPr>
              <a:t> Control</a:t>
            </a:r>
            <a:endParaRPr lang="nl-NL" sz="2400" dirty="0">
              <a:latin typeface="Verdana" charset="0"/>
              <a:ea typeface="MS PGothic" charset="0"/>
              <a:sym typeface="Wingdings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2191" y="2414613"/>
            <a:ext cx="2640013" cy="8588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nl-NL" sz="1400" dirty="0" err="1" smtClean="0">
                <a:solidFill>
                  <a:srgbClr val="FF0000"/>
                </a:solidFill>
              </a:rPr>
              <a:t>Shipping</a:t>
            </a:r>
            <a:r>
              <a:rPr lang="nl-NL" sz="1400" dirty="0" smtClean="0">
                <a:solidFill>
                  <a:srgbClr val="FF0000"/>
                </a:solidFill>
              </a:rPr>
              <a:t> Traffic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12191" y="4460900"/>
            <a:ext cx="2640013" cy="858838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nl-NL" sz="1400" dirty="0" smtClean="0">
                <a:solidFill>
                  <a:srgbClr val="009900"/>
                </a:solidFill>
              </a:rPr>
              <a:t>Fairway</a:t>
            </a:r>
          </a:p>
          <a:p>
            <a:pPr algn="ctr"/>
            <a:r>
              <a:rPr lang="nl-NL" sz="1400" dirty="0" err="1" smtClean="0">
                <a:solidFill>
                  <a:srgbClr val="009900"/>
                </a:solidFill>
              </a:rPr>
              <a:t>Infrastructure</a:t>
            </a:r>
            <a:endParaRPr lang="nl-NL" sz="1400" dirty="0">
              <a:solidFill>
                <a:srgbClr val="009900"/>
              </a:solidFill>
            </a:endParaRPr>
          </a:p>
        </p:txBody>
      </p:sp>
      <p:grpSp>
        <p:nvGrpSpPr>
          <p:cNvPr id="10" name="Groeperen 9"/>
          <p:cNvGrpSpPr>
            <a:grpSpLocks/>
          </p:cNvGrpSpPr>
          <p:nvPr/>
        </p:nvGrpSpPr>
        <p:grpSpPr bwMode="auto">
          <a:xfrm>
            <a:off x="512191" y="3340125"/>
            <a:ext cx="2574925" cy="1055688"/>
            <a:chOff x="107504" y="3771180"/>
            <a:chExt cx="2574800" cy="1056767"/>
          </a:xfrm>
        </p:grpSpPr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107504" y="3771180"/>
              <a:ext cx="2574800" cy="1056767"/>
            </a:xfrm>
            <a:custGeom>
              <a:avLst/>
              <a:gdLst>
                <a:gd name="T0" fmla="*/ 0 w 1769"/>
                <a:gd name="T1" fmla="*/ 0 h 726"/>
                <a:gd name="T2" fmla="*/ 2147483647 w 1769"/>
                <a:gd name="T3" fmla="*/ 0 h 726"/>
                <a:gd name="T4" fmla="*/ 2147483647 w 1769"/>
                <a:gd name="T5" fmla="*/ 2147483647 h 726"/>
                <a:gd name="T6" fmla="*/ 2147483647 w 1769"/>
                <a:gd name="T7" fmla="*/ 2147483647 h 726"/>
                <a:gd name="T8" fmla="*/ 2147483647 w 1769"/>
                <a:gd name="T9" fmla="*/ 2147483647 h 726"/>
                <a:gd name="T10" fmla="*/ 2147483647 w 1769"/>
                <a:gd name="T11" fmla="*/ 2147483647 h 726"/>
                <a:gd name="T12" fmla="*/ 2147483647 w 1769"/>
                <a:gd name="T13" fmla="*/ 2147483647 h 726"/>
                <a:gd name="T14" fmla="*/ 2147483647 w 1769"/>
                <a:gd name="T15" fmla="*/ 2147483647 h 726"/>
                <a:gd name="T16" fmla="*/ 2147483647 w 1769"/>
                <a:gd name="T17" fmla="*/ 2147483647 h 726"/>
                <a:gd name="T18" fmla="*/ 2147483647 w 1769"/>
                <a:gd name="T19" fmla="*/ 2147483647 h 726"/>
                <a:gd name="T20" fmla="*/ 0 w 1769"/>
                <a:gd name="T21" fmla="*/ 2147483647 h 726"/>
                <a:gd name="T22" fmla="*/ 2147483647 w 1769"/>
                <a:gd name="T23" fmla="*/ 2147483647 h 726"/>
                <a:gd name="T24" fmla="*/ 0 w 1769"/>
                <a:gd name="T25" fmla="*/ 2147483647 h 726"/>
                <a:gd name="T26" fmla="*/ 2147483647 w 1769"/>
                <a:gd name="T27" fmla="*/ 2147483647 h 726"/>
                <a:gd name="T28" fmla="*/ 0 w 1769"/>
                <a:gd name="T29" fmla="*/ 2147483647 h 726"/>
                <a:gd name="T30" fmla="*/ 2147483647 w 1769"/>
                <a:gd name="T31" fmla="*/ 2147483647 h 726"/>
                <a:gd name="T32" fmla="*/ 0 w 1769"/>
                <a:gd name="T33" fmla="*/ 2147483647 h 726"/>
                <a:gd name="T34" fmla="*/ 2147483647 w 1769"/>
                <a:gd name="T35" fmla="*/ 2147483647 h 726"/>
                <a:gd name="T36" fmla="*/ 0 w 1769"/>
                <a:gd name="T37" fmla="*/ 0 h 7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9"/>
                <a:gd name="T58" fmla="*/ 0 h 726"/>
                <a:gd name="T59" fmla="*/ 1769 w 1769"/>
                <a:gd name="T60" fmla="*/ 726 h 7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9" h="726">
                  <a:moveTo>
                    <a:pt x="0" y="0"/>
                  </a:moveTo>
                  <a:lnTo>
                    <a:pt x="1769" y="0"/>
                  </a:lnTo>
                  <a:lnTo>
                    <a:pt x="1543" y="91"/>
                  </a:lnTo>
                  <a:lnTo>
                    <a:pt x="1769" y="182"/>
                  </a:lnTo>
                  <a:lnTo>
                    <a:pt x="1543" y="273"/>
                  </a:lnTo>
                  <a:lnTo>
                    <a:pt x="1769" y="363"/>
                  </a:lnTo>
                  <a:lnTo>
                    <a:pt x="1543" y="454"/>
                  </a:lnTo>
                  <a:lnTo>
                    <a:pt x="1769" y="545"/>
                  </a:lnTo>
                  <a:lnTo>
                    <a:pt x="1543" y="635"/>
                  </a:lnTo>
                  <a:lnTo>
                    <a:pt x="1769" y="726"/>
                  </a:lnTo>
                  <a:lnTo>
                    <a:pt x="0" y="726"/>
                  </a:lnTo>
                  <a:lnTo>
                    <a:pt x="227" y="635"/>
                  </a:lnTo>
                  <a:lnTo>
                    <a:pt x="0" y="545"/>
                  </a:lnTo>
                  <a:lnTo>
                    <a:pt x="227" y="454"/>
                  </a:lnTo>
                  <a:lnTo>
                    <a:pt x="0" y="363"/>
                  </a:lnTo>
                  <a:lnTo>
                    <a:pt x="227" y="273"/>
                  </a:lnTo>
                  <a:lnTo>
                    <a:pt x="0" y="182"/>
                  </a:lnTo>
                  <a:lnTo>
                    <a:pt x="22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nl-NL"/>
            </a:p>
          </p:txBody>
        </p:sp>
        <p:cxnSp>
          <p:nvCxnSpPr>
            <p:cNvPr id="12" name="AutoShape 27"/>
            <p:cNvCxnSpPr>
              <a:cxnSpLocks noChangeShapeType="1"/>
              <a:stCxn id="11" idx="17"/>
              <a:endCxn id="11" idx="2"/>
            </p:cNvCxnSpPr>
            <p:nvPr/>
          </p:nvCxnSpPr>
          <p:spPr bwMode="auto">
            <a:xfrm>
              <a:off x="437905" y="3903640"/>
              <a:ext cx="19154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28"/>
            <p:cNvCxnSpPr>
              <a:cxnSpLocks noChangeShapeType="1"/>
              <a:stCxn id="11" idx="15"/>
              <a:endCxn id="11" idx="4"/>
            </p:cNvCxnSpPr>
            <p:nvPr/>
          </p:nvCxnSpPr>
          <p:spPr bwMode="auto">
            <a:xfrm>
              <a:off x="437905" y="4168560"/>
              <a:ext cx="19154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29"/>
            <p:cNvCxnSpPr>
              <a:cxnSpLocks noChangeShapeType="1"/>
              <a:stCxn id="11" idx="13"/>
              <a:endCxn id="11" idx="6"/>
            </p:cNvCxnSpPr>
            <p:nvPr/>
          </p:nvCxnSpPr>
          <p:spPr bwMode="auto">
            <a:xfrm>
              <a:off x="437905" y="4432024"/>
              <a:ext cx="19154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30"/>
            <p:cNvCxnSpPr>
              <a:cxnSpLocks noChangeShapeType="1"/>
              <a:stCxn id="11" idx="11"/>
              <a:endCxn id="11" idx="8"/>
            </p:cNvCxnSpPr>
            <p:nvPr/>
          </p:nvCxnSpPr>
          <p:spPr bwMode="auto">
            <a:xfrm>
              <a:off x="437905" y="4695487"/>
              <a:ext cx="19154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680014" y="4168560"/>
              <a:ext cx="1470541" cy="30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nl-NL" sz="1400" dirty="0" err="1" smtClean="0">
                  <a:solidFill>
                    <a:schemeClr val="bg1"/>
                  </a:solidFill>
                </a:rPr>
                <a:t>Nautic</a:t>
              </a:r>
              <a:r>
                <a:rPr lang="nl-NL" sz="1400" dirty="0" smtClean="0">
                  <a:solidFill>
                    <a:schemeClr val="bg1"/>
                  </a:solidFill>
                </a:rPr>
                <a:t> Control</a:t>
              </a:r>
              <a:endParaRPr lang="nl-NL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eperen 16"/>
          <p:cNvGrpSpPr>
            <a:grpSpLocks/>
          </p:cNvGrpSpPr>
          <p:nvPr/>
        </p:nvGrpSpPr>
        <p:grpSpPr bwMode="auto">
          <a:xfrm>
            <a:off x="3547491" y="1924006"/>
            <a:ext cx="2779713" cy="3329057"/>
            <a:chOff x="3143701" y="2356002"/>
            <a:chExt cx="2780027" cy="3329295"/>
          </a:xfrm>
        </p:grpSpPr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 rot="-560892">
              <a:off x="3143701" y="2804661"/>
              <a:ext cx="2640298" cy="8588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nl-NL" sz="1400" dirty="0" err="1" smtClean="0">
                  <a:solidFill>
                    <a:srgbClr val="FF0000"/>
                  </a:solidFill>
                </a:rPr>
                <a:t>Shipping</a:t>
              </a:r>
              <a:r>
                <a:rPr lang="nl-NL" sz="1400" dirty="0" smtClean="0">
                  <a:solidFill>
                    <a:srgbClr val="FF0000"/>
                  </a:solidFill>
                </a:rPr>
                <a:t> Traffic</a:t>
              </a:r>
              <a:endParaRPr lang="nl-NL" sz="1400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33"/>
            <p:cNvSpPr>
              <a:spLocks noChangeArrowheads="1"/>
            </p:cNvSpPr>
            <p:nvPr/>
          </p:nvSpPr>
          <p:spPr bwMode="auto">
            <a:xfrm>
              <a:off x="3283430" y="4826492"/>
              <a:ext cx="2640298" cy="858805"/>
            </a:xfrm>
            <a:prstGeom prst="rect">
              <a:avLst/>
            </a:prstGeom>
            <a:noFill/>
            <a:ln w="28575">
              <a:solidFill>
                <a:srgbClr val="009900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nl-NL" sz="1400" dirty="0" smtClean="0">
                  <a:solidFill>
                    <a:srgbClr val="009900"/>
                  </a:solidFill>
                </a:rPr>
                <a:t>Fairway</a:t>
              </a:r>
            </a:p>
            <a:p>
              <a:pPr algn="ctr"/>
              <a:r>
                <a:rPr lang="nl-NL" sz="1400" dirty="0" err="1" smtClean="0">
                  <a:solidFill>
                    <a:srgbClr val="009900"/>
                  </a:solidFill>
                </a:rPr>
                <a:t>Infrastructure</a:t>
              </a:r>
              <a:endParaRPr lang="nl-NL" sz="1400" dirty="0">
                <a:solidFill>
                  <a:srgbClr val="009900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3283430" y="3503350"/>
              <a:ext cx="2633021" cy="1257640"/>
            </a:xfrm>
            <a:custGeom>
              <a:avLst/>
              <a:gdLst>
                <a:gd name="T0" fmla="*/ 2147483647 w 1809"/>
                <a:gd name="T1" fmla="*/ 2147483647 h 864"/>
                <a:gd name="T2" fmla="*/ 2147483647 w 1809"/>
                <a:gd name="T3" fmla="*/ 0 h 864"/>
                <a:gd name="T4" fmla="*/ 2147483647 w 1809"/>
                <a:gd name="T5" fmla="*/ 2147483647 h 864"/>
                <a:gd name="T6" fmla="*/ 2147483647 w 1809"/>
                <a:gd name="T7" fmla="*/ 2147483647 h 864"/>
                <a:gd name="T8" fmla="*/ 2147483647 w 1809"/>
                <a:gd name="T9" fmla="*/ 2147483647 h 864"/>
                <a:gd name="T10" fmla="*/ 2147483647 w 1809"/>
                <a:gd name="T11" fmla="*/ 2147483647 h 864"/>
                <a:gd name="T12" fmla="*/ 2147483647 w 1809"/>
                <a:gd name="T13" fmla="*/ 2147483647 h 864"/>
                <a:gd name="T14" fmla="*/ 2147483647 w 1809"/>
                <a:gd name="T15" fmla="*/ 2147483647 h 864"/>
                <a:gd name="T16" fmla="*/ 2147483647 w 1809"/>
                <a:gd name="T17" fmla="*/ 2147483647 h 864"/>
                <a:gd name="T18" fmla="*/ 2147483647 w 1809"/>
                <a:gd name="T19" fmla="*/ 2147483647 h 864"/>
                <a:gd name="T20" fmla="*/ 0 w 1809"/>
                <a:gd name="T21" fmla="*/ 2147483647 h 864"/>
                <a:gd name="T22" fmla="*/ 2147483647 w 1809"/>
                <a:gd name="T23" fmla="*/ 2147483647 h 864"/>
                <a:gd name="T24" fmla="*/ 2147483647 w 1809"/>
                <a:gd name="T25" fmla="*/ 2147483647 h 864"/>
                <a:gd name="T26" fmla="*/ 2147483647 w 1809"/>
                <a:gd name="T27" fmla="*/ 2147483647 h 864"/>
                <a:gd name="T28" fmla="*/ 2147483647 w 1809"/>
                <a:gd name="T29" fmla="*/ 2147483647 h 864"/>
                <a:gd name="T30" fmla="*/ 2147483647 w 1809"/>
                <a:gd name="T31" fmla="*/ 2147483647 h 864"/>
                <a:gd name="T32" fmla="*/ 2147483647 w 1809"/>
                <a:gd name="T33" fmla="*/ 2147483647 h 864"/>
                <a:gd name="T34" fmla="*/ 2147483647 w 1809"/>
                <a:gd name="T35" fmla="*/ 2147483647 h 864"/>
                <a:gd name="T36" fmla="*/ 2147483647 w 1809"/>
                <a:gd name="T37" fmla="*/ 2147483647 h 8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9"/>
                <a:gd name="T58" fmla="*/ 0 h 864"/>
                <a:gd name="T59" fmla="*/ 1809 w 1809"/>
                <a:gd name="T60" fmla="*/ 864 h 8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9" h="864">
                  <a:moveTo>
                    <a:pt x="29" y="284"/>
                  </a:moveTo>
                  <a:lnTo>
                    <a:pt x="1809" y="0"/>
                  </a:lnTo>
                  <a:lnTo>
                    <a:pt x="1543" y="229"/>
                  </a:lnTo>
                  <a:lnTo>
                    <a:pt x="1769" y="320"/>
                  </a:lnTo>
                  <a:lnTo>
                    <a:pt x="1543" y="411"/>
                  </a:lnTo>
                  <a:lnTo>
                    <a:pt x="1769" y="501"/>
                  </a:lnTo>
                  <a:lnTo>
                    <a:pt x="1543" y="592"/>
                  </a:lnTo>
                  <a:lnTo>
                    <a:pt x="1769" y="683"/>
                  </a:lnTo>
                  <a:lnTo>
                    <a:pt x="1543" y="773"/>
                  </a:lnTo>
                  <a:lnTo>
                    <a:pt x="1769" y="864"/>
                  </a:lnTo>
                  <a:lnTo>
                    <a:pt x="0" y="864"/>
                  </a:lnTo>
                  <a:lnTo>
                    <a:pt x="231" y="808"/>
                  </a:lnTo>
                  <a:lnTo>
                    <a:pt x="14" y="718"/>
                  </a:lnTo>
                  <a:lnTo>
                    <a:pt x="216" y="688"/>
                  </a:lnTo>
                  <a:lnTo>
                    <a:pt x="29" y="606"/>
                  </a:lnTo>
                  <a:lnTo>
                    <a:pt x="223" y="531"/>
                  </a:lnTo>
                  <a:lnTo>
                    <a:pt x="21" y="456"/>
                  </a:lnTo>
                  <a:lnTo>
                    <a:pt x="208" y="381"/>
                  </a:lnTo>
                  <a:lnTo>
                    <a:pt x="29" y="284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nl-NL"/>
            </a:p>
          </p:txBody>
        </p:sp>
        <p:cxnSp>
          <p:nvCxnSpPr>
            <p:cNvPr id="21" name="AutoShape 35"/>
            <p:cNvCxnSpPr>
              <a:cxnSpLocks noChangeShapeType="1"/>
              <a:stCxn id="20" idx="17"/>
              <a:endCxn id="20" idx="2"/>
            </p:cNvCxnSpPr>
            <p:nvPr/>
          </p:nvCxnSpPr>
          <p:spPr bwMode="auto">
            <a:xfrm flipV="1">
              <a:off x="3586177" y="3836682"/>
              <a:ext cx="1943108" cy="221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6"/>
            <p:cNvCxnSpPr>
              <a:cxnSpLocks noChangeShapeType="1"/>
              <a:stCxn id="20" idx="15"/>
              <a:endCxn id="20" idx="4"/>
            </p:cNvCxnSpPr>
            <p:nvPr/>
          </p:nvCxnSpPr>
          <p:spPr bwMode="auto">
            <a:xfrm flipV="1">
              <a:off x="3608010" y="4101602"/>
              <a:ext cx="1921275" cy="174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37"/>
            <p:cNvCxnSpPr>
              <a:cxnSpLocks noChangeShapeType="1"/>
              <a:stCxn id="20" idx="13"/>
              <a:endCxn id="20" idx="6"/>
            </p:cNvCxnSpPr>
            <p:nvPr/>
          </p:nvCxnSpPr>
          <p:spPr bwMode="auto">
            <a:xfrm flipV="1">
              <a:off x="3597821" y="4365066"/>
              <a:ext cx="1931464" cy="1397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8"/>
            <p:cNvCxnSpPr>
              <a:cxnSpLocks noChangeShapeType="1"/>
              <a:stCxn id="20" idx="11"/>
              <a:endCxn id="20" idx="8"/>
            </p:cNvCxnSpPr>
            <p:nvPr/>
          </p:nvCxnSpPr>
          <p:spPr bwMode="auto">
            <a:xfrm flipV="1">
              <a:off x="3619654" y="4628530"/>
              <a:ext cx="1909631" cy="509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 rot="21282371">
              <a:off x="3855823" y="4150759"/>
              <a:ext cx="1470778" cy="307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nl-NL" sz="1400" dirty="0" err="1" smtClean="0">
                  <a:solidFill>
                    <a:schemeClr val="bg1"/>
                  </a:solidFill>
                </a:rPr>
                <a:t>Nautic</a:t>
              </a:r>
              <a:r>
                <a:rPr lang="nl-NL" sz="1400" dirty="0" smtClean="0">
                  <a:solidFill>
                    <a:schemeClr val="bg1"/>
                  </a:solidFill>
                </a:rPr>
                <a:t> Control</a:t>
              </a:r>
              <a:endParaRPr lang="nl-NL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AutoShape 48"/>
            <p:cNvSpPr>
              <a:spLocks noChangeArrowheads="1"/>
            </p:cNvSpPr>
            <p:nvPr/>
          </p:nvSpPr>
          <p:spPr bwMode="auto">
            <a:xfrm rot="-909552">
              <a:off x="3672052" y="2581953"/>
              <a:ext cx="1518099" cy="395924"/>
            </a:xfrm>
            <a:prstGeom prst="curvedUpArrow">
              <a:avLst>
                <a:gd name="adj1" fmla="val 76704"/>
                <a:gd name="adj2" fmla="val 153391"/>
                <a:gd name="adj3" fmla="val 3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27" name="Text Box 51"/>
            <p:cNvSpPr txBox="1">
              <a:spLocks noChangeArrowheads="1"/>
            </p:cNvSpPr>
            <p:nvPr/>
          </p:nvSpPr>
          <p:spPr bwMode="auto">
            <a:xfrm rot="20806860">
              <a:off x="3946274" y="2356002"/>
              <a:ext cx="693109" cy="307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nl-NL" sz="1400" dirty="0" smtClean="0">
                  <a:solidFill>
                    <a:srgbClr val="FF0000"/>
                  </a:solidFill>
                </a:rPr>
                <a:t>change</a:t>
              </a:r>
              <a:endParaRPr lang="nl-NL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eperen 27"/>
          <p:cNvGrpSpPr>
            <a:grpSpLocks/>
          </p:cNvGrpSpPr>
          <p:nvPr/>
        </p:nvGrpSpPr>
        <p:grpSpPr bwMode="auto">
          <a:xfrm>
            <a:off x="6754241" y="1517844"/>
            <a:ext cx="2735263" cy="4213117"/>
            <a:chOff x="6350194" y="1949890"/>
            <a:chExt cx="2734906" cy="4213168"/>
          </a:xfrm>
        </p:grpSpPr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 rot="-560892">
              <a:off x="6350194" y="2581953"/>
              <a:ext cx="2640298" cy="8588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nl-NL" sz="1400" dirty="0" err="1" smtClean="0">
                  <a:solidFill>
                    <a:srgbClr val="FF0000"/>
                  </a:solidFill>
                </a:rPr>
                <a:t>Shipping</a:t>
              </a:r>
              <a:r>
                <a:rPr lang="nl-NL" sz="1400" dirty="0" smtClean="0">
                  <a:solidFill>
                    <a:srgbClr val="FF0000"/>
                  </a:solidFill>
                </a:rPr>
                <a:t> Traffic</a:t>
              </a:r>
              <a:endParaRPr lang="nl-NL" sz="1400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 rot="548631">
              <a:off x="6380759" y="4801746"/>
              <a:ext cx="2640298" cy="858805"/>
            </a:xfrm>
            <a:prstGeom prst="rect">
              <a:avLst/>
            </a:prstGeom>
            <a:noFill/>
            <a:ln w="28575">
              <a:solidFill>
                <a:srgbClr val="009900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nl-NL" sz="1400" dirty="0" smtClean="0">
                  <a:solidFill>
                    <a:srgbClr val="009900"/>
                  </a:solidFill>
                </a:rPr>
                <a:t>Fairway</a:t>
              </a:r>
            </a:p>
            <a:p>
              <a:pPr algn="ctr"/>
              <a:r>
                <a:rPr lang="nl-NL" sz="1400" dirty="0" err="1" smtClean="0">
                  <a:solidFill>
                    <a:srgbClr val="009900"/>
                  </a:solidFill>
                </a:rPr>
                <a:t>Infrastructure</a:t>
              </a:r>
              <a:endParaRPr lang="nl-NL" sz="1400" dirty="0">
                <a:solidFill>
                  <a:srgbClr val="009900"/>
                </a:solidFill>
              </a:endParaRPr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6452079" y="3280642"/>
              <a:ext cx="2633021" cy="1655019"/>
            </a:xfrm>
            <a:custGeom>
              <a:avLst/>
              <a:gdLst>
                <a:gd name="T0" fmla="*/ 2147483647 w 1809"/>
                <a:gd name="T1" fmla="*/ 2147483647 h 1137"/>
                <a:gd name="T2" fmla="*/ 2147483647 w 1809"/>
                <a:gd name="T3" fmla="*/ 0 h 1137"/>
                <a:gd name="T4" fmla="*/ 2147483647 w 1809"/>
                <a:gd name="T5" fmla="*/ 2147483647 h 1137"/>
                <a:gd name="T6" fmla="*/ 2147483647 w 1809"/>
                <a:gd name="T7" fmla="*/ 2147483647 h 1137"/>
                <a:gd name="T8" fmla="*/ 2147483647 w 1809"/>
                <a:gd name="T9" fmla="*/ 2147483647 h 1137"/>
                <a:gd name="T10" fmla="*/ 2147483647 w 1809"/>
                <a:gd name="T11" fmla="*/ 2147483647 h 1137"/>
                <a:gd name="T12" fmla="*/ 2147483647 w 1809"/>
                <a:gd name="T13" fmla="*/ 2147483647 h 1137"/>
                <a:gd name="T14" fmla="*/ 2147483647 w 1809"/>
                <a:gd name="T15" fmla="*/ 2147483647 h 1137"/>
                <a:gd name="T16" fmla="*/ 2147483647 w 1809"/>
                <a:gd name="T17" fmla="*/ 2147483647 h 1137"/>
                <a:gd name="T18" fmla="*/ 2147483647 w 1809"/>
                <a:gd name="T19" fmla="*/ 2147483647 h 1137"/>
                <a:gd name="T20" fmla="*/ 0 w 1809"/>
                <a:gd name="T21" fmla="*/ 2147483647 h 1137"/>
                <a:gd name="T22" fmla="*/ 2147483647 w 1809"/>
                <a:gd name="T23" fmla="*/ 2147483647 h 1137"/>
                <a:gd name="T24" fmla="*/ 2147483647 w 1809"/>
                <a:gd name="T25" fmla="*/ 2147483647 h 1137"/>
                <a:gd name="T26" fmla="*/ 2147483647 w 1809"/>
                <a:gd name="T27" fmla="*/ 2147483647 h 1137"/>
                <a:gd name="T28" fmla="*/ 2147483647 w 1809"/>
                <a:gd name="T29" fmla="*/ 2147483647 h 1137"/>
                <a:gd name="T30" fmla="*/ 2147483647 w 1809"/>
                <a:gd name="T31" fmla="*/ 2147483647 h 1137"/>
                <a:gd name="T32" fmla="*/ 2147483647 w 1809"/>
                <a:gd name="T33" fmla="*/ 2147483647 h 1137"/>
                <a:gd name="T34" fmla="*/ 2147483647 w 1809"/>
                <a:gd name="T35" fmla="*/ 2147483647 h 1137"/>
                <a:gd name="T36" fmla="*/ 2147483647 w 1809"/>
                <a:gd name="T37" fmla="*/ 2147483647 h 11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9"/>
                <a:gd name="T58" fmla="*/ 0 h 1137"/>
                <a:gd name="T59" fmla="*/ 1809 w 1809"/>
                <a:gd name="T60" fmla="*/ 1137 h 11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9" h="1137">
                  <a:moveTo>
                    <a:pt x="29" y="284"/>
                  </a:moveTo>
                  <a:lnTo>
                    <a:pt x="1809" y="0"/>
                  </a:lnTo>
                  <a:lnTo>
                    <a:pt x="1543" y="229"/>
                  </a:lnTo>
                  <a:lnTo>
                    <a:pt x="1784" y="337"/>
                  </a:lnTo>
                  <a:lnTo>
                    <a:pt x="1567" y="449"/>
                  </a:lnTo>
                  <a:lnTo>
                    <a:pt x="1754" y="546"/>
                  </a:lnTo>
                  <a:lnTo>
                    <a:pt x="1559" y="681"/>
                  </a:lnTo>
                  <a:lnTo>
                    <a:pt x="1784" y="741"/>
                  </a:lnTo>
                  <a:lnTo>
                    <a:pt x="1567" y="928"/>
                  </a:lnTo>
                  <a:lnTo>
                    <a:pt x="1776" y="1137"/>
                  </a:lnTo>
                  <a:lnTo>
                    <a:pt x="0" y="864"/>
                  </a:lnTo>
                  <a:lnTo>
                    <a:pt x="231" y="808"/>
                  </a:lnTo>
                  <a:lnTo>
                    <a:pt x="14" y="718"/>
                  </a:lnTo>
                  <a:lnTo>
                    <a:pt x="216" y="688"/>
                  </a:lnTo>
                  <a:lnTo>
                    <a:pt x="29" y="606"/>
                  </a:lnTo>
                  <a:lnTo>
                    <a:pt x="223" y="531"/>
                  </a:lnTo>
                  <a:lnTo>
                    <a:pt x="21" y="456"/>
                  </a:lnTo>
                  <a:lnTo>
                    <a:pt x="208" y="381"/>
                  </a:lnTo>
                  <a:lnTo>
                    <a:pt x="29" y="284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nl-NL"/>
            </a:p>
          </p:txBody>
        </p:sp>
        <p:cxnSp>
          <p:nvCxnSpPr>
            <p:cNvPr id="32" name="AutoShape 43"/>
            <p:cNvCxnSpPr>
              <a:cxnSpLocks noChangeShapeType="1"/>
              <a:stCxn id="31" idx="17"/>
              <a:endCxn id="31" idx="2"/>
            </p:cNvCxnSpPr>
            <p:nvPr/>
          </p:nvCxnSpPr>
          <p:spPr bwMode="auto">
            <a:xfrm flipV="1">
              <a:off x="6754826" y="3613975"/>
              <a:ext cx="1943108" cy="221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44"/>
            <p:cNvCxnSpPr>
              <a:cxnSpLocks noChangeShapeType="1"/>
              <a:stCxn id="31" idx="15"/>
              <a:endCxn id="31" idx="4"/>
            </p:cNvCxnSpPr>
            <p:nvPr/>
          </p:nvCxnSpPr>
          <p:spPr bwMode="auto">
            <a:xfrm flipV="1">
              <a:off x="6776658" y="3934208"/>
              <a:ext cx="1956208" cy="1193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45"/>
            <p:cNvCxnSpPr>
              <a:cxnSpLocks noChangeShapeType="1"/>
              <a:stCxn id="31" idx="13"/>
              <a:endCxn id="31" idx="6"/>
            </p:cNvCxnSpPr>
            <p:nvPr/>
          </p:nvCxnSpPr>
          <p:spPr bwMode="auto">
            <a:xfrm flipV="1">
              <a:off x="6766470" y="4271907"/>
              <a:ext cx="1954752" cy="101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46"/>
            <p:cNvCxnSpPr>
              <a:cxnSpLocks noChangeShapeType="1"/>
              <a:stCxn id="31" idx="11"/>
              <a:endCxn id="31" idx="8"/>
            </p:cNvCxnSpPr>
            <p:nvPr/>
          </p:nvCxnSpPr>
          <p:spPr bwMode="auto">
            <a:xfrm>
              <a:off x="6788303" y="4456769"/>
              <a:ext cx="1944564" cy="174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Rectangle 47"/>
            <p:cNvSpPr>
              <a:spLocks noChangeArrowheads="1"/>
            </p:cNvSpPr>
            <p:nvPr/>
          </p:nvSpPr>
          <p:spPr bwMode="auto">
            <a:xfrm rot="21443523">
              <a:off x="7017373" y="4006664"/>
              <a:ext cx="1470420" cy="307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nl-NL" sz="1400" dirty="0" err="1" smtClean="0">
                  <a:solidFill>
                    <a:schemeClr val="bg1"/>
                  </a:solidFill>
                </a:rPr>
                <a:t>Nautic</a:t>
              </a:r>
              <a:r>
                <a:rPr lang="nl-NL" sz="1400" dirty="0" smtClean="0">
                  <a:solidFill>
                    <a:schemeClr val="bg1"/>
                  </a:solidFill>
                </a:rPr>
                <a:t> Control</a:t>
              </a:r>
              <a:endParaRPr lang="nl-NL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AutoShape 49"/>
            <p:cNvSpPr>
              <a:spLocks noChangeArrowheads="1"/>
            </p:cNvSpPr>
            <p:nvPr/>
          </p:nvSpPr>
          <p:spPr bwMode="auto">
            <a:xfrm rot="-909552">
              <a:off x="6907655" y="2318490"/>
              <a:ext cx="1518099" cy="395924"/>
            </a:xfrm>
            <a:prstGeom prst="curvedUpArrow">
              <a:avLst>
                <a:gd name="adj1" fmla="val 76704"/>
                <a:gd name="adj2" fmla="val 153391"/>
                <a:gd name="adj3" fmla="val 3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38" name="AutoShape 50"/>
            <p:cNvSpPr>
              <a:spLocks noChangeArrowheads="1"/>
            </p:cNvSpPr>
            <p:nvPr/>
          </p:nvSpPr>
          <p:spPr bwMode="auto">
            <a:xfrm rot="909552" flipV="1">
              <a:off x="6973153" y="5554293"/>
              <a:ext cx="1518099" cy="395924"/>
            </a:xfrm>
            <a:prstGeom prst="curvedUpArrow">
              <a:avLst>
                <a:gd name="adj1" fmla="val 76704"/>
                <a:gd name="adj2" fmla="val 153391"/>
                <a:gd name="adj3" fmla="val 3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39" name="Text Box 52"/>
            <p:cNvSpPr txBox="1">
              <a:spLocks noChangeArrowheads="1"/>
            </p:cNvSpPr>
            <p:nvPr/>
          </p:nvSpPr>
          <p:spPr bwMode="auto">
            <a:xfrm rot="20806860">
              <a:off x="7190693" y="1949890"/>
              <a:ext cx="692941" cy="52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nl-NL" sz="1400" dirty="0">
                  <a:solidFill>
                    <a:srgbClr val="FF0000"/>
                  </a:solidFill>
                </a:rPr>
                <a:t>change</a:t>
              </a:r>
            </a:p>
            <a:p>
              <a:pPr algn="ctr" eaLnBrk="1" hangingPunct="1"/>
              <a:endParaRPr lang="nl-NL" sz="14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 Box 53"/>
            <p:cNvSpPr txBox="1">
              <a:spLocks noChangeArrowheads="1"/>
            </p:cNvSpPr>
            <p:nvPr/>
          </p:nvSpPr>
          <p:spPr bwMode="auto">
            <a:xfrm rot="752148">
              <a:off x="7247458" y="5855277"/>
              <a:ext cx="692941" cy="307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nl-NL" sz="1400" dirty="0" smtClean="0">
                  <a:solidFill>
                    <a:srgbClr val="FF0000"/>
                  </a:solidFill>
                </a:rPr>
                <a:t>change</a:t>
              </a:r>
              <a:endParaRPr lang="nl-NL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Rechthoek 50"/>
          <p:cNvSpPr>
            <a:spLocks noChangeArrowheads="1"/>
          </p:cNvSpPr>
          <p:nvPr/>
        </p:nvSpPr>
        <p:spPr bwMode="auto">
          <a:xfrm>
            <a:off x="560512" y="5949280"/>
            <a:ext cx="9217024" cy="288032"/>
          </a:xfrm>
          <a:prstGeom prst="rect">
            <a:avLst/>
          </a:prstGeom>
          <a:gradFill rotWithShape="1">
            <a:gsLst>
              <a:gs pos="0">
                <a:srgbClr val="FFFF6D"/>
              </a:gs>
              <a:gs pos="100000">
                <a:srgbClr val="FFE706"/>
              </a:gs>
            </a:gsLst>
            <a:lin ang="5400000"/>
          </a:gradFill>
          <a:ln w="9525">
            <a:solidFill>
              <a:srgbClr val="FBD1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NC choices 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ENC, Notices to Skipper, ...</a:t>
            </a:r>
            <a:endParaRPr lang="en-US" sz="1600" b="1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61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Verdana" charset="0"/>
                <a:ea typeface="MS PGothic" charset="0"/>
                <a:sym typeface="Wingdings" charset="0"/>
              </a:rPr>
              <a:t>3. Clarifying primary processes</a:t>
            </a:r>
            <a:br>
              <a:rPr lang="en-US" sz="1200" dirty="0" smtClean="0">
                <a:latin typeface="Verdana" charset="0"/>
                <a:ea typeface="MS PGothic" charset="0"/>
                <a:sym typeface="Wingdings" charset="0"/>
              </a:rPr>
            </a:br>
            <a:r>
              <a:rPr lang="en-US" sz="2400" dirty="0" err="1" smtClean="0">
                <a:latin typeface="Verdana" charset="0"/>
                <a:ea typeface="MS PGothic" charset="0"/>
                <a:sym typeface="Wingdings" charset="0"/>
              </a:rPr>
              <a:t>Nautic</a:t>
            </a:r>
            <a:r>
              <a:rPr lang="en-US" sz="2400" dirty="0" smtClean="0">
                <a:latin typeface="Verdana" charset="0"/>
                <a:ea typeface="MS PGothic" charset="0"/>
                <a:sym typeface="Wingdings" charset="0"/>
              </a:rPr>
              <a:t> Control in action</a:t>
            </a:r>
            <a:endParaRPr lang="en-US" sz="2400" dirty="0">
              <a:latin typeface="Verdana" charset="0"/>
              <a:ea typeface="MS PGothic" charset="0"/>
              <a:sym typeface="Wingdings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41" name="Groeperen 4"/>
          <p:cNvGrpSpPr>
            <a:grpSpLocks/>
          </p:cNvGrpSpPr>
          <p:nvPr/>
        </p:nvGrpSpPr>
        <p:grpSpPr bwMode="auto">
          <a:xfrm>
            <a:off x="684213" y="1412686"/>
            <a:ext cx="8125667" cy="4422016"/>
            <a:chOff x="921246" y="1366236"/>
            <a:chExt cx="8126633" cy="4423167"/>
          </a:xfrm>
        </p:grpSpPr>
        <p:grpSp>
          <p:nvGrpSpPr>
            <p:cNvPr id="42" name="Group 39"/>
            <p:cNvGrpSpPr>
              <a:grpSpLocks/>
            </p:cNvGrpSpPr>
            <p:nvPr/>
          </p:nvGrpSpPr>
          <p:grpSpPr bwMode="auto">
            <a:xfrm>
              <a:off x="921246" y="1366236"/>
              <a:ext cx="8126633" cy="4423167"/>
              <a:chOff x="57150" y="478854"/>
              <a:chExt cx="10952634" cy="5962958"/>
            </a:xfrm>
          </p:grpSpPr>
          <p:sp>
            <p:nvSpPr>
              <p:cNvPr id="44" name="Text Box 7"/>
              <p:cNvSpPr txBox="1">
                <a:spLocks noChangeArrowheads="1"/>
              </p:cNvSpPr>
              <p:nvPr/>
            </p:nvSpPr>
            <p:spPr bwMode="auto">
              <a:xfrm>
                <a:off x="7432831" y="3745157"/>
                <a:ext cx="3176622" cy="2618132"/>
              </a:xfrm>
              <a:prstGeom prst="rect">
                <a:avLst/>
              </a:prstGeom>
              <a:noFill/>
              <a:ln w="9525">
                <a:solidFill>
                  <a:srgbClr val="00B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marL="85725" indent="-857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1pPr>
                <a:lvl2pPr marL="265113" indent="-857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>
                  <a:lnSpc>
                    <a:spcPts val="1200"/>
                  </a:lnSpc>
                  <a:buFontTx/>
                  <a:buChar char="•"/>
                </a:pPr>
                <a:r>
                  <a:rPr lang="en-US" sz="1100" dirty="0" smtClean="0">
                    <a:solidFill>
                      <a:srgbClr val="009E47"/>
                    </a:solidFill>
                    <a:ea typeface="ＭＳ Ｐゴシック" charset="0"/>
                    <a:cs typeface="ＭＳ Ｐゴシック" charset="0"/>
                  </a:rPr>
                  <a:t>Fairway contours (Navigating &amp; mooring space) and traffic regulations</a:t>
                </a:r>
              </a:p>
              <a:p>
                <a:pPr eaLnBrk="1" hangingPunct="1">
                  <a:lnSpc>
                    <a:spcPts val="1200"/>
                  </a:lnSpc>
                  <a:buFontTx/>
                  <a:buChar char="•"/>
                </a:pPr>
                <a:r>
                  <a:rPr lang="en-US" sz="1100" dirty="0" smtClean="0">
                    <a:solidFill>
                      <a:srgbClr val="009E47"/>
                    </a:solidFill>
                    <a:ea typeface="ＭＳ Ｐゴシック" charset="0"/>
                    <a:cs typeface="ＭＳ Ｐゴシック" charset="0"/>
                  </a:rPr>
                  <a:t>Traffic measures taken</a:t>
                </a:r>
              </a:p>
              <a:p>
                <a:pPr lvl="1" eaLnBrk="1" hangingPunct="1">
                  <a:lnSpc>
                    <a:spcPts val="1200"/>
                  </a:lnSpc>
                  <a:buFontTx/>
                  <a:buChar char="•"/>
                </a:pPr>
                <a:r>
                  <a:rPr lang="en-US" sz="1100" dirty="0" smtClean="0">
                    <a:solidFill>
                      <a:srgbClr val="009E47"/>
                    </a:solidFill>
                    <a:ea typeface="ＭＳ Ｐゴシック" charset="0"/>
                    <a:cs typeface="ＭＳ Ｐゴシック" charset="0"/>
                  </a:rPr>
                  <a:t>Traffic rules</a:t>
                </a:r>
              </a:p>
              <a:p>
                <a:pPr lvl="1" eaLnBrk="1" hangingPunct="1">
                  <a:lnSpc>
                    <a:spcPts val="1200"/>
                  </a:lnSpc>
                  <a:buFontTx/>
                  <a:buChar char="•"/>
                </a:pPr>
                <a:r>
                  <a:rPr lang="en-US" sz="1100" dirty="0" smtClean="0">
                    <a:solidFill>
                      <a:srgbClr val="009E47"/>
                    </a:solidFill>
                    <a:ea typeface="ＭＳ Ｐゴシック" charset="0"/>
                    <a:cs typeface="ＭＳ Ｐゴシック" charset="0"/>
                  </a:rPr>
                  <a:t>Service schedules </a:t>
                </a:r>
              </a:p>
              <a:p>
                <a:pPr lvl="1" eaLnBrk="1" hangingPunct="1">
                  <a:lnSpc>
                    <a:spcPts val="1200"/>
                  </a:lnSpc>
                  <a:buFontTx/>
                  <a:buChar char="•"/>
                </a:pPr>
                <a:r>
                  <a:rPr lang="en-US" sz="1100" dirty="0" smtClean="0">
                    <a:solidFill>
                      <a:srgbClr val="009E47"/>
                    </a:solidFill>
                    <a:ea typeface="ＭＳ Ｐゴシック" charset="0"/>
                    <a:cs typeface="ＭＳ Ｐゴシック" charset="0"/>
                  </a:rPr>
                  <a:t>Fairway furniture </a:t>
                </a:r>
              </a:p>
              <a:p>
                <a:pPr eaLnBrk="1" hangingPunct="1">
                  <a:lnSpc>
                    <a:spcPts val="1200"/>
                  </a:lnSpc>
                  <a:buFontTx/>
                  <a:buChar char="•"/>
                </a:pPr>
                <a:r>
                  <a:rPr lang="en-US" sz="1100" dirty="0" smtClean="0">
                    <a:solidFill>
                      <a:srgbClr val="009E47"/>
                    </a:solidFill>
                    <a:ea typeface="ＭＳ Ｐゴシック" charset="0"/>
                    <a:cs typeface="ＭＳ Ｐゴシック" charset="0"/>
                  </a:rPr>
                  <a:t>Permanent constraints (Fairway objects)</a:t>
                </a:r>
              </a:p>
              <a:p>
                <a:pPr eaLnBrk="1" hangingPunct="1">
                  <a:lnSpc>
                    <a:spcPts val="1200"/>
                  </a:lnSpc>
                  <a:buFontTx/>
                  <a:buChar char="•"/>
                </a:pPr>
                <a:r>
                  <a:rPr lang="en-US" sz="1100" dirty="0" smtClean="0">
                    <a:solidFill>
                      <a:srgbClr val="009E47"/>
                    </a:solidFill>
                    <a:ea typeface="ＭＳ Ｐゴシック" charset="0"/>
                    <a:cs typeface="ＭＳ Ｐゴシック" charset="0"/>
                  </a:rPr>
                  <a:t>Consequences of temporal constraints (maintenance &amp; events)</a:t>
                </a:r>
              </a:p>
              <a:p>
                <a:pPr eaLnBrk="1" hangingPunct="1">
                  <a:lnSpc>
                    <a:spcPts val="1200"/>
                  </a:lnSpc>
                  <a:buFontTx/>
                  <a:buChar char="•"/>
                </a:pPr>
                <a:r>
                  <a:rPr lang="en-US" sz="1100" dirty="0" smtClean="0">
                    <a:solidFill>
                      <a:srgbClr val="009E47"/>
                    </a:solidFill>
                    <a:ea typeface="ＭＳ Ｐゴシック" charset="0"/>
                    <a:cs typeface="ＭＳ Ｐゴシック" charset="0"/>
                  </a:rPr>
                  <a:t>Licensed special transports</a:t>
                </a:r>
                <a:endParaRPr lang="en-US" sz="1100" dirty="0">
                  <a:solidFill>
                    <a:srgbClr val="009E47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Rectangle 42"/>
              <p:cNvSpPr>
                <a:spLocks noChangeArrowheads="1"/>
              </p:cNvSpPr>
              <p:nvPr/>
            </p:nvSpPr>
            <p:spPr bwMode="auto">
              <a:xfrm>
                <a:off x="10609289" y="3717488"/>
                <a:ext cx="386602" cy="263207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46" name="AutoShape 5"/>
              <p:cNvSpPr>
                <a:spLocks noChangeArrowheads="1"/>
              </p:cNvSpPr>
              <p:nvPr/>
            </p:nvSpPr>
            <p:spPr bwMode="auto">
              <a:xfrm>
                <a:off x="717550" y="3608388"/>
                <a:ext cx="5543550" cy="1441450"/>
              </a:xfrm>
              <a:prstGeom prst="homePlate">
                <a:avLst>
                  <a:gd name="adj" fmla="val 33046"/>
                </a:avLst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tIns="0"/>
              <a:lstStyle/>
              <a:p>
                <a:r>
                  <a:rPr lang="en-US" sz="800" dirty="0" err="1" smtClean="0">
                    <a:solidFill>
                      <a:srgbClr val="0000FF"/>
                    </a:solidFill>
                    <a:latin typeface="Arial Black" charset="0"/>
                    <a:ea typeface="ＭＳ Ｐゴシック" charset="0"/>
                    <a:cs typeface="ＭＳ Ｐゴシック" charset="0"/>
                  </a:rPr>
                  <a:t>Nautic</a:t>
                </a:r>
                <a:r>
                  <a:rPr lang="en-US" sz="800" dirty="0" smtClean="0">
                    <a:solidFill>
                      <a:srgbClr val="0000FF"/>
                    </a:solidFill>
                    <a:latin typeface="Arial Black" charset="0"/>
                    <a:ea typeface="ＭＳ Ｐゴシック" charset="0"/>
                    <a:cs typeface="ＭＳ Ｐゴシック" charset="0"/>
                  </a:rPr>
                  <a:t> Control</a:t>
                </a:r>
                <a:endParaRPr lang="en-US" sz="800" dirty="0">
                  <a:solidFill>
                    <a:srgbClr val="0000FF"/>
                  </a:solidFill>
                  <a:latin typeface="Arial Black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Line 8"/>
              <p:cNvSpPr>
                <a:spLocks noChangeShapeType="1"/>
              </p:cNvSpPr>
              <p:nvPr/>
            </p:nvSpPr>
            <p:spPr bwMode="auto">
              <a:xfrm>
                <a:off x="1479550" y="2816225"/>
                <a:ext cx="533400" cy="7921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9"/>
              <p:cNvSpPr>
                <a:spLocks noChangeShapeType="1"/>
              </p:cNvSpPr>
              <p:nvPr/>
            </p:nvSpPr>
            <p:spPr bwMode="auto">
              <a:xfrm>
                <a:off x="1498600" y="1736725"/>
                <a:ext cx="803275" cy="18716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0"/>
              <p:cNvSpPr>
                <a:spLocks noChangeShapeType="1"/>
              </p:cNvSpPr>
              <p:nvPr/>
            </p:nvSpPr>
            <p:spPr bwMode="auto">
              <a:xfrm flipH="1">
                <a:off x="3021013" y="2168525"/>
                <a:ext cx="31750" cy="14398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1"/>
              <p:cNvSpPr>
                <a:spLocks noChangeShapeType="1"/>
              </p:cNvSpPr>
              <p:nvPr/>
            </p:nvSpPr>
            <p:spPr bwMode="auto">
              <a:xfrm flipH="1">
                <a:off x="2589213" y="1089025"/>
                <a:ext cx="23813" cy="25193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 flipH="1">
                <a:off x="4605338" y="3176588"/>
                <a:ext cx="936625" cy="4318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flipH="1">
                <a:off x="3813175" y="1879600"/>
                <a:ext cx="1023938" cy="17287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 flipV="1">
                <a:off x="2301875" y="5049838"/>
                <a:ext cx="287338" cy="4318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5"/>
              <p:cNvSpPr>
                <a:spLocks noChangeShapeType="1"/>
              </p:cNvSpPr>
              <p:nvPr/>
            </p:nvSpPr>
            <p:spPr bwMode="auto">
              <a:xfrm flipV="1">
                <a:off x="3236913" y="5049838"/>
                <a:ext cx="144463" cy="93662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6"/>
              <p:cNvSpPr>
                <a:spLocks noChangeShapeType="1"/>
              </p:cNvSpPr>
              <p:nvPr/>
            </p:nvSpPr>
            <p:spPr bwMode="auto">
              <a:xfrm flipH="1" flipV="1">
                <a:off x="4749800" y="5049838"/>
                <a:ext cx="576263" cy="50323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AutoShape 17"/>
              <p:cNvSpPr>
                <a:spLocks noChangeArrowheads="1"/>
              </p:cNvSpPr>
              <p:nvPr/>
            </p:nvSpPr>
            <p:spPr bwMode="auto">
              <a:xfrm>
                <a:off x="117466" y="1075827"/>
                <a:ext cx="2230113" cy="931525"/>
              </a:xfrm>
              <a:prstGeom prst="star32">
                <a:avLst>
                  <a:gd name="adj" fmla="val 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8000" rIns="18000" anchor="ctr">
                <a:spAutoFit/>
              </a:bodyPr>
              <a:lstStyle/>
              <a:p>
                <a:r>
                  <a:rPr lang="en-US" sz="900" smtClean="0">
                    <a:solidFill>
                      <a:schemeClr val="bg1"/>
                    </a:solidFill>
                  </a:rPr>
                  <a:t>Economic interests</a:t>
                </a:r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AutoShape 18"/>
              <p:cNvSpPr>
                <a:spLocks noChangeArrowheads="1"/>
              </p:cNvSpPr>
              <p:nvPr/>
            </p:nvSpPr>
            <p:spPr bwMode="auto">
              <a:xfrm>
                <a:off x="1911081" y="554358"/>
                <a:ext cx="1760282" cy="582051"/>
              </a:xfrm>
              <a:prstGeom prst="star32">
                <a:avLst>
                  <a:gd name="adj" fmla="val 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8000" rIns="18000" anchor="ctr">
                <a:spAutoFit/>
              </a:bodyPr>
              <a:lstStyle/>
              <a:p>
                <a:r>
                  <a:rPr lang="en-US" sz="900" smtClean="0">
                    <a:solidFill>
                      <a:schemeClr val="bg1"/>
                    </a:solidFill>
                  </a:rPr>
                  <a:t>Safety</a:t>
                </a:r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AutoShape 19"/>
              <p:cNvSpPr>
                <a:spLocks noChangeArrowheads="1"/>
              </p:cNvSpPr>
              <p:nvPr/>
            </p:nvSpPr>
            <p:spPr bwMode="auto">
              <a:xfrm>
                <a:off x="4172940" y="1306841"/>
                <a:ext cx="1582507" cy="931525"/>
              </a:xfrm>
              <a:prstGeom prst="star32">
                <a:avLst>
                  <a:gd name="adj" fmla="val 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8000" rIns="18000" anchor="ctr">
                <a:spAutoFit/>
              </a:bodyPr>
              <a:lstStyle/>
              <a:p>
                <a:pPr algn="ctr"/>
                <a:r>
                  <a:rPr lang="en-US" sz="900" smtClean="0">
                    <a:solidFill>
                      <a:schemeClr val="bg1"/>
                    </a:solidFill>
                  </a:rPr>
                  <a:t>Environ-ment</a:t>
                </a:r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AutoShape 22"/>
              <p:cNvSpPr>
                <a:spLocks noChangeArrowheads="1"/>
              </p:cNvSpPr>
              <p:nvPr/>
            </p:nvSpPr>
            <p:spPr bwMode="auto">
              <a:xfrm>
                <a:off x="2228534" y="1668044"/>
                <a:ext cx="2225828" cy="931525"/>
              </a:xfrm>
              <a:prstGeom prst="star32">
                <a:avLst>
                  <a:gd name="adj" fmla="val 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lIns="18000" rIns="18000" anchor="ctr">
                <a:spAutoFit/>
              </a:bodyPr>
              <a:lstStyle/>
              <a:p>
                <a:r>
                  <a:rPr lang="en-US" sz="900" smtClean="0">
                    <a:solidFill>
                      <a:schemeClr val="bg1"/>
                    </a:solidFill>
                  </a:rPr>
                  <a:t>Crossing</a:t>
                </a:r>
              </a:p>
              <a:p>
                <a:r>
                  <a:rPr lang="en-US" sz="900" smtClean="0">
                    <a:solidFill>
                      <a:schemeClr val="bg1"/>
                    </a:solidFill>
                  </a:rPr>
                  <a:t>infrastructures</a:t>
                </a:r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AutoShape 23"/>
              <p:cNvSpPr>
                <a:spLocks noChangeArrowheads="1"/>
              </p:cNvSpPr>
              <p:nvPr/>
            </p:nvSpPr>
            <p:spPr bwMode="auto">
              <a:xfrm>
                <a:off x="2549646" y="5859610"/>
                <a:ext cx="1320226" cy="582202"/>
              </a:xfrm>
              <a:prstGeom prst="star32">
                <a:avLst>
                  <a:gd name="adj" fmla="val 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lIns="18000" rIns="18000" anchor="ctr">
                <a:spAutoFit/>
              </a:bodyPr>
              <a:lstStyle/>
              <a:p>
                <a:r>
                  <a:rPr lang="en-US" sz="900" smtClean="0">
                    <a:solidFill>
                      <a:schemeClr val="bg1"/>
                    </a:solidFill>
                  </a:rPr>
                  <a:t>Weather</a:t>
                </a:r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AutoShape 24"/>
              <p:cNvSpPr>
                <a:spLocks noChangeArrowheads="1"/>
              </p:cNvSpPr>
              <p:nvPr/>
            </p:nvSpPr>
            <p:spPr bwMode="auto">
              <a:xfrm>
                <a:off x="5036413" y="5166562"/>
                <a:ext cx="1352557" cy="931525"/>
              </a:xfrm>
              <a:prstGeom prst="star32">
                <a:avLst>
                  <a:gd name="adj" fmla="val 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lIns="18000" rIns="18000" anchor="ctr">
                <a:spAutoFit/>
              </a:bodyPr>
              <a:lstStyle/>
              <a:p>
                <a:pPr algn="ctr"/>
                <a:r>
                  <a:rPr lang="en-US" sz="900" smtClean="0">
                    <a:solidFill>
                      <a:schemeClr val="bg1"/>
                    </a:solidFill>
                  </a:rPr>
                  <a:t>Trafic</a:t>
                </a:r>
              </a:p>
              <a:p>
                <a:pPr algn="ctr"/>
                <a:r>
                  <a:rPr lang="en-US" sz="900" smtClean="0">
                    <a:solidFill>
                      <a:schemeClr val="bg1"/>
                    </a:solidFill>
                  </a:rPr>
                  <a:t>intensity</a:t>
                </a:r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AutoShape 25"/>
              <p:cNvSpPr>
                <a:spLocks noChangeArrowheads="1"/>
              </p:cNvSpPr>
              <p:nvPr/>
            </p:nvSpPr>
            <p:spPr bwMode="auto">
              <a:xfrm>
                <a:off x="1509502" y="5341223"/>
                <a:ext cx="1481882" cy="582202"/>
              </a:xfrm>
              <a:prstGeom prst="star32">
                <a:avLst>
                  <a:gd name="adj" fmla="val 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lIns="18000" rIns="18000" anchor="ctr">
                <a:spAutoFit/>
              </a:bodyPr>
              <a:lstStyle/>
              <a:p>
                <a:r>
                  <a:rPr lang="en-US" sz="900" smtClean="0">
                    <a:solidFill>
                      <a:schemeClr val="bg1"/>
                    </a:solidFill>
                  </a:rPr>
                  <a:t>Accidents</a:t>
                </a:r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AutoShape 27"/>
              <p:cNvSpPr>
                <a:spLocks noChangeArrowheads="1"/>
              </p:cNvSpPr>
              <p:nvPr/>
            </p:nvSpPr>
            <p:spPr bwMode="auto">
              <a:xfrm>
                <a:off x="57150" y="2134834"/>
                <a:ext cx="1494543" cy="931525"/>
              </a:xfrm>
              <a:prstGeom prst="star32">
                <a:avLst>
                  <a:gd name="adj" fmla="val 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lIns="18000" rIns="18000" anchor="ctr">
                <a:spAutoFit/>
              </a:bodyPr>
              <a:lstStyle/>
              <a:p>
                <a:r>
                  <a:rPr lang="en-US" sz="900" smtClean="0">
                    <a:solidFill>
                      <a:schemeClr val="bg1"/>
                    </a:solidFill>
                  </a:rPr>
                  <a:t>Shipping-</a:t>
                </a:r>
              </a:p>
              <a:p>
                <a:r>
                  <a:rPr lang="en-US" sz="900" smtClean="0">
                    <a:solidFill>
                      <a:schemeClr val="bg1"/>
                    </a:solidFill>
                  </a:rPr>
                  <a:t>policy</a:t>
                </a:r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Line 28"/>
              <p:cNvSpPr>
                <a:spLocks noChangeShapeType="1"/>
              </p:cNvSpPr>
              <p:nvPr/>
            </p:nvSpPr>
            <p:spPr bwMode="auto">
              <a:xfrm flipH="1">
                <a:off x="3452813" y="944563"/>
                <a:ext cx="1109663" cy="266382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29"/>
              <p:cNvSpPr>
                <a:spLocks noChangeShapeType="1"/>
              </p:cNvSpPr>
              <p:nvPr/>
            </p:nvSpPr>
            <p:spPr bwMode="auto">
              <a:xfrm flipH="1" flipV="1">
                <a:off x="4173538" y="5049838"/>
                <a:ext cx="871538" cy="90011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AutoShape 21"/>
              <p:cNvSpPr>
                <a:spLocks noChangeArrowheads="1"/>
              </p:cNvSpPr>
              <p:nvPr/>
            </p:nvSpPr>
            <p:spPr bwMode="auto">
              <a:xfrm>
                <a:off x="4080876" y="5846111"/>
                <a:ext cx="1093909" cy="582202"/>
              </a:xfrm>
              <a:prstGeom prst="star32">
                <a:avLst>
                  <a:gd name="adj" fmla="val 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lIns="18000" rIns="18000" anchor="ctr">
                <a:spAutoFit/>
              </a:bodyPr>
              <a:lstStyle/>
              <a:p>
                <a:r>
                  <a:rPr lang="en-US" sz="900" smtClean="0">
                    <a:solidFill>
                      <a:schemeClr val="bg1"/>
                    </a:solidFill>
                  </a:rPr>
                  <a:t>Events</a:t>
                </a:r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Line 31"/>
              <p:cNvSpPr>
                <a:spLocks noChangeShapeType="1"/>
              </p:cNvSpPr>
              <p:nvPr/>
            </p:nvSpPr>
            <p:spPr bwMode="auto">
              <a:xfrm flipV="1">
                <a:off x="1076325" y="5049838"/>
                <a:ext cx="576263" cy="6826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Oval 32"/>
              <p:cNvSpPr>
                <a:spLocks noChangeArrowheads="1"/>
              </p:cNvSpPr>
              <p:nvPr/>
            </p:nvSpPr>
            <p:spPr bwMode="auto">
              <a:xfrm>
                <a:off x="179370" y="5483800"/>
                <a:ext cx="1047772" cy="70033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lIns="18000" rIns="18000" anchor="ctr">
                <a:spAutoFit/>
              </a:bodyPr>
              <a:lstStyle/>
              <a:p>
                <a:r>
                  <a:rPr lang="en-US" sz="900" smtClean="0">
                    <a:solidFill>
                      <a:schemeClr val="bg1"/>
                    </a:solidFill>
                  </a:rPr>
                  <a:t>Available</a:t>
                </a:r>
              </a:p>
              <a:p>
                <a:r>
                  <a:rPr lang="en-US" sz="900" smtClean="0">
                    <a:solidFill>
                      <a:schemeClr val="bg1"/>
                    </a:solidFill>
                  </a:rPr>
                  <a:t>means</a:t>
                </a:r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Line 33"/>
              <p:cNvSpPr>
                <a:spLocks noChangeShapeType="1"/>
              </p:cNvSpPr>
              <p:nvPr/>
            </p:nvSpPr>
            <p:spPr bwMode="auto">
              <a:xfrm flipH="1">
                <a:off x="4102100" y="1520825"/>
                <a:ext cx="2419350" cy="20875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AutoShape 20"/>
              <p:cNvSpPr>
                <a:spLocks noChangeArrowheads="1"/>
              </p:cNvSpPr>
              <p:nvPr/>
            </p:nvSpPr>
            <p:spPr bwMode="auto">
              <a:xfrm>
                <a:off x="4604675" y="2458723"/>
                <a:ext cx="1934517" cy="931525"/>
              </a:xfrm>
              <a:prstGeom prst="star32">
                <a:avLst>
                  <a:gd name="adj" fmla="val 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lIns="18000" rIns="18000" anchor="ctr">
                <a:spAutoFit/>
              </a:bodyPr>
              <a:lstStyle/>
              <a:p>
                <a:r>
                  <a:rPr lang="en-US" sz="900" smtClean="0">
                    <a:solidFill>
                      <a:schemeClr val="bg1"/>
                    </a:solidFill>
                  </a:rPr>
                  <a:t>Maintenance</a:t>
                </a:r>
              </a:p>
              <a:p>
                <a:r>
                  <a:rPr lang="en-US" sz="900" smtClean="0">
                    <a:solidFill>
                      <a:schemeClr val="bg1"/>
                    </a:solidFill>
                  </a:rPr>
                  <a:t>activities</a:t>
                </a:r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AutoShape 34"/>
              <p:cNvSpPr>
                <a:spLocks noChangeArrowheads="1"/>
              </p:cNvSpPr>
              <p:nvPr/>
            </p:nvSpPr>
            <p:spPr bwMode="auto">
              <a:xfrm>
                <a:off x="6590349" y="1828524"/>
                <a:ext cx="1714250" cy="931282"/>
              </a:xfrm>
              <a:prstGeom prst="star32">
                <a:avLst>
                  <a:gd name="adj" fmla="val 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8000" rIns="18000" anchor="ctr">
                <a:spAutoFit/>
              </a:bodyPr>
              <a:lstStyle/>
              <a:p>
                <a:pPr algn="ctr"/>
                <a:r>
                  <a:rPr lang="en-US" sz="900" smtClean="0">
                    <a:solidFill>
                      <a:schemeClr val="bg1"/>
                    </a:solidFill>
                  </a:rPr>
                  <a:t>..       </a:t>
                </a:r>
              </a:p>
              <a:p>
                <a:pPr algn="ctr"/>
                <a:r>
                  <a:rPr lang="en-US" sz="900" smtClean="0">
                    <a:solidFill>
                      <a:schemeClr val="bg1"/>
                    </a:solidFill>
                  </a:rPr>
                  <a:t>    </a:t>
                </a:r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AutoShape 30"/>
              <p:cNvSpPr>
                <a:spLocks noChangeArrowheads="1"/>
              </p:cNvSpPr>
              <p:nvPr/>
            </p:nvSpPr>
            <p:spPr bwMode="auto">
              <a:xfrm>
                <a:off x="5260267" y="874193"/>
                <a:ext cx="2387152" cy="931525"/>
              </a:xfrm>
              <a:prstGeom prst="star32">
                <a:avLst>
                  <a:gd name="adj" fmla="val 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lIns="18000" rIns="18000" anchor="ctr">
                <a:spAutoFit/>
              </a:bodyPr>
              <a:lstStyle/>
              <a:p>
                <a:pPr algn="ctr"/>
                <a:r>
                  <a:rPr lang="en-US" sz="900" smtClean="0">
                    <a:solidFill>
                      <a:schemeClr val="bg1"/>
                    </a:solidFill>
                  </a:rPr>
                  <a:t>Degeneration &amp;</a:t>
                </a:r>
              </a:p>
              <a:p>
                <a:pPr algn="ctr"/>
                <a:r>
                  <a:rPr lang="en-US" sz="900" smtClean="0">
                    <a:solidFill>
                      <a:schemeClr val="bg1"/>
                    </a:solidFill>
                  </a:rPr>
                  <a:t>wear and tear</a:t>
                </a:r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AutoShape 26"/>
              <p:cNvSpPr>
                <a:spLocks noChangeArrowheads="1"/>
              </p:cNvSpPr>
              <p:nvPr/>
            </p:nvSpPr>
            <p:spPr bwMode="auto">
              <a:xfrm>
                <a:off x="3942783" y="478854"/>
                <a:ext cx="1095725" cy="931525"/>
              </a:xfrm>
              <a:prstGeom prst="star32">
                <a:avLst>
                  <a:gd name="adj" fmla="val 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lIns="18000" rIns="18000" anchor="ctr">
                <a:spAutoFit/>
              </a:bodyPr>
              <a:lstStyle/>
              <a:p>
                <a:r>
                  <a:rPr lang="en-US" sz="900" smtClean="0">
                    <a:solidFill>
                      <a:schemeClr val="bg1"/>
                    </a:solidFill>
                  </a:rPr>
                  <a:t>Legal</a:t>
                </a:r>
              </a:p>
              <a:p>
                <a:r>
                  <a:rPr lang="en-US" sz="900" smtClean="0">
                    <a:solidFill>
                      <a:schemeClr val="bg1"/>
                    </a:solidFill>
                  </a:rPr>
                  <a:t>frames</a:t>
                </a:r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AutoShape 41"/>
              <p:cNvSpPr>
                <a:spLocks noChangeArrowheads="1"/>
              </p:cNvSpPr>
              <p:nvPr/>
            </p:nvSpPr>
            <p:spPr bwMode="auto">
              <a:xfrm>
                <a:off x="920624" y="4051760"/>
                <a:ext cx="1296799" cy="720820"/>
              </a:xfrm>
              <a:prstGeom prst="homePlate">
                <a:avLst>
                  <a:gd name="adj" fmla="val 38322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8000" rIns="18000" anchor="ctr"/>
              <a:lstStyle/>
              <a:p>
                <a:pPr algn="ctr"/>
                <a:r>
                  <a:rPr lang="en-US" sz="900" smtClean="0">
                    <a:solidFill>
                      <a:schemeClr val="bg1"/>
                    </a:solidFill>
                  </a:rPr>
                  <a:t>Determine</a:t>
                </a:r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AutoShape 42"/>
              <p:cNvSpPr>
                <a:spLocks noChangeArrowheads="1"/>
              </p:cNvSpPr>
              <p:nvPr/>
            </p:nvSpPr>
            <p:spPr bwMode="auto">
              <a:xfrm>
                <a:off x="3296766" y="4051760"/>
                <a:ext cx="1368226" cy="720820"/>
              </a:xfrm>
              <a:prstGeom prst="chevron">
                <a:avLst>
                  <a:gd name="adj" fmla="val 35459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8000" rIns="18000" anchor="ctr"/>
              <a:lstStyle/>
              <a:p>
                <a:pPr algn="r"/>
                <a:r>
                  <a:rPr lang="en-US" sz="900" smtClean="0">
                    <a:solidFill>
                      <a:schemeClr val="bg1"/>
                    </a:solidFill>
                  </a:rPr>
                  <a:t>Advise</a:t>
                </a:r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AutoShape 43"/>
              <p:cNvSpPr>
                <a:spLocks noChangeArrowheads="1"/>
              </p:cNvSpPr>
              <p:nvPr/>
            </p:nvSpPr>
            <p:spPr bwMode="auto">
              <a:xfrm>
                <a:off x="2072982" y="4051760"/>
                <a:ext cx="1368226" cy="720820"/>
              </a:xfrm>
              <a:prstGeom prst="chevron">
                <a:avLst>
                  <a:gd name="adj" fmla="val 36785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8000" rIns="18000" anchor="ctr"/>
              <a:lstStyle/>
              <a:p>
                <a:pPr algn="r"/>
                <a:r>
                  <a:rPr lang="en-US" sz="900" smtClean="0">
                    <a:solidFill>
                      <a:schemeClr val="bg1"/>
                    </a:solidFill>
                  </a:rPr>
                  <a:t>Publish</a:t>
                </a:r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AutoShape 44"/>
              <p:cNvSpPr>
                <a:spLocks noChangeArrowheads="1"/>
              </p:cNvSpPr>
              <p:nvPr/>
            </p:nvSpPr>
            <p:spPr bwMode="auto">
              <a:xfrm>
                <a:off x="4557058" y="4051760"/>
                <a:ext cx="1368226" cy="720820"/>
              </a:xfrm>
              <a:prstGeom prst="chevron">
                <a:avLst>
                  <a:gd name="adj" fmla="val 31495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8000" rIns="18000" anchor="ctr"/>
              <a:lstStyle/>
              <a:p>
                <a:pPr algn="r"/>
                <a:r>
                  <a:rPr lang="en-US" sz="900" smtClean="0">
                    <a:solidFill>
                      <a:schemeClr val="bg1"/>
                    </a:solidFill>
                  </a:rPr>
                  <a:t>Inspect</a:t>
                </a:r>
                <a:br>
                  <a:rPr lang="en-US" sz="900" smtClean="0">
                    <a:solidFill>
                      <a:schemeClr val="bg1"/>
                    </a:solidFill>
                  </a:rPr>
                </a:br>
                <a:r>
                  <a:rPr lang="en-US" sz="900" smtClean="0">
                    <a:solidFill>
                      <a:schemeClr val="bg1"/>
                    </a:solidFill>
                  </a:rPr>
                  <a:t>&amp; Monitor</a:t>
                </a:r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 Box 38"/>
              <p:cNvSpPr txBox="1">
                <a:spLocks noChangeArrowheads="1"/>
              </p:cNvSpPr>
              <p:nvPr/>
            </p:nvSpPr>
            <p:spPr bwMode="auto">
              <a:xfrm rot="16200000">
                <a:off x="9671986" y="4869587"/>
                <a:ext cx="2329886" cy="345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>
                <a:spAutoFit/>
              </a:bodyPr>
              <a:lstStyle>
                <a:lvl1pPr eaLnBrk="0" hangingPunct="0">
                  <a:tabLst>
                    <a:tab pos="85725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tabLst>
                    <a:tab pos="85725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tabLst>
                    <a:tab pos="85725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tabLst>
                    <a:tab pos="85725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tabLst>
                    <a:tab pos="85725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5725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5725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5725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5725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>
                  <a:lnSpc>
                    <a:spcPts val="1200"/>
                  </a:lnSpc>
                </a:pPr>
                <a:r>
                  <a:rPr lang="en-US" sz="1400" smtClean="0">
                    <a:solidFill>
                      <a:srgbClr val="009E47"/>
                    </a:solidFill>
                  </a:rPr>
                  <a:t>Nautic network (routes)</a:t>
                </a:r>
                <a:endParaRPr lang="en-US" sz="1400">
                  <a:solidFill>
                    <a:srgbClr val="009E47"/>
                  </a:solidFill>
                </a:endParaRPr>
              </a:p>
            </p:txBody>
          </p:sp>
          <p:sp>
            <p:nvSpPr>
              <p:cNvPr id="79" name="AutoShape 6"/>
              <p:cNvSpPr>
                <a:spLocks noChangeAspect="1" noChangeArrowheads="1"/>
              </p:cNvSpPr>
              <p:nvPr/>
            </p:nvSpPr>
            <p:spPr bwMode="auto">
              <a:xfrm>
                <a:off x="7342991" y="3135035"/>
                <a:ext cx="3651452" cy="610123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 err="1" smtClean="0">
                    <a:solidFill>
                      <a:schemeClr val="bg1"/>
                    </a:solidFill>
                    <a:ea typeface="ＭＳ Ｐゴシック" charset="0"/>
                    <a:cs typeface="ＭＳ Ｐゴシック" charset="0"/>
                  </a:rPr>
                  <a:t>Nautic</a:t>
                </a:r>
                <a:r>
                  <a:rPr lang="en-US" sz="1600" dirty="0" smtClean="0">
                    <a:solidFill>
                      <a:schemeClr val="bg1"/>
                    </a:solidFill>
                    <a:ea typeface="ＭＳ Ｐゴシック" charset="0"/>
                    <a:cs typeface="ＭＳ Ｐゴシック" charset="0"/>
                  </a:rPr>
                  <a:t> Control</a:t>
                </a:r>
                <a:endParaRPr lang="en-US" sz="1600" dirty="0">
                  <a:solidFill>
                    <a:schemeClr val="bg1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3" name="TextBox 40"/>
            <p:cNvSpPr txBox="1"/>
            <p:nvPr/>
          </p:nvSpPr>
          <p:spPr bwMode="auto">
            <a:xfrm rot="19487024">
              <a:off x="7328381" y="4606267"/>
              <a:ext cx="1591928" cy="307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spc="30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Availability</a:t>
              </a:r>
              <a:endParaRPr lang="en-US" sz="1400" spc="3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31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3" name="Picture 13" descr="Fortis B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790700"/>
            <a:ext cx="1247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000" smtClean="0">
                <a:solidFill>
                  <a:srgbClr val="0000FF"/>
                </a:solidFill>
              </a:rPr>
              <a:t>May 14th, 2013</a:t>
            </a:r>
            <a:endParaRPr lang="en-US" sz="1000" dirty="0">
              <a:solidFill>
                <a:srgbClr val="0000FF"/>
              </a:solidFill>
            </a:endParaRPr>
          </a:p>
        </p:txBody>
      </p:sp>
      <p:pic>
        <p:nvPicPr>
          <p:cNvPr id="1423362" name="Picture 2" descr="rabob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2079625"/>
            <a:ext cx="1252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481392" cy="1066800"/>
          </a:xfrm>
        </p:spPr>
        <p:txBody>
          <a:bodyPr anchor="t"/>
          <a:lstStyle/>
          <a:p>
            <a:r>
              <a:rPr lang="en-US" sz="2800" dirty="0">
                <a:latin typeface="Verdana" charset="0"/>
              </a:rPr>
              <a:t>Let's introduce myself: Martin Op 't Land</a:t>
            </a:r>
          </a:p>
        </p:txBody>
      </p:sp>
      <p:sp>
        <p:nvSpPr>
          <p:cNvPr id="1423364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1600" dirty="0" smtClean="0">
                <a:latin typeface="Verdana" charset="0"/>
              </a:rPr>
              <a:t>married Cobi </a:t>
            </a:r>
            <a:r>
              <a:rPr lang="en-US" sz="1600" dirty="0" err="1" smtClean="0">
                <a:latin typeface="Verdana" charset="0"/>
              </a:rPr>
              <a:t>Wattez</a:t>
            </a:r>
            <a:r>
              <a:rPr lang="en-US" sz="1600" dirty="0" smtClean="0">
                <a:latin typeface="Verdana" charset="0"/>
              </a:rPr>
              <a:t>; father (in law) of </a:t>
            </a:r>
            <a:r>
              <a:rPr lang="en-US" sz="1600" dirty="0" smtClean="0"/>
              <a:t>Norbert (23)</a:t>
            </a:r>
            <a:r>
              <a:rPr lang="en-US" sz="1600" dirty="0"/>
              <a:t>, Sifra x </a:t>
            </a:r>
            <a:r>
              <a:rPr lang="en-US" sz="1600" dirty="0" err="1"/>
              <a:t>Thijs</a:t>
            </a:r>
            <a:r>
              <a:rPr lang="en-US" sz="1600" dirty="0"/>
              <a:t>-</a:t>
            </a:r>
            <a:r>
              <a:rPr lang="en-US" sz="1600" dirty="0" smtClean="0"/>
              <a:t>Willem (25)</a:t>
            </a:r>
            <a:r>
              <a:rPr lang="en-US" sz="1600" dirty="0"/>
              <a:t>, </a:t>
            </a:r>
            <a:r>
              <a:rPr lang="en-US" sz="1600" dirty="0" err="1" smtClean="0"/>
              <a:t>Sjoerd</a:t>
            </a:r>
            <a:r>
              <a:rPr lang="en-US" sz="1600" dirty="0" smtClean="0"/>
              <a:t> (27)</a:t>
            </a:r>
            <a:endParaRPr lang="en-US" sz="1600" dirty="0" smtClean="0">
              <a:latin typeface="Verdana" charset="0"/>
            </a:endParaRPr>
          </a:p>
          <a:p>
            <a:r>
              <a:rPr lang="en-US" sz="1600" dirty="0" smtClean="0">
                <a:latin typeface="Verdana" charset="0"/>
              </a:rPr>
              <a:t>Principal </a:t>
            </a:r>
            <a:r>
              <a:rPr lang="en-US" sz="1600" dirty="0">
                <a:latin typeface="Verdana" charset="0"/>
              </a:rPr>
              <a:t>Consultant and Certified Enterprise Architect at Capgemini</a:t>
            </a:r>
          </a:p>
          <a:p>
            <a:r>
              <a:rPr lang="en-US" sz="1600" dirty="0" smtClean="0">
                <a:latin typeface="Verdana" charset="0"/>
              </a:rPr>
              <a:t>&gt;25 </a:t>
            </a:r>
            <a:r>
              <a:rPr lang="en-US" sz="1600" dirty="0">
                <a:latin typeface="Verdana" charset="0"/>
              </a:rPr>
              <a:t>years active in mainly Banking and Public, e.g.</a:t>
            </a:r>
          </a:p>
          <a:p>
            <a:endParaRPr lang="en-US" sz="1600" dirty="0">
              <a:latin typeface="Verdana" charset="0"/>
            </a:endParaRPr>
          </a:p>
          <a:p>
            <a:pPr lvl="4"/>
            <a:endParaRPr lang="en-US" sz="1400" dirty="0">
              <a:latin typeface="Verdana" charset="0"/>
            </a:endParaRPr>
          </a:p>
          <a:p>
            <a:endParaRPr lang="en-US" sz="1600" dirty="0">
              <a:latin typeface="Verdana" charset="0"/>
            </a:endParaRPr>
          </a:p>
          <a:p>
            <a:r>
              <a:rPr lang="en-US" sz="1600" dirty="0">
                <a:latin typeface="Verdana" charset="0"/>
              </a:rPr>
              <a:t>several educational affiliations</a:t>
            </a:r>
          </a:p>
          <a:p>
            <a:pPr lvl="1"/>
            <a:r>
              <a:rPr lang="en-US" sz="1500" dirty="0" smtClean="0">
                <a:latin typeface="Verdana" charset="0"/>
              </a:rPr>
              <a:t>Professor Enterprise Engineering, Antwerp Management School (BE)</a:t>
            </a:r>
            <a:endParaRPr lang="en-US" sz="1500" dirty="0">
              <a:latin typeface="Verdana" charset="0"/>
            </a:endParaRPr>
          </a:p>
          <a:p>
            <a:pPr lvl="1"/>
            <a:r>
              <a:rPr lang="en-US" sz="1500" dirty="0">
                <a:latin typeface="Verdana" charset="0"/>
              </a:rPr>
              <a:t>lecturing at </a:t>
            </a:r>
            <a:r>
              <a:rPr lang="en-US" sz="1500" dirty="0" smtClean="0">
                <a:latin typeface="Verdana" charset="0"/>
              </a:rPr>
              <a:t>University Antwerp, TU Delft</a:t>
            </a:r>
            <a:endParaRPr lang="en-US" sz="1500" dirty="0">
              <a:latin typeface="Verdana" charset="0"/>
            </a:endParaRPr>
          </a:p>
          <a:p>
            <a:pPr lvl="1"/>
            <a:r>
              <a:rPr lang="en-US" sz="1500" dirty="0">
                <a:latin typeface="Verdana" charset="0"/>
              </a:rPr>
              <a:t>lecturing DEMO Professional</a:t>
            </a:r>
          </a:p>
          <a:p>
            <a:pPr>
              <a:buFontTx/>
              <a:buNone/>
            </a:pPr>
            <a:endParaRPr lang="en-US" sz="1600" dirty="0">
              <a:latin typeface="Verdana" charset="0"/>
            </a:endParaRPr>
          </a:p>
          <a:p>
            <a:r>
              <a:rPr lang="en-US" sz="1600" dirty="0">
                <a:latin typeface="Verdana" charset="0"/>
              </a:rPr>
              <a:t>finished </a:t>
            </a:r>
            <a:r>
              <a:rPr lang="en-US" sz="1600" dirty="0" err="1">
                <a:latin typeface="Verdana" charset="0"/>
              </a:rPr>
              <a:t>PhD-research@TUDelft</a:t>
            </a:r>
            <a:r>
              <a:rPr lang="en-US" sz="1600" dirty="0">
                <a:latin typeface="Verdana" charset="0"/>
              </a:rPr>
              <a:t> 2008</a:t>
            </a:r>
          </a:p>
          <a:p>
            <a:pPr lvl="1"/>
            <a:r>
              <a:rPr lang="en-US" sz="1400" dirty="0">
                <a:latin typeface="Verdana" charset="0"/>
              </a:rPr>
              <a:t>PhD thesis </a:t>
            </a:r>
            <a:r>
              <a:rPr lang="en-US" sz="1400" dirty="0">
                <a:latin typeface="Verdana" charset="0"/>
                <a:hlinkClick r:id="rId5"/>
              </a:rPr>
              <a:t>Applying Architecture and Ontology</a:t>
            </a:r>
            <a:br>
              <a:rPr lang="en-US" sz="1400" dirty="0">
                <a:latin typeface="Verdana" charset="0"/>
                <a:hlinkClick r:id="rId5"/>
              </a:rPr>
            </a:br>
            <a:r>
              <a:rPr lang="en-US" sz="1400" dirty="0">
                <a:latin typeface="Verdana" charset="0"/>
                <a:hlinkClick r:id="rId5"/>
              </a:rPr>
              <a:t> to the Splitting and Allying of Enterprises</a:t>
            </a:r>
            <a:endParaRPr lang="en-US" sz="1400" dirty="0">
              <a:latin typeface="Verdana" charset="0"/>
            </a:endParaRPr>
          </a:p>
          <a:p>
            <a:pPr lvl="1"/>
            <a:r>
              <a:rPr lang="en-US" sz="1400" dirty="0">
                <a:latin typeface="Verdana" charset="0"/>
              </a:rPr>
              <a:t>Summarized for managers in </a:t>
            </a:r>
            <a:r>
              <a:rPr lang="en-US" sz="1400" dirty="0">
                <a:latin typeface="Verdana" charset="0"/>
                <a:hlinkClick r:id="rId6"/>
              </a:rPr>
              <a:t>Instrument for</a:t>
            </a:r>
            <a:br>
              <a:rPr lang="en-US" sz="1400" dirty="0">
                <a:latin typeface="Verdana" charset="0"/>
                <a:hlinkClick r:id="rId6"/>
              </a:rPr>
            </a:br>
            <a:r>
              <a:rPr lang="en-US" sz="1400" dirty="0">
                <a:latin typeface="Verdana" charset="0"/>
                <a:hlinkClick r:id="rId6"/>
              </a:rPr>
              <a:t>fast and effective splitting of organizations</a:t>
            </a:r>
            <a:r>
              <a:rPr lang="en-US" sz="1400" dirty="0">
                <a:latin typeface="Verdana" charset="0"/>
              </a:rPr>
              <a:t> (</a:t>
            </a:r>
            <a:r>
              <a:rPr lang="en-US" sz="1400" dirty="0">
                <a:latin typeface="Verdana" charset="0"/>
                <a:hlinkClick r:id="rId7" tooltip="in het Nederlands: Instrument voor snelle en effectieve splitsing van organisaties"/>
              </a:rPr>
              <a:t>NL</a:t>
            </a:r>
            <a:r>
              <a:rPr lang="en-US" sz="1400" dirty="0">
                <a:latin typeface="Verdana" charset="0"/>
              </a:rPr>
              <a:t>)</a:t>
            </a:r>
          </a:p>
          <a:p>
            <a:endParaRPr lang="en-US" sz="1600" dirty="0" smtClean="0">
              <a:latin typeface="Verdana" charset="0"/>
            </a:endParaRPr>
          </a:p>
          <a:p>
            <a:r>
              <a:rPr lang="en-US" sz="1600" dirty="0" smtClean="0">
                <a:latin typeface="Verdana" charset="0"/>
              </a:rPr>
              <a:t>   first book @ Springer EE Series </a:t>
            </a:r>
            <a:r>
              <a:rPr lang="en-US" sz="1600" dirty="0">
                <a:latin typeface="Verdana" charset="0"/>
              </a:rPr>
              <a:t>(2009)</a:t>
            </a:r>
          </a:p>
          <a:p>
            <a:pPr lvl="1"/>
            <a:r>
              <a:rPr lang="en-US" sz="1400" dirty="0" smtClean="0">
                <a:latin typeface="Verdana" charset="0"/>
                <a:hlinkClick r:id="rId8"/>
              </a:rPr>
              <a:t> Enterprise </a:t>
            </a:r>
            <a:r>
              <a:rPr lang="en-US" sz="1400" dirty="0">
                <a:latin typeface="Verdana" charset="0"/>
                <a:hlinkClick r:id="rId8"/>
              </a:rPr>
              <a:t>Architecture: Creating Value by Informed Governance</a:t>
            </a:r>
            <a:endParaRPr lang="en-US" sz="1400" dirty="0">
              <a:latin typeface="Verdana" charset="0"/>
            </a:endParaRPr>
          </a:p>
        </p:txBody>
      </p:sp>
      <p:pic>
        <p:nvPicPr>
          <p:cNvPr id="1423365" name="Picture 5" descr="ING [transparant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173288"/>
            <a:ext cx="135731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66" name="Picture 6" descr="Rabo walko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2079625"/>
            <a:ext cx="533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67" name="Picture 7" descr="NATO-bann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46"/>
          <a:stretch>
            <a:fillRect/>
          </a:stretch>
        </p:blipFill>
        <p:spPr bwMode="auto">
          <a:xfrm>
            <a:off x="3706813" y="2139950"/>
            <a:ext cx="939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68" name="Picture 8" descr="rws_corp_licht_titel cop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5" t="5902" r="3923" b="82547"/>
          <a:stretch>
            <a:fillRect/>
          </a:stretch>
        </p:blipFill>
        <p:spPr bwMode="auto">
          <a:xfrm>
            <a:off x="280988" y="2079625"/>
            <a:ext cx="19494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71" name="Picture 11" descr="TU Delft U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6" y="3573016"/>
            <a:ext cx="1857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72" name="Picture 12" descr="ABN AMRO (groot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8"/>
          <a:stretch>
            <a:fillRect/>
          </a:stretch>
        </p:blipFill>
        <p:spPr bwMode="auto">
          <a:xfrm>
            <a:off x="6288088" y="2330450"/>
            <a:ext cx="1473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DEMO - Design &amp; Engineering Methodology for Organizations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27" b="1923"/>
          <a:stretch>
            <a:fillRect/>
          </a:stretch>
        </p:blipFill>
        <p:spPr bwMode="auto">
          <a:xfrm>
            <a:off x="4752379" y="3571875"/>
            <a:ext cx="19288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Footer Placeholder 1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rgbClr val="0000FF"/>
                </a:solidFill>
              </a:rPr>
              <a:t>DEMO as core of Informed Governance at Rijkswaterstaat</a:t>
            </a:r>
            <a:endParaRPr lang="en-US" sz="1000" dirty="0">
              <a:solidFill>
                <a:srgbClr val="0000FF"/>
              </a:solidFill>
            </a:endParaRPr>
          </a:p>
        </p:txBody>
      </p:sp>
      <p:pic>
        <p:nvPicPr>
          <p:cNvPr id="18" name="Picture 17" descr="Air France KLM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1857375"/>
            <a:ext cx="14763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E190445-3992-EA43-A310-091CD52BC24C}" type="slidenum">
              <a:rPr lang="en-US" sz="1000">
                <a:solidFill>
                  <a:srgbClr val="0000FF"/>
                </a:solidFill>
              </a:rPr>
              <a:pPr eaLnBrk="1" hangingPunct="1"/>
              <a:t>2</a:t>
            </a:fld>
            <a:endParaRPr lang="en-US" sz="1000">
              <a:solidFill>
                <a:srgbClr val="0000FF"/>
              </a:solidFill>
            </a:endParaRPr>
          </a:p>
        </p:txBody>
      </p:sp>
      <p:pic>
        <p:nvPicPr>
          <p:cNvPr id="21" name="Picture 20" descr="IVW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1857375"/>
            <a:ext cx="11588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903">
            <a:off x="8386213" y="4370143"/>
            <a:ext cx="1336923" cy="20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ua_jpg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506533" y="3212976"/>
            <a:ext cx="1367433" cy="44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85448" y="41371"/>
            <a:ext cx="864096" cy="1039844"/>
          </a:xfrm>
          <a:prstGeom prst="rect">
            <a:avLst/>
          </a:prstGeom>
        </p:spPr>
      </p:pic>
      <p:pic>
        <p:nvPicPr>
          <p:cNvPr id="2" name="Afbeelding 1" descr="ICTU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440" y="2348880"/>
            <a:ext cx="792480" cy="152400"/>
          </a:xfrm>
          <a:prstGeom prst="rect">
            <a:avLst/>
          </a:prstGeom>
        </p:spPr>
      </p:pic>
      <p:pic>
        <p:nvPicPr>
          <p:cNvPr id="3" name="Afbeelding 2" descr="AMS (Antwerp Management School).gif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47" y="2889374"/>
            <a:ext cx="1524000" cy="755650"/>
          </a:xfrm>
          <a:prstGeom prst="rect">
            <a:avLst/>
          </a:prstGeom>
        </p:spPr>
      </p:pic>
      <p:pic>
        <p:nvPicPr>
          <p:cNvPr id="27" name="Afbeelding 26" descr="Norbert als chauffeur (bruiloft Sifra, 18apr2011)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60" y="404664"/>
            <a:ext cx="1010488" cy="67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Afbeelding 27" descr="Wattez, Cobi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52" y="508429"/>
            <a:ext cx="568270" cy="57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1" r="35419" b="8337"/>
          <a:stretch/>
        </p:blipFill>
        <p:spPr bwMode="auto">
          <a:xfrm>
            <a:off x="5670750" y="463404"/>
            <a:ext cx="650402" cy="60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9187" y="498705"/>
            <a:ext cx="581156" cy="58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Afbeelding 30" descr="IMG_0031.JPG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6" t="24989" r="39213" b="62427"/>
          <a:stretch/>
        </p:blipFill>
        <p:spPr>
          <a:xfrm>
            <a:off x="6997745" y="481839"/>
            <a:ext cx="577601" cy="594517"/>
          </a:xfrm>
          <a:prstGeom prst="rect">
            <a:avLst/>
          </a:prstGeom>
        </p:spPr>
      </p:pic>
      <p:pic>
        <p:nvPicPr>
          <p:cNvPr id="32" name="Afbeelding 31" descr="Capgemini_logo_cmyk.pdf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1517974"/>
            <a:ext cx="1296144" cy="30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4287518"/>
            <a:ext cx="13223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6031059" y="4514269"/>
            <a:ext cx="931612" cy="136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5664697" y="4678524"/>
            <a:ext cx="933541" cy="137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 descr="Office Depot.pdf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2429892"/>
            <a:ext cx="1320091" cy="2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10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2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2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2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2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2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2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2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2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2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142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1423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1423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42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1423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423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423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4233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4233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42336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6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Verdana" charset="0"/>
                <a:ea typeface="MS PGothic" charset="0"/>
                <a:sym typeface="Wingdings" charset="0"/>
              </a:rPr>
              <a:t>3. Clarifying primary processes</a:t>
            </a:r>
            <a:br>
              <a:rPr lang="en-US" sz="1200" dirty="0" smtClean="0">
                <a:latin typeface="Verdana" charset="0"/>
                <a:ea typeface="MS PGothic" charset="0"/>
                <a:sym typeface="Wingdings" charset="0"/>
              </a:rPr>
            </a:br>
            <a:r>
              <a:rPr lang="en-US" sz="2400" dirty="0" smtClean="0">
                <a:latin typeface="Verdana" charset="0"/>
                <a:ea typeface="MS PGothic" charset="0"/>
                <a:sym typeface="Wingdings" charset="0"/>
              </a:rPr>
              <a:t>DEMO Construction Model </a:t>
            </a:r>
            <a:r>
              <a:rPr lang="en-US" sz="2400" dirty="0" err="1" smtClean="0">
                <a:latin typeface="Verdana" charset="0"/>
                <a:ea typeface="MS PGothic" charset="0"/>
                <a:sym typeface="Wingdings" charset="0"/>
              </a:rPr>
              <a:t>Nautic</a:t>
            </a:r>
            <a:r>
              <a:rPr lang="en-US" sz="2400" dirty="0" smtClean="0">
                <a:latin typeface="Verdana" charset="0"/>
                <a:ea typeface="MS PGothic" charset="0"/>
                <a:sym typeface="Wingdings" charset="0"/>
              </a:rPr>
              <a:t> Control - overall</a:t>
            </a:r>
            <a:endParaRPr lang="en-US" sz="2400" dirty="0">
              <a:latin typeface="Verdana" charset="0"/>
              <a:ea typeface="MS PGothic" charset="0"/>
              <a:sym typeface="Wingdings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1" name="Afbeelding 1" descr="DVM Nautisch Beheer (4 taakgebieden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340768"/>
            <a:ext cx="9280436" cy="460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hthoek 50"/>
          <p:cNvSpPr>
            <a:spLocks noChangeArrowheads="1"/>
          </p:cNvSpPr>
          <p:nvPr/>
        </p:nvSpPr>
        <p:spPr bwMode="auto">
          <a:xfrm>
            <a:off x="5025008" y="6021288"/>
            <a:ext cx="4680520" cy="322262"/>
          </a:xfrm>
          <a:prstGeom prst="rect">
            <a:avLst/>
          </a:prstGeom>
          <a:gradFill rotWithShape="1">
            <a:gsLst>
              <a:gs pos="0">
                <a:srgbClr val="FFFF6D"/>
              </a:gs>
              <a:gs pos="100000">
                <a:srgbClr val="FFE706"/>
              </a:gs>
            </a:gsLst>
            <a:lin ang="5400000"/>
          </a:gradFill>
          <a:ln w="9525">
            <a:solidFill>
              <a:srgbClr val="FBD1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What core concepts pla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  <a:ea typeface="+mn-ea"/>
              </a:rPr>
              <a:t>y a role 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here?</a:t>
            </a:r>
            <a:endParaRPr lang="en-US" sz="1600" b="1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512840" y="2276872"/>
            <a:ext cx="936104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NC </a:t>
            </a:r>
            <a:r>
              <a:rPr lang="nl-NL" sz="1100" dirty="0" err="1" smtClean="0">
                <a:solidFill>
                  <a:schemeClr val="tx1"/>
                </a:solidFill>
              </a:rPr>
              <a:t>determine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512840" y="4221088"/>
            <a:ext cx="936104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NC </a:t>
            </a:r>
            <a:r>
              <a:rPr lang="nl-NL" sz="1100" dirty="0" err="1" smtClean="0">
                <a:solidFill>
                  <a:schemeClr val="tx1"/>
                </a:solidFill>
              </a:rPr>
              <a:t>advise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6105128" y="1988840"/>
            <a:ext cx="864096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NC </a:t>
            </a:r>
            <a:r>
              <a:rPr lang="nl-NL" sz="1100" dirty="0" err="1" smtClean="0">
                <a:solidFill>
                  <a:schemeClr val="tx1"/>
                </a:solidFill>
              </a:rPr>
              <a:t>publish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105128" y="5118318"/>
            <a:ext cx="864096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NC monitor</a:t>
            </a:r>
            <a:endParaRPr lang="nl-NL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2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3.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Clarifying</a:t>
            </a:r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primary</a:t>
            </a:r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200" dirty="0" err="1" smtClean="0">
                <a:latin typeface="Verdana" charset="0"/>
                <a:ea typeface="MS PGothic" charset="0"/>
                <a:sym typeface="Wingdings" charset="0"/>
              </a:rPr>
              <a:t>processes</a:t>
            </a:r>
            <a:r>
              <a:rPr lang="nl-NL" sz="2400" dirty="0">
                <a:latin typeface="Verdana" charset="0"/>
                <a:ea typeface="MS PGothic" charset="0"/>
                <a:sym typeface="Wingdings" charset="0"/>
              </a:rPr>
              <a:t/>
            </a:r>
            <a:br>
              <a:rPr lang="nl-NL" sz="2400" dirty="0">
                <a:latin typeface="Verdana" charset="0"/>
                <a:ea typeface="MS PGothic" charset="0"/>
                <a:sym typeface="Wingdings" charset="0"/>
              </a:rPr>
            </a:br>
            <a:r>
              <a:rPr lang="nl-NL" sz="2400" dirty="0">
                <a:latin typeface="Verdana" charset="0"/>
                <a:ea typeface="MS PGothic" charset="0"/>
                <a:sym typeface="Wingdings" charset="0"/>
              </a:rPr>
              <a:t>Business </a:t>
            </a:r>
            <a:r>
              <a:rPr lang="nl-NL" sz="2400" dirty="0" smtClean="0">
                <a:latin typeface="Verdana" charset="0"/>
                <a:ea typeface="MS PGothic" charset="0"/>
                <a:sym typeface="Wingdings" charset="0"/>
              </a:rPr>
              <a:t>Object Model: </a:t>
            </a:r>
            <a:r>
              <a:rPr lang="nl-NL" sz="2400" dirty="0" err="1" smtClean="0">
                <a:latin typeface="Verdana" charset="0"/>
                <a:ea typeface="MS PGothic" charset="0"/>
                <a:sym typeface="Wingdings" charset="0"/>
              </a:rPr>
              <a:t>example</a:t>
            </a:r>
            <a:r>
              <a:rPr lang="nl-NL" sz="2400" dirty="0" smtClean="0">
                <a:latin typeface="Verdana" charset="0"/>
                <a:ea typeface="MS PGothic" charset="0"/>
                <a:sym typeface="Wingdings" charset="0"/>
              </a:rPr>
              <a:t> FAIRWAYOBJECT</a:t>
            </a:r>
            <a:endParaRPr lang="nl-NL" sz="2400" dirty="0">
              <a:latin typeface="Verdana" charset="0"/>
              <a:ea typeface="MS PGothic" charset="0"/>
              <a:sym typeface="Wingdings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90" y="1629122"/>
            <a:ext cx="91011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6105128" y="4365104"/>
            <a:ext cx="936104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CLEARANCE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951975" y="2251427"/>
            <a:ext cx="936104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LOCKAREA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360463" y="2251427"/>
            <a:ext cx="1080369" cy="24146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BRIDGEAREA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5529064" y="1772816"/>
            <a:ext cx="1440160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FAIRWAYOBJECT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3872880" y="2276872"/>
            <a:ext cx="1080369" cy="24146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DAMCON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5385048" y="2276872"/>
            <a:ext cx="1080369" cy="24146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AQUEDUCT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6897216" y="2204864"/>
            <a:ext cx="1080369" cy="24146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CABLE AREA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1064568" y="4437112"/>
            <a:ext cx="936104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LOCKBASIN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432720" y="4437112"/>
            <a:ext cx="936104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BRIDGE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3728864" y="4437112"/>
            <a:ext cx="1368152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GATE-CONSTRUCTION</a:t>
            </a:r>
            <a:endParaRPr lang="nl-NL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6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3.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Clarifying</a:t>
            </a:r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primary</a:t>
            </a:r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200" dirty="0" err="1" smtClean="0">
                <a:latin typeface="Verdana" charset="0"/>
                <a:ea typeface="MS PGothic" charset="0"/>
                <a:sym typeface="Wingdings" charset="0"/>
              </a:rPr>
              <a:t>processes</a:t>
            </a:r>
            <a:r>
              <a:rPr lang="nl-NL" sz="2400" dirty="0">
                <a:latin typeface="Verdana" charset="0"/>
                <a:ea typeface="MS PGothic" charset="0"/>
                <a:sym typeface="Wingdings" charset="0"/>
              </a:rPr>
              <a:t/>
            </a:r>
            <a:br>
              <a:rPr lang="nl-NL" sz="2400" dirty="0">
                <a:latin typeface="Verdana" charset="0"/>
                <a:ea typeface="MS PGothic" charset="0"/>
                <a:sym typeface="Wingdings" charset="0"/>
              </a:rPr>
            </a:br>
            <a:r>
              <a:rPr lang="nl-NL" sz="2400" dirty="0" err="1" smtClean="0">
                <a:latin typeface="Verdana" charset="0"/>
                <a:ea typeface="MS PGothic" charset="0"/>
                <a:sym typeface="Wingdings" charset="0"/>
              </a:rPr>
              <a:t>Semantic</a:t>
            </a:r>
            <a:r>
              <a:rPr lang="nl-NL" sz="2400" dirty="0" smtClean="0">
                <a:latin typeface="Verdana" charset="0"/>
                <a:ea typeface="MS PGothic" charset="0"/>
                <a:sym typeface="Wingdings" charset="0"/>
              </a:rPr>
              <a:t> Model: small </a:t>
            </a:r>
            <a:r>
              <a:rPr lang="nl-NL" sz="2400" dirty="0" err="1" smtClean="0">
                <a:latin typeface="Verdana" charset="0"/>
                <a:ea typeface="MS PGothic" charset="0"/>
                <a:sym typeface="Wingdings" charset="0"/>
              </a:rPr>
              <a:t>example</a:t>
            </a:r>
            <a:endParaRPr lang="nl-NL" sz="2400" dirty="0">
              <a:latin typeface="Verdana" charset="0"/>
              <a:ea typeface="MS PGothic" charset="0"/>
              <a:sym typeface="Wingdings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BRIDGE </a:t>
            </a:r>
            <a:r>
              <a:rPr lang="nl-NL" dirty="0" err="1" smtClean="0"/>
              <a:t>allows</a:t>
            </a:r>
            <a:r>
              <a:rPr lang="nl-NL" dirty="0" smtClean="0"/>
              <a:t>-</a:t>
            </a:r>
            <a:r>
              <a:rPr lang="nl-NL" dirty="0" err="1" smtClean="0"/>
              <a:t>vesselpassage</a:t>
            </a:r>
            <a:r>
              <a:rPr lang="nl-NL" dirty="0" smtClean="0"/>
              <a:t>-of</a:t>
            </a:r>
            <a:r>
              <a:rPr lang="nl-NL" dirty="0"/>
              <a:t> </a:t>
            </a:r>
            <a:r>
              <a:rPr lang="nl-NL" dirty="0" smtClean="0"/>
              <a:t>CLEARANCE (</a:t>
            </a:r>
            <a:r>
              <a:rPr lang="nl-NL" dirty="0" err="1"/>
              <a:t>bxhxd</a:t>
            </a:r>
            <a:r>
              <a:rPr lang="nl-NL" dirty="0"/>
              <a:t>)</a:t>
            </a:r>
          </a:p>
          <a:p>
            <a:pPr>
              <a:defRPr/>
            </a:pPr>
            <a:r>
              <a:rPr lang="nl-NL" dirty="0"/>
              <a:t>BRIDGE </a:t>
            </a:r>
            <a:r>
              <a:rPr lang="nl-NL" dirty="0" err="1" smtClean="0"/>
              <a:t>allows-vessels-upto</a:t>
            </a:r>
            <a:r>
              <a:rPr lang="nl-NL" dirty="0" smtClean="0"/>
              <a:t> VESSELSIZE (</a:t>
            </a:r>
            <a:r>
              <a:rPr lang="nl-NL" dirty="0" err="1" smtClean="0"/>
              <a:t>lxbxhxd</a:t>
            </a:r>
            <a:r>
              <a:rPr lang="nl-NL" dirty="0" smtClean="0"/>
              <a:t>)</a:t>
            </a:r>
          </a:p>
          <a:p>
            <a:pPr>
              <a:defRPr/>
            </a:pPr>
            <a:r>
              <a:rPr lang="nl-NL" dirty="0" smtClean="0"/>
              <a:t>LOCKBASIN </a:t>
            </a:r>
            <a:r>
              <a:rPr lang="nl-NL" dirty="0" err="1" smtClean="0"/>
              <a:t>allows</a:t>
            </a:r>
            <a:r>
              <a:rPr lang="nl-NL" dirty="0" smtClean="0"/>
              <a:t>-</a:t>
            </a:r>
            <a:r>
              <a:rPr lang="nl-NL" dirty="0" err="1" smtClean="0"/>
              <a:t>vesselpassage</a:t>
            </a:r>
            <a:r>
              <a:rPr lang="nl-NL" dirty="0" smtClean="0"/>
              <a:t>-of CLEARANCE (</a:t>
            </a:r>
            <a:r>
              <a:rPr lang="nl-NL" dirty="0" err="1" smtClean="0"/>
              <a:t>lxbxhxd</a:t>
            </a:r>
            <a:r>
              <a:rPr lang="nl-NL" dirty="0" smtClean="0"/>
              <a:t>)</a:t>
            </a:r>
          </a:p>
          <a:p>
            <a:pPr>
              <a:defRPr/>
            </a:pPr>
            <a:r>
              <a:rPr lang="nl-NL" dirty="0" smtClean="0"/>
              <a:t>LOCKBASIN </a:t>
            </a:r>
            <a:r>
              <a:rPr lang="nl-NL" dirty="0" err="1"/>
              <a:t>allows-vessels-upto</a:t>
            </a:r>
            <a:r>
              <a:rPr lang="nl-NL" dirty="0"/>
              <a:t> VESSELSIZE (</a:t>
            </a:r>
            <a:r>
              <a:rPr lang="nl-NL" dirty="0" err="1"/>
              <a:t>lxbxhxd</a:t>
            </a:r>
            <a:r>
              <a:rPr lang="nl-NL" dirty="0" smtClean="0"/>
              <a:t>)</a:t>
            </a:r>
            <a:endParaRPr lang="nl-NL" dirty="0"/>
          </a:p>
          <a:p>
            <a:pPr marL="0" indent="0">
              <a:buFontTx/>
              <a:buNone/>
              <a:defRPr/>
            </a:pPr>
            <a:endParaRPr lang="nl-NL" dirty="0"/>
          </a:p>
          <a:p>
            <a:pPr>
              <a:defRPr/>
            </a:pPr>
            <a:r>
              <a:rPr lang="nl-NL" dirty="0" smtClean="0"/>
              <a:t>BRIDGE is-part-of </a:t>
            </a:r>
            <a:r>
              <a:rPr lang="nl-NL" dirty="0"/>
              <a:t>FAIRWAYOBJECT</a:t>
            </a:r>
          </a:p>
          <a:p>
            <a:pPr>
              <a:defRPr/>
            </a:pPr>
            <a:r>
              <a:rPr lang="nl-NL" dirty="0" smtClean="0"/>
              <a:t>LOCKBASIN is</a:t>
            </a:r>
            <a:r>
              <a:rPr lang="nl-NL" dirty="0"/>
              <a:t>-part-of </a:t>
            </a:r>
            <a:r>
              <a:rPr lang="nl-NL" dirty="0" smtClean="0"/>
              <a:t>FAIRWAYOBJECT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Rechthoek 50"/>
          <p:cNvSpPr>
            <a:spLocks noChangeArrowheads="1"/>
          </p:cNvSpPr>
          <p:nvPr/>
        </p:nvSpPr>
        <p:spPr bwMode="auto">
          <a:xfrm>
            <a:off x="560512" y="5661248"/>
            <a:ext cx="9217024" cy="610965"/>
          </a:xfrm>
          <a:prstGeom prst="rect">
            <a:avLst/>
          </a:prstGeom>
          <a:gradFill rotWithShape="1">
            <a:gsLst>
              <a:gs pos="0">
                <a:srgbClr val="FFFF6D"/>
              </a:gs>
              <a:gs pos="100000">
                <a:srgbClr val="FFE706"/>
              </a:gs>
            </a:gsLst>
            <a:lin ang="5400000"/>
          </a:gradFill>
          <a:ln w="9525">
            <a:solidFill>
              <a:srgbClr val="FBD1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l-NL" sz="1600" b="1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nl-NL" sz="1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6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nl-NL" sz="1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nl-NL" sz="1600" b="1" dirty="0" smtClean="0">
                <a:solidFill>
                  <a:srgbClr val="0000FF"/>
                </a:solidFill>
                <a:latin typeface="+mn-lt"/>
                <a:ea typeface="+mn-ea"/>
              </a:rPr>
              <a:t>CLEARANCE </a:t>
            </a:r>
            <a:r>
              <a:rPr lang="nl-NL" sz="1600" b="1" dirty="0">
                <a:solidFill>
                  <a:srgbClr val="0000FF"/>
                </a:solidFill>
                <a:latin typeface="+mn-lt"/>
                <a:ea typeface="+mn-ea"/>
              </a:rPr>
              <a:t>of </a:t>
            </a:r>
            <a:r>
              <a:rPr lang="nl-NL" sz="1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 PASSAGE-CHAIN (= </a:t>
            </a:r>
            <a:r>
              <a:rPr lang="nl-NL" sz="1600" b="1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subsequent</a:t>
            </a:r>
            <a:r>
              <a:rPr lang="nl-NL" sz="1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CLEARANCES)?</a:t>
            </a:r>
            <a:endParaRPr lang="nl-NL" sz="1600" b="1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8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1300" dirty="0">
                <a:latin typeface="Verdana" charset="0"/>
                <a:ea typeface="MS PGothic" charset="0"/>
                <a:sym typeface="Wingdings" charset="0"/>
              </a:rPr>
              <a:t>3. </a:t>
            </a:r>
            <a:r>
              <a:rPr lang="nl-NL" sz="1300" dirty="0" err="1">
                <a:latin typeface="Verdana" charset="0"/>
                <a:ea typeface="MS PGothic" charset="0"/>
                <a:sym typeface="Wingdings" charset="0"/>
              </a:rPr>
              <a:t>Clarifying</a:t>
            </a:r>
            <a:r>
              <a:rPr lang="nl-NL" sz="1300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300" dirty="0" err="1">
                <a:latin typeface="Verdana" charset="0"/>
                <a:ea typeface="MS PGothic" charset="0"/>
                <a:sym typeface="Wingdings" charset="0"/>
              </a:rPr>
              <a:t>primary</a:t>
            </a:r>
            <a:r>
              <a:rPr lang="nl-NL" sz="1300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300" dirty="0" err="1" smtClean="0">
                <a:latin typeface="Verdana" charset="0"/>
                <a:ea typeface="MS PGothic" charset="0"/>
                <a:sym typeface="Wingdings" charset="0"/>
              </a:rPr>
              <a:t>processes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700" dirty="0" smtClean="0"/>
              <a:t>Prins </a:t>
            </a:r>
            <a:r>
              <a:rPr lang="nl-NL" sz="2700" dirty="0"/>
              <a:t>Bernhardsluizen </a:t>
            </a:r>
            <a:r>
              <a:rPr lang="nl-NL" sz="2700" dirty="0" smtClean="0"/>
              <a:t>at Tiel </a:t>
            </a:r>
            <a:r>
              <a:rPr lang="nl-NL" sz="2700" dirty="0"/>
              <a:t>Amsterdam-</a:t>
            </a:r>
            <a:r>
              <a:rPr lang="nl-NL" sz="2700" dirty="0" smtClean="0"/>
              <a:t>Rijnkanaal</a:t>
            </a:r>
            <a:endParaRPr lang="nl-NL" sz="27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2" descr="http://mw2.google.com/mw-panoramio/photos/medium/4693755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2492375"/>
            <a:ext cx="47625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76400"/>
            <a:ext cx="4060825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50"/>
          <p:cNvSpPr>
            <a:spLocks noChangeArrowheads="1"/>
          </p:cNvSpPr>
          <p:nvPr/>
        </p:nvSpPr>
        <p:spPr bwMode="auto">
          <a:xfrm>
            <a:off x="4880992" y="1412776"/>
            <a:ext cx="4680520" cy="322262"/>
          </a:xfrm>
          <a:prstGeom prst="rect">
            <a:avLst/>
          </a:prstGeom>
          <a:gradFill rotWithShape="1">
            <a:gsLst>
              <a:gs pos="0">
                <a:srgbClr val="FFFF6D"/>
              </a:gs>
              <a:gs pos="100000">
                <a:srgbClr val="FFE706"/>
              </a:gs>
            </a:gsLst>
            <a:lin ang="5400000"/>
          </a:gradFill>
          <a:ln w="9525">
            <a:solidFill>
              <a:srgbClr val="FBD1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Validation by instantiation!</a:t>
            </a:r>
            <a:endParaRPr lang="en-US" sz="1600" b="1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66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300" smtClean="0">
                <a:latin typeface="Verdana" charset="0"/>
                <a:ea typeface="MS PGothic" charset="0"/>
                <a:sym typeface="Wingdings" charset="0"/>
              </a:rPr>
              <a:t>3. Clarifying primary processes</a:t>
            </a:r>
            <a:br>
              <a:rPr lang="en-US" sz="1300" smtClean="0">
                <a:latin typeface="Verdana" charset="0"/>
                <a:ea typeface="MS PGothic" charset="0"/>
                <a:sym typeface="Wingdings" charset="0"/>
              </a:rPr>
            </a:br>
            <a:r>
              <a:rPr lang="en-US" sz="2700" smtClean="0"/>
              <a:t>Prins Bernhardsluizen at Tiel Amsterdam-Rijnkanaal</a:t>
            </a:r>
            <a:endParaRPr lang="en-US" sz="270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20952" y="1196975"/>
            <a:ext cx="5385048" cy="5334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mtClean="0"/>
              <a:t>Clearance passage-chain is in</a:t>
            </a:r>
          </a:p>
          <a:p>
            <a:pPr>
              <a:defRPr/>
            </a:pPr>
            <a:r>
              <a:rPr lang="en-US" u="sng" smtClean="0"/>
              <a:t>max. vessellength </a:t>
            </a:r>
            <a:r>
              <a:rPr lang="en-US" smtClean="0"/>
              <a:t>limited by the lockbasins</a:t>
            </a:r>
          </a:p>
          <a:p>
            <a:pPr>
              <a:defRPr/>
            </a:pPr>
            <a:r>
              <a:rPr lang="en-US" u="sng" smtClean="0"/>
              <a:t>max.vesselwidth</a:t>
            </a:r>
            <a:r>
              <a:rPr lang="en-US" smtClean="0"/>
              <a:t> limited by the channels</a:t>
            </a:r>
          </a:p>
          <a:p>
            <a:pPr>
              <a:defRPr/>
            </a:pPr>
            <a:r>
              <a:rPr lang="en-US" u="sng" smtClean="0"/>
              <a:t>max.draught</a:t>
            </a:r>
            <a:r>
              <a:rPr lang="en-US" smtClean="0"/>
              <a:t> limited by the channels</a:t>
            </a:r>
          </a:p>
          <a:p>
            <a:pPr>
              <a:defRPr/>
            </a:pPr>
            <a:r>
              <a:rPr lang="en-US" u="sng" smtClean="0"/>
              <a:t>max. vesselheight</a:t>
            </a:r>
            <a:r>
              <a:rPr lang="en-US" smtClean="0"/>
              <a:t> limited by the lowest vertical clearance in the passage-chain</a:t>
            </a:r>
            <a:endParaRPr lang="en-US" altLang="ja-JP" smtClean="0"/>
          </a:p>
          <a:p>
            <a:pPr lvl="1">
              <a:defRPr/>
            </a:pPr>
            <a:r>
              <a:rPr lang="en-US" smtClean="0"/>
              <a:t>Z</a:t>
            </a:r>
            <a:r>
              <a:rPr lang="en-US" smtClean="0">
                <a:sym typeface="Wingdings" charset="0"/>
              </a:rPr>
              <a:t>N: </a:t>
            </a:r>
            <a:r>
              <a:rPr lang="en-US" smtClean="0"/>
              <a:t>1 lockbasin, 5 bridges</a:t>
            </a:r>
          </a:p>
          <a:p>
            <a:pPr lvl="1">
              <a:defRPr/>
            </a:pPr>
            <a:r>
              <a:rPr lang="en-US" smtClean="0"/>
              <a:t>N</a:t>
            </a:r>
            <a:r>
              <a:rPr lang="en-US" smtClean="0">
                <a:sym typeface="Wingdings" charset="0"/>
              </a:rPr>
              <a:t>Z: 4 </a:t>
            </a:r>
            <a:r>
              <a:rPr lang="en-US" smtClean="0"/>
              <a:t>bridges</a:t>
            </a:r>
            <a:r>
              <a:rPr lang="en-US" smtClean="0">
                <a:sym typeface="Wingdings" charset="0"/>
              </a:rPr>
              <a:t>, 1 </a:t>
            </a:r>
            <a:r>
              <a:rPr lang="en-US" smtClean="0"/>
              <a:t>lockbasin</a:t>
            </a:r>
            <a:endParaRPr lang="en-US" u="sng" smtClean="0"/>
          </a:p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76400"/>
            <a:ext cx="4060825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50"/>
          <p:cNvSpPr>
            <a:spLocks noChangeArrowheads="1"/>
          </p:cNvSpPr>
          <p:nvPr/>
        </p:nvSpPr>
        <p:spPr bwMode="auto">
          <a:xfrm>
            <a:off x="4592960" y="5805264"/>
            <a:ext cx="5112568" cy="466949"/>
          </a:xfrm>
          <a:prstGeom prst="rect">
            <a:avLst/>
          </a:prstGeom>
          <a:gradFill rotWithShape="1">
            <a:gsLst>
              <a:gs pos="0">
                <a:srgbClr val="FFFF6D"/>
              </a:gs>
              <a:gs pos="100000">
                <a:srgbClr val="FFE706"/>
              </a:gs>
            </a:gsLst>
            <a:lin ang="5400000"/>
          </a:gradFill>
          <a:ln w="9525">
            <a:solidFill>
              <a:srgbClr val="FBD1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b="1" smtClean="0">
                <a:solidFill>
                  <a:srgbClr val="0000FF"/>
                </a:solidFill>
                <a:latin typeface="+mn-lt"/>
                <a:ea typeface="+mn-ea"/>
              </a:rPr>
              <a:t>Who is deciding on these statements?</a:t>
            </a:r>
            <a:endParaRPr lang="en-US" sz="1600" b="1">
              <a:solidFill>
                <a:srgbClr val="0000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672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fgeronde rechthoek 23"/>
          <p:cNvSpPr/>
          <p:nvPr/>
        </p:nvSpPr>
        <p:spPr>
          <a:xfrm>
            <a:off x="2739002" y="1268760"/>
            <a:ext cx="1944216" cy="648072"/>
          </a:xfrm>
          <a:prstGeom prst="roundRect">
            <a:avLst>
              <a:gd name="adj" fmla="val 35511"/>
            </a:avLst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n>
                  <a:solidFill>
                    <a:schemeClr val="tx1"/>
                  </a:solidFill>
                </a:ln>
              </a:rPr>
              <a:t>CLEARANCE</a:t>
            </a:r>
            <a:endParaRPr lang="en-US" sz="1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smtClean="0">
                <a:latin typeface="Verdana" charset="0"/>
                <a:ea typeface="MS PGothic" charset="0"/>
                <a:sym typeface="Wingdings" charset="0"/>
              </a:rPr>
              <a:t>3. Clarifying primary processes</a:t>
            </a:r>
            <a:br>
              <a:rPr lang="en-US" sz="1200" smtClean="0">
                <a:latin typeface="Verdana" charset="0"/>
                <a:ea typeface="MS PGothic" charset="0"/>
                <a:sym typeface="Wingdings" charset="0"/>
              </a:rPr>
            </a:br>
            <a:r>
              <a:rPr lang="en-US" sz="2400" smtClean="0">
                <a:latin typeface="Verdana" charset="0"/>
                <a:ea typeface="MS PGothic" charset="0"/>
                <a:sym typeface="Wingdings" charset="0"/>
              </a:rPr>
              <a:t>Fact Model (ORM): example</a:t>
            </a:r>
            <a:endParaRPr lang="en-US" sz="2400">
              <a:latin typeface="Verdana" charset="0"/>
              <a:ea typeface="MS PGothic" charset="0"/>
              <a:sym typeface="Wingdings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66725" y="5013176"/>
            <a:ext cx="8401050" cy="568325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746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571500" indent="-1952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7556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952500" indent="-1952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409700" indent="-195263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1866900" indent="-195263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324100" indent="-195263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781300" indent="-195263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Char char=""/>
            </a:pPr>
            <a:r>
              <a:rPr lang="en-US" sz="1700" i="1" dirty="0" smtClean="0">
                <a:solidFill>
                  <a:srgbClr val="008000"/>
                </a:solidFill>
                <a:latin typeface="Verdana" charset="0"/>
                <a:ea typeface="MS PGothic" charset="0"/>
              </a:rPr>
              <a:t>passage-chain clearance </a:t>
            </a:r>
            <a:r>
              <a:rPr lang="en-US" sz="1700" dirty="0" smtClean="0">
                <a:solidFill>
                  <a:srgbClr val="008000"/>
                </a:solidFill>
                <a:latin typeface="Verdana" charset="0"/>
                <a:ea typeface="MS PGothic" charset="0"/>
              </a:rPr>
              <a:t>= minimum (clearance-size/clearance) for the subsequent clearances belonging to a passage-chain</a:t>
            </a:r>
            <a:endParaRPr lang="en-US" sz="1700" dirty="0">
              <a:solidFill>
                <a:srgbClr val="008000"/>
              </a:solidFill>
              <a:latin typeface="Verdana" charset="0"/>
              <a:ea typeface="MS PGothic" charset="0"/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2051720" y="3399397"/>
            <a:ext cx="1944216" cy="648072"/>
          </a:xfrm>
          <a:prstGeom prst="roundRect">
            <a:avLst>
              <a:gd name="adj" fmla="val 35511"/>
            </a:avLst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smtClean="0">
                <a:ln>
                  <a:solidFill>
                    <a:schemeClr val="tx1"/>
                  </a:solidFill>
                </a:ln>
              </a:rPr>
              <a:t>FAIRWAYOBJECT</a:t>
            </a:r>
            <a:endParaRPr lang="en-US" sz="140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Ruit 11"/>
          <p:cNvSpPr/>
          <p:nvPr/>
        </p:nvSpPr>
        <p:spPr>
          <a:xfrm>
            <a:off x="539750" y="3111277"/>
            <a:ext cx="1223963" cy="1223962"/>
          </a:xfrm>
          <a:prstGeom prst="diamon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smtClean="0"/>
              <a:t>FWO</a:t>
            </a:r>
            <a:endParaRPr lang="en-US" sz="1400"/>
          </a:p>
        </p:txBody>
      </p:sp>
      <p:cxnSp>
        <p:nvCxnSpPr>
          <p:cNvPr id="13" name="Rechte verbindingslijn 12"/>
          <p:cNvCxnSpPr>
            <a:stCxn id="12" idx="3"/>
            <a:endCxn id="11" idx="1"/>
          </p:cNvCxnSpPr>
          <p:nvPr/>
        </p:nvCxnSpPr>
        <p:spPr>
          <a:xfrm>
            <a:off x="1763713" y="3724052"/>
            <a:ext cx="287337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128464" y="4293096"/>
            <a:ext cx="4435352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smtClean="0">
                <a:latin typeface="+mn-lt"/>
              </a:rPr>
              <a:t>R50-FWO</a:t>
            </a:r>
          </a:p>
          <a:p>
            <a:pPr>
              <a:defRPr/>
            </a:pPr>
            <a:r>
              <a:rPr lang="en-US" sz="1600" i="1" smtClean="0">
                <a:latin typeface="+mn-lt"/>
              </a:rPr>
              <a:t>fairwayobject FWO has been determined</a:t>
            </a:r>
            <a:endParaRPr lang="en-US" sz="1600" i="1">
              <a:latin typeface="+mn-lt"/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7641679" y="1273264"/>
            <a:ext cx="1944216" cy="648072"/>
          </a:xfrm>
          <a:prstGeom prst="roundRect">
            <a:avLst>
              <a:gd name="adj" fmla="val 35511"/>
            </a:avLst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n>
                  <a:solidFill>
                    <a:schemeClr val="tx1"/>
                  </a:solidFill>
                </a:ln>
              </a:rPr>
              <a:t>PASSAGE-CHAIN</a:t>
            </a:r>
            <a:endParaRPr lang="en-US" sz="1400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16" name="Tabel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31445"/>
              </p:ext>
            </p:extLst>
          </p:nvPr>
        </p:nvGraphicFramePr>
        <p:xfrm>
          <a:off x="5313040" y="1412181"/>
          <a:ext cx="1968500" cy="3698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32101"/>
                <a:gridCol w="936399"/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nl-NL" sz="1400" b="0" dirty="0" smtClean="0">
                          <a:solidFill>
                            <a:schemeClr val="tx1"/>
                          </a:solidFill>
                        </a:rPr>
                        <a:t>FWO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69" marR="91469" marT="45603" marB="4560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dirty="0" smtClean="0">
                          <a:solidFill>
                            <a:schemeClr val="tx1"/>
                          </a:solidFill>
                        </a:rPr>
                        <a:t>PC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69" marR="91469" marT="45603" marB="4560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8" name="Rechte verbindingslijn 17"/>
          <p:cNvCxnSpPr>
            <a:stCxn id="24" idx="3"/>
            <a:endCxn id="16" idx="1"/>
          </p:cNvCxnSpPr>
          <p:nvPr/>
        </p:nvCxnSpPr>
        <p:spPr>
          <a:xfrm>
            <a:off x="4683218" y="1592796"/>
            <a:ext cx="629822" cy="4329"/>
          </a:xfrm>
          <a:prstGeom prst="line">
            <a:avLst/>
          </a:prstGeom>
          <a:ln>
            <a:solidFill>
              <a:srgbClr val="000000"/>
            </a:solidFill>
            <a:head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stCxn id="16" idx="3"/>
            <a:endCxn id="15" idx="1"/>
          </p:cNvCxnSpPr>
          <p:nvPr/>
        </p:nvCxnSpPr>
        <p:spPr>
          <a:xfrm>
            <a:off x="7281540" y="1597919"/>
            <a:ext cx="360363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5336853" y="1339156"/>
            <a:ext cx="1008062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5241032" y="1916832"/>
            <a:ext cx="3529012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 err="1" smtClean="0">
                <a:latin typeface="+mn-lt"/>
              </a:rPr>
              <a:t>fairwayobject</a:t>
            </a:r>
            <a:r>
              <a:rPr lang="en-US" sz="1600" i="1" dirty="0" smtClean="0">
                <a:latin typeface="+mn-lt"/>
              </a:rPr>
              <a:t> FWO is-part-of </a:t>
            </a:r>
            <a:r>
              <a:rPr lang="en-US" sz="1600" i="1" dirty="0" err="1" smtClean="0">
                <a:latin typeface="+mn-lt"/>
              </a:rPr>
              <a:t>passagechain</a:t>
            </a:r>
            <a:r>
              <a:rPr lang="en-US" sz="1600" i="1" dirty="0" smtClean="0">
                <a:latin typeface="+mn-lt"/>
              </a:rPr>
              <a:t> PC</a:t>
            </a:r>
            <a:endParaRPr lang="en-US" sz="1600" i="1" dirty="0">
              <a:latin typeface="+mn-lt"/>
            </a:endParaRPr>
          </a:p>
        </p:txBody>
      </p:sp>
      <p:graphicFrame>
        <p:nvGraphicFramePr>
          <p:cNvPr id="25" name="Tabel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43253"/>
              </p:ext>
            </p:extLst>
          </p:nvPr>
        </p:nvGraphicFramePr>
        <p:xfrm>
          <a:off x="2387600" y="2704877"/>
          <a:ext cx="1968500" cy="36988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32101"/>
                <a:gridCol w="936399"/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nl-NL" sz="1400" b="0" dirty="0" smtClean="0">
                          <a:solidFill>
                            <a:schemeClr val="tx1"/>
                          </a:solidFill>
                        </a:rPr>
                        <a:t>FWO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69" marR="91469" marT="45603" marB="4560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dirty="0" smtClean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69" marR="91469" marT="45603" marB="4560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6" name="Rechte verbindingslijn 25"/>
          <p:cNvCxnSpPr>
            <a:stCxn id="24" idx="2"/>
          </p:cNvCxnSpPr>
          <p:nvPr/>
        </p:nvCxnSpPr>
        <p:spPr>
          <a:xfrm flipH="1">
            <a:off x="3703053" y="1916832"/>
            <a:ext cx="8057" cy="776294"/>
          </a:xfrm>
          <a:prstGeom prst="line">
            <a:avLst/>
          </a:prstGeom>
          <a:ln>
            <a:solidFill>
              <a:srgbClr val="000000"/>
            </a:solidFill>
            <a:head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>
            <a:endCxn id="11" idx="0"/>
          </p:cNvCxnSpPr>
          <p:nvPr/>
        </p:nvCxnSpPr>
        <p:spPr>
          <a:xfrm flipH="1">
            <a:off x="3024188" y="3062064"/>
            <a:ext cx="4762" cy="33655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3419475" y="2631852"/>
            <a:ext cx="1008063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4643438" y="2638202"/>
            <a:ext cx="3529012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 err="1" smtClean="0">
                <a:latin typeface="+mn-lt"/>
              </a:rPr>
              <a:t>fairwayobject</a:t>
            </a:r>
            <a:r>
              <a:rPr lang="en-US" sz="1600" i="1" dirty="0" smtClean="0">
                <a:latin typeface="+mn-lt"/>
              </a:rPr>
              <a:t> FWO offers clearance CL</a:t>
            </a:r>
            <a:endParaRPr lang="en-US" sz="1600" i="1" dirty="0">
              <a:latin typeface="+mn-lt"/>
            </a:endParaRPr>
          </a:p>
        </p:txBody>
      </p:sp>
      <p:sp>
        <p:nvSpPr>
          <p:cNvPr id="30" name="Rechthoek 17"/>
          <p:cNvSpPr>
            <a:spLocks noChangeArrowheads="1"/>
          </p:cNvSpPr>
          <p:nvPr/>
        </p:nvSpPr>
        <p:spPr bwMode="auto">
          <a:xfrm>
            <a:off x="704528" y="5624984"/>
            <a:ext cx="9073008" cy="612328"/>
          </a:xfrm>
          <a:prstGeom prst="rect">
            <a:avLst/>
          </a:prstGeom>
          <a:gradFill rotWithShape="1">
            <a:gsLst>
              <a:gs pos="0">
                <a:srgbClr val="FFFF6D"/>
              </a:gs>
              <a:gs pos="100000">
                <a:srgbClr val="FFE706"/>
              </a:gs>
            </a:gsLst>
            <a:lin ang="5400000"/>
          </a:gradFill>
          <a:ln w="9525">
            <a:solidFill>
              <a:srgbClr val="FBD1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Verdana" charset="0"/>
              </a:rPr>
              <a:t>So now the business responsibility is clear!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Verdana" charset="0"/>
              </a:rPr>
              <a:t>How about information and data responsibility?</a:t>
            </a:r>
            <a:endParaRPr lang="en-US" sz="1800" b="1" dirty="0">
              <a:solidFill>
                <a:srgbClr val="0000F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3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3.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Clarifying</a:t>
            </a:r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primary</a:t>
            </a:r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processes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400" dirty="0" smtClean="0"/>
              <a:t>Defining Information Products – Mockup screen</a:t>
            </a:r>
            <a:endParaRPr lang="en-US" sz="24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9" y="981074"/>
            <a:ext cx="8608866" cy="540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8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3.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Clarifying</a:t>
            </a:r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primary</a:t>
            </a:r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processes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400" dirty="0" smtClean="0"/>
              <a:t>Defining Information Products – Information Construction - Source data need (Objects &amp; Fact types ∊ DEMO Fact Model)</a:t>
            </a:r>
            <a:endParaRPr lang="en-US" sz="24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04888"/>
            <a:ext cx="8424863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5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3.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Clarifying</a:t>
            </a:r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primary</a:t>
            </a:r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processes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400" dirty="0" smtClean="0"/>
              <a:t>Defining Information Products </a:t>
            </a:r>
            <a:r>
              <a:rPr lang="en-US" sz="2400" dirty="0"/>
              <a:t>– Information Construction </a:t>
            </a:r>
            <a:r>
              <a:rPr lang="en-US" sz="2400" dirty="0" smtClean="0"/>
              <a:t>– Derivation rules</a:t>
            </a:r>
            <a:endParaRPr lang="en-US" sz="24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170136"/>
            <a:ext cx="4697412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58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3.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Clarifying</a:t>
            </a:r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primary</a:t>
            </a:r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processes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400" dirty="0" smtClean="0"/>
              <a:t>Service-diagram: clarifying information &amp; data responsibilities</a:t>
            </a:r>
            <a:endParaRPr lang="en-US" sz="24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9" r="1237" b="7542"/>
          <a:stretch/>
        </p:blipFill>
        <p:spPr bwMode="auto">
          <a:xfrm>
            <a:off x="635315" y="1268760"/>
            <a:ext cx="916796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43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DEMO </a:t>
            </a:r>
            <a:r>
              <a:rPr lang="en-US" sz="1200" dirty="0"/>
              <a:t>as core of </a:t>
            </a:r>
            <a:r>
              <a:rPr lang="en-US" sz="1200" i="1" dirty="0"/>
              <a:t>Informed Governance </a:t>
            </a:r>
            <a:r>
              <a:rPr lang="en-US" sz="1200" dirty="0" smtClean="0"/>
              <a:t>at Rijkswaterstaat</a:t>
            </a:r>
            <a:br>
              <a:rPr lang="en-US" sz="1200" dirty="0" smtClean="0"/>
            </a:br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presentation will discuss recent experiences in </a:t>
            </a:r>
            <a:r>
              <a:rPr lang="en-US" dirty="0"/>
              <a:t>shared conceptualization and </a:t>
            </a:r>
            <a:r>
              <a:rPr lang="en-US" dirty="0" smtClean="0"/>
              <a:t>decision making during a (1) large </a:t>
            </a:r>
            <a:r>
              <a:rPr lang="en-US" b="1" dirty="0" smtClean="0"/>
              <a:t>transformation</a:t>
            </a:r>
            <a:r>
              <a:rPr lang="en-US" dirty="0" smtClean="0"/>
              <a:t> project at Rijkswaterstaat (RWS) Shipping Traffic Management. Using (2) stepwise Domain </a:t>
            </a:r>
            <a:r>
              <a:rPr lang="en-US" b="1" dirty="0" smtClean="0"/>
              <a:t>Architecture</a:t>
            </a:r>
            <a:r>
              <a:rPr lang="en-US" dirty="0" smtClean="0"/>
              <a:t> </a:t>
            </a:r>
            <a:r>
              <a:rPr lang="en-US" dirty="0"/>
              <a:t>Explorations –</a:t>
            </a:r>
            <a:r>
              <a:rPr lang="en-US" dirty="0" smtClean="0"/>
              <a:t> </a:t>
            </a:r>
            <a:r>
              <a:rPr lang="en-US" dirty="0"/>
              <a:t>with the Design &amp; Engineering Methodology for Organizations (DEMO) as its core </a:t>
            </a:r>
            <a:r>
              <a:rPr lang="en-US" dirty="0" smtClean="0"/>
              <a:t>–, gradually (3) </a:t>
            </a:r>
            <a:r>
              <a:rPr lang="en-US" b="1" dirty="0" smtClean="0"/>
              <a:t>primary processes became explicit </a:t>
            </a:r>
            <a:r>
              <a:rPr lang="en-US" dirty="0" smtClean="0"/>
              <a:t>for all stakeholders. This (4) </a:t>
            </a:r>
            <a:r>
              <a:rPr lang="en-US" b="1" dirty="0" smtClean="0"/>
              <a:t>enabled</a:t>
            </a:r>
            <a:r>
              <a:rPr lang="en-US" dirty="0" smtClean="0"/>
              <a:t> </a:t>
            </a:r>
            <a:r>
              <a:rPr lang="en-US" b="1" dirty="0" smtClean="0"/>
              <a:t>coherent</a:t>
            </a:r>
            <a:r>
              <a:rPr lang="en-US" dirty="0" smtClean="0"/>
              <a:t> planning of change, ranging from organization and competence development to the </a:t>
            </a:r>
            <a:r>
              <a:rPr lang="en-US" b="1" dirty="0" smtClean="0"/>
              <a:t>steering</a:t>
            </a:r>
            <a:r>
              <a:rPr lang="en-US" dirty="0" smtClean="0"/>
              <a:t> of IT development. Especially (3) the </a:t>
            </a:r>
            <a:r>
              <a:rPr lang="en-US" b="1" dirty="0" err="1" smtClean="0"/>
              <a:t>nautic</a:t>
            </a:r>
            <a:r>
              <a:rPr lang="en-US" b="1" dirty="0" smtClean="0"/>
              <a:t> responsibilities </a:t>
            </a:r>
            <a:r>
              <a:rPr lang="en-US" dirty="0" smtClean="0"/>
              <a:t>for all chain parties became clear, and the content of the professionalization needed to carry these responsibilities.</a:t>
            </a:r>
          </a:p>
          <a:p>
            <a:pPr marL="0" indent="0">
              <a:buNone/>
            </a:pPr>
            <a:endParaRPr lang="en-US" dirty="0">
              <a:latin typeface="Verdana" charset="0"/>
            </a:endParaRPr>
          </a:p>
          <a:p>
            <a:pPr marL="0" indent="0">
              <a:buNone/>
            </a:pPr>
            <a:endParaRPr lang="en-US" dirty="0">
              <a:latin typeface="Verdana" charset="0"/>
            </a:endParaRP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900" smtClean="0">
                <a:solidFill>
                  <a:srgbClr val="0000FF"/>
                </a:solidFill>
              </a:rPr>
              <a:t>May 14th, 2013</a:t>
            </a:r>
            <a:endParaRPr lang="en-US" sz="900">
              <a:solidFill>
                <a:srgbClr val="0000FF"/>
              </a:solidFill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rgbClr val="0000FF"/>
                </a:solidFill>
              </a:rPr>
              <a:t>DEMO as core of Informed Governance at Rijkswaterstaat</a:t>
            </a:r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EB9112B3-74F5-7E4F-9D88-22E4952ABE0C}" type="slidenum">
              <a:rPr lang="en-US" sz="1000">
                <a:solidFill>
                  <a:srgbClr val="0000FF"/>
                </a:solidFill>
              </a:rPr>
              <a:pPr eaLnBrk="1" hangingPunct="1"/>
              <a:t>3</a:t>
            </a:fld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7" name="Rechthoek 50"/>
          <p:cNvSpPr>
            <a:spLocks noChangeArrowheads="1"/>
          </p:cNvSpPr>
          <p:nvPr/>
        </p:nvSpPr>
        <p:spPr bwMode="auto">
          <a:xfrm>
            <a:off x="504056" y="5517232"/>
            <a:ext cx="9417496" cy="742882"/>
          </a:xfrm>
          <a:prstGeom prst="rect">
            <a:avLst/>
          </a:prstGeom>
          <a:gradFill rotWithShape="1">
            <a:gsLst>
              <a:gs pos="0">
                <a:srgbClr val="FFFF6D"/>
              </a:gs>
              <a:gs pos="100000">
                <a:srgbClr val="FFE706"/>
              </a:gs>
            </a:gsLst>
            <a:lin ang="5400000"/>
          </a:gradFill>
          <a:ln w="9525">
            <a:solidFill>
              <a:srgbClr val="FBD1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Informed Governance ≈ clarity on </a:t>
            </a:r>
            <a:r>
              <a:rPr lang="en-US" sz="1600" b="1" dirty="0" err="1" smtClean="0">
                <a:solidFill>
                  <a:srgbClr val="0000FF"/>
                </a:solidFill>
              </a:rPr>
              <a:t>ToBe</a:t>
            </a:r>
            <a:r>
              <a:rPr lang="en-US" sz="1600" b="1" dirty="0" smtClean="0">
                <a:solidFill>
                  <a:srgbClr val="0000FF"/>
                </a:solidFill>
              </a:rPr>
              <a:t>/</a:t>
            </a:r>
            <a:r>
              <a:rPr lang="en-US" sz="1600" b="1" dirty="0" err="1" smtClean="0">
                <a:solidFill>
                  <a:srgbClr val="0000FF"/>
                </a:solidFill>
              </a:rPr>
              <a:t>AsIs</a:t>
            </a:r>
            <a:r>
              <a:rPr lang="en-US" sz="1600" b="1" dirty="0" smtClean="0">
                <a:solidFill>
                  <a:srgbClr val="0000FF"/>
                </a:solidFill>
              </a:rPr>
              <a:t> (essential &amp; implementation) &amp; transformation. Now following: examples how DEMO supports this at RWS.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3.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Clarifying</a:t>
            </a:r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primary</a:t>
            </a:r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processes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400" dirty="0" smtClean="0"/>
              <a:t>This helped professionalize </a:t>
            </a:r>
            <a:r>
              <a:rPr lang="en-US" sz="2400" dirty="0" err="1" smtClean="0"/>
              <a:t>Nautic</a:t>
            </a:r>
            <a:r>
              <a:rPr lang="en-US" sz="2400" dirty="0" smtClean="0"/>
              <a:t> Control …</a:t>
            </a:r>
            <a:endParaRPr lang="en-US" sz="24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720752" y="1340768"/>
            <a:ext cx="4608513" cy="4559300"/>
            <a:chOff x="852" y="830"/>
            <a:chExt cx="2903" cy="2872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852" y="1644"/>
              <a:ext cx="907" cy="907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nl-NL" sz="1200" dirty="0" err="1" smtClean="0"/>
                <a:t>Planned</a:t>
              </a:r>
              <a:r>
                <a:rPr lang="nl-NL" sz="1200" dirty="0"/>
                <a:t> </a:t>
              </a:r>
              <a:r>
                <a:rPr lang="nl-NL" sz="1200" dirty="0" smtClean="0"/>
                <a:t>Infra-</a:t>
              </a:r>
            </a:p>
            <a:p>
              <a:pPr algn="ctr"/>
              <a:r>
                <a:rPr lang="nl-NL" sz="1200" dirty="0" smtClean="0"/>
                <a:t>management</a:t>
              </a:r>
              <a:endParaRPr lang="nl-NL" sz="1200" dirty="0"/>
            </a:p>
            <a:p>
              <a:pPr algn="ctr"/>
              <a:r>
                <a:rPr lang="nl-NL" sz="1200" dirty="0"/>
                <a:t>&amp; </a:t>
              </a:r>
              <a:r>
                <a:rPr lang="nl-NL" sz="1200" dirty="0" smtClean="0"/>
                <a:t>Maintenance</a:t>
              </a:r>
              <a:endParaRPr lang="nl-NL" sz="1200" dirty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253" y="2795"/>
              <a:ext cx="907" cy="907"/>
            </a:xfrm>
            <a:prstGeom prst="ellips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nl-NL" sz="1200" dirty="0" smtClean="0"/>
                <a:t>Legal</a:t>
              </a:r>
              <a:endParaRPr lang="nl-NL" sz="1200" dirty="0"/>
            </a:p>
            <a:p>
              <a:pPr algn="ctr"/>
              <a:r>
                <a:rPr lang="nl-NL" sz="1200" dirty="0" smtClean="0"/>
                <a:t>Control</a:t>
              </a:r>
            </a:p>
            <a:p>
              <a:pPr algn="ctr"/>
              <a:r>
                <a:rPr lang="nl-NL" sz="1200" dirty="0" smtClean="0"/>
                <a:t>&amp; Support</a:t>
              </a:r>
              <a:endParaRPr lang="nl-NL" sz="1200" dirty="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848" y="1647"/>
              <a:ext cx="907" cy="907"/>
            </a:xfrm>
            <a:prstGeom prst="ellipse">
              <a:avLst/>
            </a:prstGeom>
            <a:noFill/>
            <a:ln w="76200" algn="ctr">
              <a:solidFill>
                <a:srgbClr val="FFCC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nl-NL" sz="1200" dirty="0" err="1" smtClean="0"/>
                <a:t>Vessel</a:t>
              </a:r>
              <a:r>
                <a:rPr lang="nl-NL" sz="1200" dirty="0" smtClean="0"/>
                <a:t> Traffic</a:t>
              </a:r>
              <a:endParaRPr lang="nl-NL" sz="1200" dirty="0"/>
            </a:p>
            <a:p>
              <a:pPr algn="ctr"/>
              <a:r>
                <a:rPr lang="nl-NL" sz="1200" dirty="0" smtClean="0"/>
                <a:t>Services &amp;</a:t>
              </a:r>
              <a:endParaRPr lang="nl-NL" sz="1200" dirty="0"/>
            </a:p>
            <a:p>
              <a:pPr algn="ctr"/>
              <a:r>
                <a:rPr lang="nl-NL" sz="1200" dirty="0" smtClean="0"/>
                <a:t>Object Control</a:t>
              </a:r>
              <a:endParaRPr lang="nl-NL" sz="1200" dirty="0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492" y="2795"/>
              <a:ext cx="907" cy="907"/>
            </a:xfrm>
            <a:prstGeom prst="ellipse">
              <a:avLst/>
            </a:prstGeom>
            <a:noFill/>
            <a:ln w="76200" algn="ctr">
              <a:solidFill>
                <a:srgbClr val="0099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nl-NL" sz="1200" dirty="0" smtClean="0"/>
                <a:t>Monitoring</a:t>
              </a:r>
              <a:endParaRPr lang="nl-NL" sz="1200" dirty="0"/>
            </a:p>
            <a:p>
              <a:pPr algn="ctr"/>
              <a:r>
                <a:rPr lang="nl-NL" sz="1200" dirty="0" smtClean="0"/>
                <a:t>&amp;</a:t>
              </a:r>
              <a:endParaRPr lang="nl-NL" sz="1200" dirty="0"/>
            </a:p>
            <a:p>
              <a:pPr algn="ctr"/>
              <a:r>
                <a:rPr lang="nl-NL" sz="1200" dirty="0" err="1" smtClean="0"/>
                <a:t>Enforcement</a:t>
              </a:r>
              <a:endParaRPr lang="nl-NL" sz="1200" dirty="0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50" y="830"/>
              <a:ext cx="907" cy="907"/>
            </a:xfrm>
            <a:prstGeom prst="ellipse">
              <a:avLst/>
            </a:prstGeom>
            <a:noFill/>
            <a:ln w="76200" algn="ctr">
              <a:solidFill>
                <a:schemeClr val="folHlink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nl-NL" sz="1200" dirty="0" err="1" smtClean="0"/>
                <a:t>Politics</a:t>
              </a:r>
              <a:r>
                <a:rPr lang="nl-NL" sz="1200" dirty="0" smtClean="0"/>
                <a:t> &amp;</a:t>
              </a:r>
              <a:endParaRPr lang="nl-NL" sz="1200" dirty="0"/>
            </a:p>
            <a:p>
              <a:pPr algn="ctr"/>
              <a:r>
                <a:rPr lang="nl-NL" sz="1200" dirty="0" err="1" smtClean="0"/>
                <a:t>Policies</a:t>
              </a:r>
              <a:endParaRPr lang="nl-NL" sz="1200" dirty="0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850" y="1887"/>
              <a:ext cx="907" cy="907"/>
            </a:xfrm>
            <a:prstGeom prst="ellipse">
              <a:avLst/>
            </a:prstGeom>
            <a:solidFill>
              <a:srgbClr val="6699FF"/>
            </a:solidFill>
            <a:ln w="12700" algn="ctr">
              <a:solidFill>
                <a:schemeClr val="bg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nl-NL" sz="1000" dirty="0" err="1" smtClean="0">
                  <a:solidFill>
                    <a:schemeClr val="bg1"/>
                  </a:solidFill>
                </a:rPr>
                <a:t>Nautic</a:t>
              </a:r>
              <a:endParaRPr lang="nl-NL" sz="1000" dirty="0">
                <a:solidFill>
                  <a:schemeClr val="bg1"/>
                </a:solidFill>
              </a:endParaRPr>
            </a:p>
            <a:p>
              <a:pPr algn="ctr"/>
              <a:r>
                <a:rPr lang="nl-NL" sz="1000" dirty="0" smtClean="0">
                  <a:solidFill>
                    <a:schemeClr val="bg1"/>
                  </a:solidFill>
                </a:rPr>
                <a:t>Management </a:t>
              </a:r>
              <a:endParaRPr lang="nl-NL" sz="1000" dirty="0">
                <a:solidFill>
                  <a:schemeClr val="bg1"/>
                </a:solidFill>
              </a:endParaRPr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 rot="2800020">
              <a:off x="2462" y="2681"/>
              <a:ext cx="317" cy="182"/>
            </a:xfrm>
            <a:prstGeom prst="leftRightArrow">
              <a:avLst>
                <a:gd name="adj1" fmla="val 41759"/>
                <a:gd name="adj2" fmla="val 59341"/>
              </a:avLst>
            </a:prstGeom>
            <a:solidFill>
              <a:srgbClr val="0000FF"/>
            </a:solidFill>
            <a:ln w="19050" algn="ctr">
              <a:solidFill>
                <a:schemeClr val="bg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  <p:sp>
          <p:nvSpPr>
            <p:cNvPr id="16" name="AutoShape 20"/>
            <p:cNvSpPr>
              <a:spLocks noChangeArrowheads="1"/>
            </p:cNvSpPr>
            <p:nvPr/>
          </p:nvSpPr>
          <p:spPr bwMode="auto">
            <a:xfrm rot="-1208031">
              <a:off x="2628" y="2114"/>
              <a:ext cx="317" cy="182"/>
            </a:xfrm>
            <a:prstGeom prst="leftRightArrow">
              <a:avLst>
                <a:gd name="adj1" fmla="val 41759"/>
                <a:gd name="adj2" fmla="val 59341"/>
              </a:avLst>
            </a:prstGeom>
            <a:solidFill>
              <a:srgbClr val="0000FF"/>
            </a:solidFill>
            <a:ln w="19050" algn="ctr">
              <a:solidFill>
                <a:schemeClr val="bg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  <p:sp>
          <p:nvSpPr>
            <p:cNvPr id="17" name="AutoShape 21"/>
            <p:cNvSpPr>
              <a:spLocks noChangeArrowheads="1"/>
            </p:cNvSpPr>
            <p:nvPr/>
          </p:nvSpPr>
          <p:spPr bwMode="auto">
            <a:xfrm rot="1208031" flipH="1">
              <a:off x="1645" y="2114"/>
              <a:ext cx="317" cy="182"/>
            </a:xfrm>
            <a:prstGeom prst="leftRightArrow">
              <a:avLst>
                <a:gd name="adj1" fmla="val 41759"/>
                <a:gd name="adj2" fmla="val 59341"/>
              </a:avLst>
            </a:prstGeom>
            <a:solidFill>
              <a:srgbClr val="0000FF"/>
            </a:solidFill>
            <a:ln w="19050" algn="ctr">
              <a:solidFill>
                <a:schemeClr val="bg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 rot="-5400000">
              <a:off x="2145" y="1751"/>
              <a:ext cx="317" cy="182"/>
            </a:xfrm>
            <a:prstGeom prst="leftRightArrow">
              <a:avLst>
                <a:gd name="adj1" fmla="val 41759"/>
                <a:gd name="adj2" fmla="val 59341"/>
              </a:avLst>
            </a:prstGeom>
            <a:solidFill>
              <a:srgbClr val="0000FF"/>
            </a:solidFill>
            <a:ln w="19050" algn="ctr">
              <a:solidFill>
                <a:schemeClr val="bg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 rot="18799980" flipH="1">
              <a:off x="1827" y="2681"/>
              <a:ext cx="317" cy="182"/>
            </a:xfrm>
            <a:prstGeom prst="leftRightArrow">
              <a:avLst>
                <a:gd name="adj1" fmla="val 41759"/>
                <a:gd name="adj2" fmla="val 59341"/>
              </a:avLst>
            </a:prstGeom>
            <a:solidFill>
              <a:srgbClr val="0000FF"/>
            </a:solidFill>
            <a:ln w="19050" algn="ctr">
              <a:solidFill>
                <a:schemeClr val="bg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99091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3.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Clarifying</a:t>
            </a:r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primary</a:t>
            </a:r>
            <a:r>
              <a:rPr lang="nl-NL" sz="1200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sz="1200" dirty="0" err="1">
                <a:latin typeface="Verdana" charset="0"/>
                <a:ea typeface="MS PGothic" charset="0"/>
                <a:sym typeface="Wingdings" charset="0"/>
              </a:rPr>
              <a:t>processes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400" dirty="0" smtClean="0"/>
              <a:t>… making it visible as a primary business process</a:t>
            </a:r>
            <a:endParaRPr lang="en-US" sz="24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21" name="Group 54"/>
          <p:cNvGrpSpPr>
            <a:grpSpLocks/>
          </p:cNvGrpSpPr>
          <p:nvPr/>
        </p:nvGrpSpPr>
        <p:grpSpPr bwMode="auto">
          <a:xfrm>
            <a:off x="200025" y="2144638"/>
            <a:ext cx="9505950" cy="2201863"/>
            <a:chOff x="126" y="753"/>
            <a:chExt cx="5988" cy="1387"/>
          </a:xfrm>
        </p:grpSpPr>
        <p:sp>
          <p:nvSpPr>
            <p:cNvPr id="22" name="Oval 4"/>
            <p:cNvSpPr>
              <a:spLocks noChangeAspect="1" noChangeArrowheads="1"/>
            </p:cNvSpPr>
            <p:nvPr/>
          </p:nvSpPr>
          <p:spPr bwMode="auto">
            <a:xfrm>
              <a:off x="126" y="1086"/>
              <a:ext cx="453" cy="454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lIns="0" tIns="0" rIns="0" bIns="0" anchor="ctr"/>
            <a:lstStyle/>
            <a:p>
              <a:r>
                <a:rPr lang="nl-NL" sz="900" dirty="0" smtClean="0"/>
                <a:t>PIM</a:t>
              </a:r>
              <a:endParaRPr lang="nl-NL" sz="900" dirty="0"/>
            </a:p>
          </p:txBody>
        </p:sp>
        <p:sp>
          <p:nvSpPr>
            <p:cNvPr id="23" name="Oval 5"/>
            <p:cNvSpPr>
              <a:spLocks noChangeAspect="1" noChangeArrowheads="1"/>
            </p:cNvSpPr>
            <p:nvPr/>
          </p:nvSpPr>
          <p:spPr bwMode="auto">
            <a:xfrm>
              <a:off x="326" y="1570"/>
              <a:ext cx="454" cy="453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nl-NL" sz="900" dirty="0" smtClean="0"/>
                <a:t>LC&amp;S</a:t>
              </a:r>
              <a:endParaRPr lang="nl-NL" sz="900" dirty="0"/>
            </a:p>
          </p:txBody>
        </p:sp>
        <p:sp>
          <p:nvSpPr>
            <p:cNvPr id="24" name="Oval 6"/>
            <p:cNvSpPr>
              <a:spLocks noChangeAspect="1" noChangeArrowheads="1"/>
            </p:cNvSpPr>
            <p:nvPr/>
          </p:nvSpPr>
          <p:spPr bwMode="auto">
            <a:xfrm>
              <a:off x="943" y="1088"/>
              <a:ext cx="453" cy="453"/>
            </a:xfrm>
            <a:prstGeom prst="ellipse">
              <a:avLst/>
            </a:prstGeom>
            <a:noFill/>
            <a:ln w="38100" algn="ctr">
              <a:solidFill>
                <a:srgbClr val="FFCC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nl-NL" sz="900" dirty="0" smtClean="0"/>
                <a:t>VTS/OC</a:t>
              </a:r>
              <a:endParaRPr lang="nl-NL" sz="900" dirty="0"/>
            </a:p>
          </p:txBody>
        </p:sp>
        <p:sp>
          <p:nvSpPr>
            <p:cNvPr id="25" name="Oval 7"/>
            <p:cNvSpPr>
              <a:spLocks noChangeAspect="1" noChangeArrowheads="1"/>
            </p:cNvSpPr>
            <p:nvPr/>
          </p:nvSpPr>
          <p:spPr bwMode="auto">
            <a:xfrm>
              <a:off x="852" y="1602"/>
              <a:ext cx="453" cy="453"/>
            </a:xfrm>
            <a:prstGeom prst="ellipse">
              <a:avLst/>
            </a:prstGeom>
            <a:noFill/>
            <a:ln w="38100" algn="ctr">
              <a:solidFill>
                <a:srgbClr val="0099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nl-NL" sz="900" dirty="0" smtClean="0"/>
                <a:t>M&amp;E</a:t>
              </a:r>
              <a:endParaRPr lang="nl-NL" sz="900" dirty="0"/>
            </a:p>
          </p:txBody>
        </p:sp>
        <p:sp>
          <p:nvSpPr>
            <p:cNvPr id="26" name="Oval 8"/>
            <p:cNvSpPr>
              <a:spLocks noChangeAspect="1" noChangeArrowheads="1"/>
            </p:cNvSpPr>
            <p:nvPr/>
          </p:nvSpPr>
          <p:spPr bwMode="auto">
            <a:xfrm>
              <a:off x="535" y="753"/>
              <a:ext cx="453" cy="454"/>
            </a:xfrm>
            <a:prstGeom prst="ellipse">
              <a:avLst/>
            </a:prstGeom>
            <a:noFill/>
            <a:ln w="38100" algn="ctr">
              <a:solidFill>
                <a:schemeClr val="folHlink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nl-NL" sz="800" dirty="0" smtClean="0"/>
                <a:t>P &amp; P</a:t>
              </a:r>
              <a:endParaRPr lang="nl-NL" sz="800" dirty="0"/>
            </a:p>
          </p:txBody>
        </p:sp>
        <p:sp>
          <p:nvSpPr>
            <p:cNvPr id="27" name="Oval 9"/>
            <p:cNvSpPr>
              <a:spLocks noChangeAspect="1" noChangeArrowheads="1"/>
            </p:cNvSpPr>
            <p:nvPr/>
          </p:nvSpPr>
          <p:spPr bwMode="auto">
            <a:xfrm>
              <a:off x="353" y="1253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chemeClr val="tx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nl-NL" sz="1000" dirty="0" smtClean="0">
                  <a:solidFill>
                    <a:schemeClr val="bg1"/>
                  </a:solidFill>
                </a:rPr>
                <a:t>NC</a:t>
              </a:r>
              <a:endParaRPr lang="nl-NL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AutoShape 15"/>
            <p:cNvCxnSpPr>
              <a:cxnSpLocks noChangeShapeType="1"/>
              <a:stCxn id="27" idx="6"/>
              <a:endCxn id="26" idx="4"/>
            </p:cNvCxnSpPr>
            <p:nvPr/>
          </p:nvCxnSpPr>
          <p:spPr bwMode="auto">
            <a:xfrm flipV="1">
              <a:off x="580" y="1219"/>
              <a:ext cx="182" cy="1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lg" len="lg"/>
            </a:ln>
          </p:spPr>
        </p:cxnSp>
        <p:cxnSp>
          <p:nvCxnSpPr>
            <p:cNvPr id="29" name="AutoShape 16"/>
            <p:cNvCxnSpPr>
              <a:cxnSpLocks noChangeShapeType="1"/>
              <a:stCxn id="27" idx="6"/>
              <a:endCxn id="24" idx="2"/>
            </p:cNvCxnSpPr>
            <p:nvPr/>
          </p:nvCxnSpPr>
          <p:spPr bwMode="auto">
            <a:xfrm flipV="1">
              <a:off x="580" y="1315"/>
              <a:ext cx="351" cy="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lg" len="lg"/>
            </a:ln>
          </p:spPr>
        </p:cxnSp>
        <p:cxnSp>
          <p:nvCxnSpPr>
            <p:cNvPr id="30" name="AutoShape 17"/>
            <p:cNvCxnSpPr>
              <a:cxnSpLocks noChangeShapeType="1"/>
              <a:stCxn id="27" idx="6"/>
              <a:endCxn id="25" idx="1"/>
            </p:cNvCxnSpPr>
            <p:nvPr/>
          </p:nvCxnSpPr>
          <p:spPr bwMode="auto">
            <a:xfrm>
              <a:off x="580" y="1367"/>
              <a:ext cx="338" cy="2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lg" len="lg"/>
            </a:ln>
          </p:spPr>
        </p:cxnSp>
        <p:cxnSp>
          <p:nvCxnSpPr>
            <p:cNvPr id="31" name="AutoShape 18"/>
            <p:cNvCxnSpPr>
              <a:cxnSpLocks noChangeShapeType="1"/>
              <a:stCxn id="27" idx="6"/>
              <a:endCxn id="23" idx="0"/>
            </p:cNvCxnSpPr>
            <p:nvPr/>
          </p:nvCxnSpPr>
          <p:spPr bwMode="auto">
            <a:xfrm flipH="1">
              <a:off x="553" y="1367"/>
              <a:ext cx="27" cy="1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lg" len="lg"/>
            </a:ln>
          </p:spPr>
        </p:cxnSp>
        <p:sp>
          <p:nvSpPr>
            <p:cNvPr id="32" name="Oval 19"/>
            <p:cNvSpPr>
              <a:spLocks noChangeAspect="1" noChangeArrowheads="1"/>
            </p:cNvSpPr>
            <p:nvPr/>
          </p:nvSpPr>
          <p:spPr bwMode="auto">
            <a:xfrm>
              <a:off x="1714" y="1087"/>
              <a:ext cx="453" cy="454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lIns="0" tIns="0" rIns="0" bIns="0" anchor="ctr"/>
            <a:lstStyle/>
            <a:p>
              <a:r>
                <a:rPr lang="nl-NL" sz="900" dirty="0" smtClean="0"/>
                <a:t>PIM</a:t>
              </a:r>
              <a:endParaRPr lang="nl-NL" sz="900" dirty="0"/>
            </a:p>
          </p:txBody>
        </p:sp>
        <p:sp>
          <p:nvSpPr>
            <p:cNvPr id="33" name="Oval 20"/>
            <p:cNvSpPr>
              <a:spLocks noChangeAspect="1" noChangeArrowheads="1"/>
            </p:cNvSpPr>
            <p:nvPr/>
          </p:nvSpPr>
          <p:spPr bwMode="auto">
            <a:xfrm>
              <a:off x="1914" y="1571"/>
              <a:ext cx="454" cy="453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b"/>
            <a:lstStyle/>
            <a:p>
              <a:pPr algn="ctr"/>
              <a:r>
                <a:rPr lang="nl-NL" sz="900" dirty="0" smtClean="0"/>
                <a:t>LC&amp;S</a:t>
              </a:r>
              <a:endParaRPr lang="nl-NL" sz="900" dirty="0"/>
            </a:p>
          </p:txBody>
        </p:sp>
        <p:sp>
          <p:nvSpPr>
            <p:cNvPr id="34" name="Oval 21"/>
            <p:cNvSpPr>
              <a:spLocks noChangeAspect="1" noChangeArrowheads="1"/>
            </p:cNvSpPr>
            <p:nvPr/>
          </p:nvSpPr>
          <p:spPr bwMode="auto">
            <a:xfrm>
              <a:off x="2531" y="1089"/>
              <a:ext cx="453" cy="453"/>
            </a:xfrm>
            <a:prstGeom prst="ellipse">
              <a:avLst/>
            </a:prstGeom>
            <a:noFill/>
            <a:ln w="38100" algn="ctr">
              <a:solidFill>
                <a:srgbClr val="FFCC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nl-NL" sz="900" dirty="0" smtClean="0"/>
                <a:t>VTS/OC</a:t>
              </a:r>
              <a:endParaRPr lang="nl-NL" sz="900" dirty="0"/>
            </a:p>
          </p:txBody>
        </p:sp>
        <p:sp>
          <p:nvSpPr>
            <p:cNvPr id="35" name="Oval 22"/>
            <p:cNvSpPr>
              <a:spLocks noChangeAspect="1" noChangeArrowheads="1"/>
            </p:cNvSpPr>
            <p:nvPr/>
          </p:nvSpPr>
          <p:spPr bwMode="auto">
            <a:xfrm>
              <a:off x="2440" y="1603"/>
              <a:ext cx="453" cy="453"/>
            </a:xfrm>
            <a:prstGeom prst="ellipse">
              <a:avLst/>
            </a:prstGeom>
            <a:noFill/>
            <a:ln w="38100" algn="ctr">
              <a:solidFill>
                <a:srgbClr val="009900"/>
              </a:solidFill>
              <a:round/>
              <a:headEnd/>
              <a:tailEnd type="none" w="lg" len="lg"/>
            </a:ln>
          </p:spPr>
          <p:txBody>
            <a:bodyPr wrap="none" anchor="b"/>
            <a:lstStyle/>
            <a:p>
              <a:pPr algn="ctr"/>
              <a:r>
                <a:rPr lang="nl-NL" sz="900" dirty="0"/>
                <a:t>M&amp;</a:t>
              </a:r>
              <a:r>
                <a:rPr lang="nl-NL" sz="900" dirty="0" smtClean="0"/>
                <a:t>E</a:t>
              </a:r>
              <a:endParaRPr lang="nl-NL" sz="900" dirty="0"/>
            </a:p>
          </p:txBody>
        </p:sp>
        <p:sp>
          <p:nvSpPr>
            <p:cNvPr id="36" name="Oval 23"/>
            <p:cNvSpPr>
              <a:spLocks noChangeAspect="1" noChangeArrowheads="1"/>
            </p:cNvSpPr>
            <p:nvPr/>
          </p:nvSpPr>
          <p:spPr bwMode="auto">
            <a:xfrm>
              <a:off x="2123" y="754"/>
              <a:ext cx="453" cy="454"/>
            </a:xfrm>
            <a:prstGeom prst="ellipse">
              <a:avLst/>
            </a:prstGeom>
            <a:noFill/>
            <a:ln w="38100" algn="ctr">
              <a:solidFill>
                <a:schemeClr val="folHlink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nl-NL" sz="800" dirty="0" smtClean="0"/>
                <a:t>P &amp; P</a:t>
              </a:r>
              <a:endParaRPr lang="nl-NL" sz="800" dirty="0"/>
            </a:p>
          </p:txBody>
        </p:sp>
        <p:sp>
          <p:nvSpPr>
            <p:cNvPr id="37" name="Oval 24"/>
            <p:cNvSpPr>
              <a:spLocks noChangeAspect="1" noChangeArrowheads="1"/>
            </p:cNvSpPr>
            <p:nvPr/>
          </p:nvSpPr>
          <p:spPr bwMode="auto">
            <a:xfrm>
              <a:off x="2077" y="157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FF0000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nl-NL" sz="1000" dirty="0" smtClean="0">
                  <a:solidFill>
                    <a:schemeClr val="bg1"/>
                  </a:solidFill>
                </a:rPr>
                <a:t>NC</a:t>
              </a:r>
              <a:endParaRPr lang="nl-NL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AutoShape 25"/>
            <p:cNvCxnSpPr>
              <a:cxnSpLocks noChangeShapeType="1"/>
              <a:stCxn id="37" idx="0"/>
              <a:endCxn id="36" idx="4"/>
            </p:cNvCxnSpPr>
            <p:nvPr/>
          </p:nvCxnSpPr>
          <p:spPr bwMode="auto">
            <a:xfrm flipV="1">
              <a:off x="2191" y="1220"/>
              <a:ext cx="159" cy="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lg" len="lg"/>
            </a:ln>
          </p:spPr>
        </p:cxnSp>
        <p:cxnSp>
          <p:nvCxnSpPr>
            <p:cNvPr id="39" name="AutoShape 26"/>
            <p:cNvCxnSpPr>
              <a:cxnSpLocks noChangeShapeType="1"/>
              <a:stCxn id="37" idx="0"/>
              <a:endCxn id="34" idx="2"/>
            </p:cNvCxnSpPr>
            <p:nvPr/>
          </p:nvCxnSpPr>
          <p:spPr bwMode="auto">
            <a:xfrm flipV="1">
              <a:off x="2191" y="1316"/>
              <a:ext cx="32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lg" len="lg"/>
            </a:ln>
          </p:spPr>
        </p:cxnSp>
        <p:cxnSp>
          <p:nvCxnSpPr>
            <p:cNvPr id="40" name="AutoShape 27"/>
            <p:cNvCxnSpPr>
              <a:cxnSpLocks noChangeShapeType="1"/>
              <a:stCxn id="37" idx="0"/>
              <a:endCxn id="35" idx="1"/>
            </p:cNvCxnSpPr>
            <p:nvPr/>
          </p:nvCxnSpPr>
          <p:spPr bwMode="auto">
            <a:xfrm>
              <a:off x="2191" y="1570"/>
              <a:ext cx="315" cy="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lg" len="lg"/>
            </a:ln>
          </p:spPr>
        </p:cxnSp>
        <p:cxnSp>
          <p:nvCxnSpPr>
            <p:cNvPr id="41" name="AutoShape 28"/>
            <p:cNvCxnSpPr>
              <a:cxnSpLocks noChangeShapeType="1"/>
              <a:stCxn id="37" idx="0"/>
              <a:endCxn id="32" idx="6"/>
            </p:cNvCxnSpPr>
            <p:nvPr/>
          </p:nvCxnSpPr>
          <p:spPr bwMode="auto">
            <a:xfrm flipH="1" flipV="1">
              <a:off x="2179" y="1314"/>
              <a:ext cx="12" cy="2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lg" len="lg"/>
            </a:ln>
          </p:spPr>
        </p:cxnSp>
        <p:sp>
          <p:nvSpPr>
            <p:cNvPr id="42" name="Oval 29"/>
            <p:cNvSpPr>
              <a:spLocks noChangeAspect="1" noChangeArrowheads="1"/>
            </p:cNvSpPr>
            <p:nvPr/>
          </p:nvSpPr>
          <p:spPr bwMode="auto">
            <a:xfrm>
              <a:off x="3256" y="1087"/>
              <a:ext cx="453" cy="454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lIns="0" tIns="0" rIns="0" bIns="0" anchor="ctr"/>
            <a:lstStyle/>
            <a:p>
              <a:r>
                <a:rPr lang="nl-NL" sz="900" dirty="0" smtClean="0"/>
                <a:t>PIM</a:t>
              </a:r>
              <a:endParaRPr lang="nl-NL" sz="900" dirty="0"/>
            </a:p>
          </p:txBody>
        </p:sp>
        <p:sp>
          <p:nvSpPr>
            <p:cNvPr id="43" name="Oval 30"/>
            <p:cNvSpPr>
              <a:spLocks noChangeAspect="1" noChangeArrowheads="1"/>
            </p:cNvSpPr>
            <p:nvPr/>
          </p:nvSpPr>
          <p:spPr bwMode="auto">
            <a:xfrm>
              <a:off x="3456" y="1571"/>
              <a:ext cx="454" cy="453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b"/>
            <a:lstStyle/>
            <a:p>
              <a:pPr algn="ctr"/>
              <a:r>
                <a:rPr lang="nl-NL" sz="900" dirty="0" smtClean="0"/>
                <a:t>LC&amp;S</a:t>
              </a:r>
              <a:endParaRPr lang="nl-NL" sz="900" dirty="0"/>
            </a:p>
          </p:txBody>
        </p:sp>
        <p:sp>
          <p:nvSpPr>
            <p:cNvPr id="44" name="Oval 31"/>
            <p:cNvSpPr>
              <a:spLocks noChangeAspect="1" noChangeArrowheads="1"/>
            </p:cNvSpPr>
            <p:nvPr/>
          </p:nvSpPr>
          <p:spPr bwMode="auto">
            <a:xfrm>
              <a:off x="4073" y="1089"/>
              <a:ext cx="453" cy="453"/>
            </a:xfrm>
            <a:prstGeom prst="ellipse">
              <a:avLst/>
            </a:prstGeom>
            <a:noFill/>
            <a:ln w="38100" algn="ctr">
              <a:solidFill>
                <a:srgbClr val="FFCC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nl-NL" sz="900" dirty="0" smtClean="0"/>
                <a:t>VTS/OC</a:t>
              </a:r>
              <a:endParaRPr lang="nl-NL" sz="900" dirty="0"/>
            </a:p>
          </p:txBody>
        </p:sp>
        <p:sp>
          <p:nvSpPr>
            <p:cNvPr id="45" name="Oval 32"/>
            <p:cNvSpPr>
              <a:spLocks noChangeAspect="1" noChangeArrowheads="1"/>
            </p:cNvSpPr>
            <p:nvPr/>
          </p:nvSpPr>
          <p:spPr bwMode="auto">
            <a:xfrm>
              <a:off x="3982" y="1603"/>
              <a:ext cx="453" cy="453"/>
            </a:xfrm>
            <a:prstGeom prst="ellipse">
              <a:avLst/>
            </a:prstGeom>
            <a:noFill/>
            <a:ln w="38100" algn="ctr">
              <a:solidFill>
                <a:srgbClr val="009900"/>
              </a:solidFill>
              <a:round/>
              <a:headEnd/>
              <a:tailEnd type="none" w="lg" len="lg"/>
            </a:ln>
          </p:spPr>
          <p:txBody>
            <a:bodyPr wrap="none" anchor="b"/>
            <a:lstStyle/>
            <a:p>
              <a:pPr algn="ctr"/>
              <a:r>
                <a:rPr lang="nl-NL" sz="900" dirty="0"/>
                <a:t>M&amp;</a:t>
              </a:r>
              <a:r>
                <a:rPr lang="nl-NL" sz="900" dirty="0" smtClean="0"/>
                <a:t>E</a:t>
              </a:r>
              <a:endParaRPr lang="nl-NL" sz="900" dirty="0"/>
            </a:p>
          </p:txBody>
        </p:sp>
        <p:sp>
          <p:nvSpPr>
            <p:cNvPr id="46" name="Oval 33"/>
            <p:cNvSpPr>
              <a:spLocks noChangeAspect="1" noChangeArrowheads="1"/>
            </p:cNvSpPr>
            <p:nvPr/>
          </p:nvSpPr>
          <p:spPr bwMode="auto">
            <a:xfrm>
              <a:off x="3665" y="754"/>
              <a:ext cx="453" cy="454"/>
            </a:xfrm>
            <a:prstGeom prst="ellipse">
              <a:avLst/>
            </a:prstGeom>
            <a:noFill/>
            <a:ln w="38100" algn="ctr">
              <a:solidFill>
                <a:schemeClr val="folHlink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nl-NL" sz="800" dirty="0" smtClean="0"/>
                <a:t>P &amp; P</a:t>
              </a:r>
              <a:endParaRPr lang="nl-NL" sz="800" dirty="0"/>
            </a:p>
          </p:txBody>
        </p:sp>
        <p:sp>
          <p:nvSpPr>
            <p:cNvPr id="47" name="Oval 34"/>
            <p:cNvSpPr>
              <a:spLocks noChangeAspect="1" noChangeArrowheads="1"/>
            </p:cNvSpPr>
            <p:nvPr/>
          </p:nvSpPr>
          <p:spPr bwMode="auto">
            <a:xfrm>
              <a:off x="3996" y="1623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009900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nl-NL" sz="1000" dirty="0" smtClean="0">
                  <a:solidFill>
                    <a:schemeClr val="bg1"/>
                  </a:solidFill>
                </a:rPr>
                <a:t>NC</a:t>
              </a:r>
              <a:endParaRPr lang="nl-NL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AutoShape 35"/>
            <p:cNvCxnSpPr>
              <a:cxnSpLocks noChangeShapeType="1"/>
              <a:stCxn id="47" idx="1"/>
              <a:endCxn id="46" idx="4"/>
            </p:cNvCxnSpPr>
            <p:nvPr/>
          </p:nvCxnSpPr>
          <p:spPr bwMode="auto">
            <a:xfrm flipH="1" flipV="1">
              <a:off x="3892" y="1220"/>
              <a:ext cx="137" cy="4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lg" len="lg"/>
            </a:ln>
          </p:spPr>
        </p:cxnSp>
        <p:cxnSp>
          <p:nvCxnSpPr>
            <p:cNvPr id="49" name="AutoShape 36"/>
            <p:cNvCxnSpPr>
              <a:cxnSpLocks noChangeShapeType="1"/>
              <a:stCxn id="47" idx="1"/>
              <a:endCxn id="44" idx="2"/>
            </p:cNvCxnSpPr>
            <p:nvPr/>
          </p:nvCxnSpPr>
          <p:spPr bwMode="auto">
            <a:xfrm flipV="1">
              <a:off x="4029" y="1316"/>
              <a:ext cx="32" cy="3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lg" len="lg"/>
            </a:ln>
          </p:spPr>
        </p:cxnSp>
        <p:cxnSp>
          <p:nvCxnSpPr>
            <p:cNvPr id="50" name="AutoShape 37"/>
            <p:cNvCxnSpPr>
              <a:cxnSpLocks noChangeShapeType="1"/>
              <a:stCxn id="43" idx="7"/>
              <a:endCxn id="45" idx="1"/>
            </p:cNvCxnSpPr>
            <p:nvPr/>
          </p:nvCxnSpPr>
          <p:spPr bwMode="auto">
            <a:xfrm>
              <a:off x="3844" y="1625"/>
              <a:ext cx="204" cy="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lg" len="lg"/>
            </a:ln>
          </p:spPr>
        </p:cxnSp>
        <p:cxnSp>
          <p:nvCxnSpPr>
            <p:cNvPr id="51" name="AutoShape 38"/>
            <p:cNvCxnSpPr>
              <a:cxnSpLocks noChangeShapeType="1"/>
              <a:stCxn id="47" idx="1"/>
              <a:endCxn id="42" idx="6"/>
            </p:cNvCxnSpPr>
            <p:nvPr/>
          </p:nvCxnSpPr>
          <p:spPr bwMode="auto">
            <a:xfrm flipH="1" flipV="1">
              <a:off x="3721" y="1314"/>
              <a:ext cx="308" cy="3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lg" len="lg"/>
            </a:ln>
          </p:spPr>
        </p:cxnSp>
        <p:sp>
          <p:nvSpPr>
            <p:cNvPr id="52" name="Oval 39"/>
            <p:cNvSpPr>
              <a:spLocks noChangeAspect="1" noChangeArrowheads="1"/>
            </p:cNvSpPr>
            <p:nvPr/>
          </p:nvSpPr>
          <p:spPr bwMode="auto">
            <a:xfrm>
              <a:off x="4844" y="1087"/>
              <a:ext cx="453" cy="454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lIns="0" tIns="0" rIns="0" bIns="0" anchor="ctr"/>
            <a:lstStyle/>
            <a:p>
              <a:r>
                <a:rPr lang="nl-NL" sz="900" dirty="0" smtClean="0"/>
                <a:t>PIM</a:t>
              </a:r>
              <a:endParaRPr lang="nl-NL" sz="900" dirty="0"/>
            </a:p>
          </p:txBody>
        </p:sp>
        <p:sp>
          <p:nvSpPr>
            <p:cNvPr id="53" name="Oval 40"/>
            <p:cNvSpPr>
              <a:spLocks noChangeAspect="1" noChangeArrowheads="1"/>
            </p:cNvSpPr>
            <p:nvPr/>
          </p:nvSpPr>
          <p:spPr bwMode="auto">
            <a:xfrm>
              <a:off x="5044" y="1571"/>
              <a:ext cx="454" cy="453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b"/>
            <a:lstStyle/>
            <a:p>
              <a:pPr algn="ctr"/>
              <a:r>
                <a:rPr lang="nl-NL" sz="900" dirty="0" smtClean="0"/>
                <a:t>LC&amp;S</a:t>
              </a:r>
              <a:endParaRPr lang="nl-NL" sz="900" dirty="0"/>
            </a:p>
          </p:txBody>
        </p:sp>
        <p:sp>
          <p:nvSpPr>
            <p:cNvPr id="54" name="Oval 41"/>
            <p:cNvSpPr>
              <a:spLocks noChangeAspect="1" noChangeArrowheads="1"/>
            </p:cNvSpPr>
            <p:nvPr/>
          </p:nvSpPr>
          <p:spPr bwMode="auto">
            <a:xfrm>
              <a:off x="5661" y="1089"/>
              <a:ext cx="453" cy="453"/>
            </a:xfrm>
            <a:prstGeom prst="ellipse">
              <a:avLst/>
            </a:prstGeom>
            <a:noFill/>
            <a:ln w="38100" algn="ctr">
              <a:solidFill>
                <a:srgbClr val="FFCC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r"/>
              <a:r>
                <a:rPr lang="nl-NL" sz="900" dirty="0" smtClean="0"/>
                <a:t>VTS/</a:t>
              </a:r>
            </a:p>
            <a:p>
              <a:pPr algn="r"/>
              <a:r>
                <a:rPr lang="nl-NL" sz="900" dirty="0" smtClean="0"/>
                <a:t>OC</a:t>
              </a:r>
              <a:endParaRPr lang="nl-NL" sz="900" dirty="0"/>
            </a:p>
          </p:txBody>
        </p:sp>
        <p:sp>
          <p:nvSpPr>
            <p:cNvPr id="55" name="Oval 42"/>
            <p:cNvSpPr>
              <a:spLocks noChangeAspect="1" noChangeArrowheads="1"/>
            </p:cNvSpPr>
            <p:nvPr/>
          </p:nvSpPr>
          <p:spPr bwMode="auto">
            <a:xfrm>
              <a:off x="5570" y="1603"/>
              <a:ext cx="453" cy="453"/>
            </a:xfrm>
            <a:prstGeom prst="ellipse">
              <a:avLst/>
            </a:prstGeom>
            <a:noFill/>
            <a:ln w="38100" algn="ctr">
              <a:solidFill>
                <a:srgbClr val="009900"/>
              </a:solidFill>
              <a:round/>
              <a:headEnd/>
              <a:tailEnd type="none" w="lg" len="lg"/>
            </a:ln>
          </p:spPr>
          <p:txBody>
            <a:bodyPr wrap="none" anchor="b"/>
            <a:lstStyle/>
            <a:p>
              <a:pPr algn="ctr"/>
              <a:r>
                <a:rPr lang="nl-NL" sz="900" dirty="0"/>
                <a:t>M&amp;</a:t>
              </a:r>
              <a:r>
                <a:rPr lang="nl-NL" sz="900" dirty="0" smtClean="0"/>
                <a:t>E</a:t>
              </a:r>
              <a:endParaRPr lang="nl-NL" sz="900" dirty="0"/>
            </a:p>
          </p:txBody>
        </p:sp>
        <p:sp>
          <p:nvSpPr>
            <p:cNvPr id="56" name="Oval 43"/>
            <p:cNvSpPr>
              <a:spLocks noChangeAspect="1" noChangeArrowheads="1"/>
            </p:cNvSpPr>
            <p:nvPr/>
          </p:nvSpPr>
          <p:spPr bwMode="auto">
            <a:xfrm>
              <a:off x="5253" y="754"/>
              <a:ext cx="453" cy="454"/>
            </a:xfrm>
            <a:prstGeom prst="ellipse">
              <a:avLst/>
            </a:prstGeom>
            <a:noFill/>
            <a:ln w="38100" algn="ctr">
              <a:solidFill>
                <a:schemeClr val="folHlink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nl-NL" sz="800" dirty="0" smtClean="0"/>
                <a:t>P &amp; P</a:t>
              </a:r>
              <a:endParaRPr lang="nl-NL" sz="800" dirty="0"/>
            </a:p>
          </p:txBody>
        </p:sp>
        <p:sp>
          <p:nvSpPr>
            <p:cNvPr id="57" name="Oval 44"/>
            <p:cNvSpPr>
              <a:spLocks noChangeAspect="1" noChangeArrowheads="1"/>
            </p:cNvSpPr>
            <p:nvPr/>
          </p:nvSpPr>
          <p:spPr bwMode="auto">
            <a:xfrm>
              <a:off x="5615" y="1253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nl-NL" sz="1000" dirty="0" smtClean="0">
                  <a:solidFill>
                    <a:schemeClr val="bg1"/>
                  </a:solidFill>
                </a:rPr>
                <a:t>NC</a:t>
              </a:r>
              <a:endParaRPr lang="nl-NL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58" name="AutoShape 45"/>
            <p:cNvCxnSpPr>
              <a:cxnSpLocks noChangeShapeType="1"/>
              <a:stCxn id="57" idx="2"/>
              <a:endCxn id="56" idx="4"/>
            </p:cNvCxnSpPr>
            <p:nvPr/>
          </p:nvCxnSpPr>
          <p:spPr bwMode="auto">
            <a:xfrm flipH="1" flipV="1">
              <a:off x="5480" y="1220"/>
              <a:ext cx="135" cy="1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lg" len="lg"/>
            </a:ln>
          </p:spPr>
        </p:cxnSp>
        <p:cxnSp>
          <p:nvCxnSpPr>
            <p:cNvPr id="59" name="AutoShape 47"/>
            <p:cNvCxnSpPr>
              <a:cxnSpLocks noChangeShapeType="1"/>
              <a:stCxn id="53" idx="7"/>
              <a:endCxn id="57" idx="2"/>
            </p:cNvCxnSpPr>
            <p:nvPr/>
          </p:nvCxnSpPr>
          <p:spPr bwMode="auto">
            <a:xfrm flipV="1">
              <a:off x="5432" y="1367"/>
              <a:ext cx="183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lg" len="lg"/>
            </a:ln>
          </p:spPr>
        </p:cxnSp>
        <p:cxnSp>
          <p:nvCxnSpPr>
            <p:cNvPr id="60" name="AutoShape 48"/>
            <p:cNvCxnSpPr>
              <a:cxnSpLocks noChangeShapeType="1"/>
              <a:stCxn id="57" idx="2"/>
              <a:endCxn id="52" idx="6"/>
            </p:cNvCxnSpPr>
            <p:nvPr/>
          </p:nvCxnSpPr>
          <p:spPr bwMode="auto">
            <a:xfrm flipH="1" flipV="1">
              <a:off x="5309" y="1314"/>
              <a:ext cx="306" cy="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lg" len="lg"/>
            </a:ln>
          </p:spPr>
        </p:cxnSp>
        <p:cxnSp>
          <p:nvCxnSpPr>
            <p:cNvPr id="61" name="AutoShape 49"/>
            <p:cNvCxnSpPr>
              <a:cxnSpLocks noChangeShapeType="1"/>
              <a:stCxn id="55" idx="1"/>
              <a:endCxn id="57" idx="2"/>
            </p:cNvCxnSpPr>
            <p:nvPr/>
          </p:nvCxnSpPr>
          <p:spPr bwMode="auto">
            <a:xfrm flipH="1" flipV="1">
              <a:off x="5615" y="1367"/>
              <a:ext cx="21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lg" len="lg"/>
            </a:ln>
          </p:spPr>
        </p:cxnSp>
        <p:sp>
          <p:nvSpPr>
            <p:cNvPr id="62" name="Text Box 50"/>
            <p:cNvSpPr txBox="1">
              <a:spLocks noChangeArrowheads="1"/>
            </p:cNvSpPr>
            <p:nvPr/>
          </p:nvSpPr>
          <p:spPr bwMode="auto">
            <a:xfrm>
              <a:off x="1433" y="1888"/>
              <a:ext cx="359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NL" sz="2000" dirty="0" smtClean="0"/>
                <a:t>OR</a:t>
              </a:r>
              <a:endParaRPr lang="nl-NL" sz="2000" dirty="0"/>
            </a:p>
          </p:txBody>
        </p:sp>
        <p:sp>
          <p:nvSpPr>
            <p:cNvPr id="63" name="Text Box 51"/>
            <p:cNvSpPr txBox="1">
              <a:spLocks noChangeArrowheads="1"/>
            </p:cNvSpPr>
            <p:nvPr/>
          </p:nvSpPr>
          <p:spPr bwMode="auto">
            <a:xfrm>
              <a:off x="2997" y="1888"/>
              <a:ext cx="359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NL" sz="2000" dirty="0" smtClean="0"/>
                <a:t>OR</a:t>
              </a:r>
              <a:endParaRPr lang="nl-NL" sz="2000" dirty="0"/>
            </a:p>
          </p:txBody>
        </p:sp>
        <p:sp>
          <p:nvSpPr>
            <p:cNvPr id="64" name="Text Box 52"/>
            <p:cNvSpPr txBox="1">
              <a:spLocks noChangeArrowheads="1"/>
            </p:cNvSpPr>
            <p:nvPr/>
          </p:nvSpPr>
          <p:spPr bwMode="auto">
            <a:xfrm>
              <a:off x="4540" y="1888"/>
              <a:ext cx="359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NL" sz="2000" dirty="0" smtClean="0"/>
                <a:t>OR</a:t>
              </a:r>
              <a:endParaRPr lang="nl-N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924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DEMO </a:t>
            </a:r>
            <a:r>
              <a:rPr lang="en-US" sz="1200" dirty="0"/>
              <a:t>as core of </a:t>
            </a:r>
            <a:r>
              <a:rPr lang="en-US" sz="1200" i="1" dirty="0"/>
              <a:t>Informed Governance </a:t>
            </a:r>
            <a:r>
              <a:rPr lang="en-US" sz="1200" dirty="0" smtClean="0"/>
              <a:t>at Rijkswaterstaat</a:t>
            </a:r>
            <a:br>
              <a:rPr lang="en-US" sz="1200" dirty="0" smtClean="0"/>
            </a:b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Starter: 3 </a:t>
            </a:r>
            <a:r>
              <a:rPr lang="en-US" dirty="0" smtClean="0"/>
              <a:t>concrete </a:t>
            </a:r>
            <a:r>
              <a:rPr lang="en-US" dirty="0"/>
              <a:t>examples DEMO@RWS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Transformation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Domain Architecture Shipping Traffic Management (DAS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 smtClean="0">
                <a:latin typeface="Verdana" charset="0"/>
                <a:ea typeface="MS PGothic" charset="0"/>
                <a:sym typeface="Wingdings" charset="0"/>
              </a:rPr>
              <a:t>Clarifying</a:t>
            </a:r>
            <a:r>
              <a:rPr lang="nl-NL" dirty="0" smtClean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dirty="0" err="1">
                <a:latin typeface="Verdana" charset="0"/>
                <a:ea typeface="MS PGothic" charset="0"/>
                <a:sym typeface="Wingdings" charset="0"/>
              </a:rPr>
              <a:t>primary</a:t>
            </a:r>
            <a:r>
              <a:rPr lang="nl-NL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dirty="0" err="1" smtClean="0">
                <a:latin typeface="Verdana" charset="0"/>
                <a:ea typeface="MS PGothic" charset="0"/>
                <a:sym typeface="Wingdings" charset="0"/>
              </a:rPr>
              <a:t>processes</a:t>
            </a:r>
            <a:endParaRPr lang="nl-NL" dirty="0" smtClean="0">
              <a:latin typeface="Verdana" charset="0"/>
              <a:ea typeface="MS PGothic" charset="0"/>
              <a:sym typeface="Wingding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Enabling </a:t>
            </a:r>
            <a:r>
              <a:rPr lang="en-US" dirty="0"/>
              <a:t>coherent </a:t>
            </a:r>
            <a:r>
              <a:rPr lang="en-US" dirty="0" smtClean="0"/>
              <a:t>steering</a:t>
            </a:r>
          </a:p>
          <a:p>
            <a:pPr marL="457200" indent="-457200"/>
            <a:r>
              <a:rPr lang="en-US" dirty="0"/>
              <a:t>Conclusions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Verdana" charset="0"/>
            </a:endParaRP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900" smtClean="0">
                <a:solidFill>
                  <a:srgbClr val="0000FF"/>
                </a:solidFill>
              </a:rPr>
              <a:t>May 14th, 2013</a:t>
            </a:r>
            <a:endParaRPr lang="en-US" sz="900">
              <a:solidFill>
                <a:srgbClr val="0000FF"/>
              </a:solidFill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rgbClr val="0000FF"/>
                </a:solidFill>
              </a:rPr>
              <a:t>DEMO as core of Informed Governance at Rijkswaterstaat</a:t>
            </a:r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EB9112B3-74F5-7E4F-9D88-22E4952ABE0C}" type="slidenum">
              <a:rPr lang="en-US" sz="1000">
                <a:solidFill>
                  <a:srgbClr val="0000FF"/>
                </a:solidFill>
              </a:rPr>
              <a:pPr eaLnBrk="1" hangingPunct="1"/>
              <a:t>32</a:t>
            </a:fld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4" name="Pijl links 3"/>
          <p:cNvSpPr/>
          <p:nvPr/>
        </p:nvSpPr>
        <p:spPr>
          <a:xfrm>
            <a:off x="331258" y="2780928"/>
            <a:ext cx="216024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hthoek 6"/>
          <p:cNvSpPr>
            <a:spLocks noChangeArrowheads="1"/>
          </p:cNvSpPr>
          <p:nvPr/>
        </p:nvSpPr>
        <p:spPr bwMode="auto">
          <a:xfrm>
            <a:off x="232790" y="1106512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  <p:sp>
        <p:nvSpPr>
          <p:cNvPr id="9" name="Rechthoek 6"/>
          <p:cNvSpPr>
            <a:spLocks noChangeArrowheads="1"/>
          </p:cNvSpPr>
          <p:nvPr/>
        </p:nvSpPr>
        <p:spPr bwMode="auto">
          <a:xfrm>
            <a:off x="232790" y="1458324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  <p:sp>
        <p:nvSpPr>
          <p:cNvPr id="11" name="Rechthoek 6"/>
          <p:cNvSpPr>
            <a:spLocks noChangeArrowheads="1"/>
          </p:cNvSpPr>
          <p:nvPr/>
        </p:nvSpPr>
        <p:spPr bwMode="auto">
          <a:xfrm>
            <a:off x="232790" y="1812506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  <p:sp>
        <p:nvSpPr>
          <p:cNvPr id="12" name="Rechthoek 6"/>
          <p:cNvSpPr>
            <a:spLocks noChangeArrowheads="1"/>
          </p:cNvSpPr>
          <p:nvPr/>
        </p:nvSpPr>
        <p:spPr bwMode="auto">
          <a:xfrm>
            <a:off x="232790" y="2199006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300" smtClean="0"/>
              <a:t>4. Enabling coherent steering</a:t>
            </a:r>
            <a:br>
              <a:rPr lang="en-US" sz="1300" smtClean="0"/>
            </a:br>
            <a:r>
              <a:rPr lang="en-US" smtClean="0"/>
              <a:t>Architecture: integrated steering instrument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hthoek 17"/>
          <p:cNvSpPr>
            <a:spLocks noChangeArrowheads="1"/>
          </p:cNvSpPr>
          <p:nvPr/>
        </p:nvSpPr>
        <p:spPr bwMode="auto">
          <a:xfrm>
            <a:off x="704528" y="5624984"/>
            <a:ext cx="9073008" cy="612328"/>
          </a:xfrm>
          <a:prstGeom prst="rect">
            <a:avLst/>
          </a:prstGeom>
          <a:gradFill rotWithShape="1">
            <a:gsLst>
              <a:gs pos="0">
                <a:srgbClr val="FFFF6D"/>
              </a:gs>
              <a:gs pos="100000">
                <a:srgbClr val="FFE706"/>
              </a:gs>
            </a:gsLst>
            <a:lin ang="5400000"/>
          </a:gradFill>
          <a:ln w="9525">
            <a:solidFill>
              <a:srgbClr val="FBD1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600" b="1" smtClean="0">
                <a:solidFill>
                  <a:srgbClr val="0000FF"/>
                </a:solidFill>
                <a:latin typeface="Verdana" charset="0"/>
              </a:rPr>
              <a:t>… leading to the implementation of integrated change:</a:t>
            </a:r>
          </a:p>
          <a:p>
            <a:pPr algn="ctr"/>
            <a:r>
              <a:rPr lang="en-US" sz="1800" b="1" smtClean="0">
                <a:solidFill>
                  <a:srgbClr val="0000FF"/>
                </a:solidFill>
                <a:latin typeface="Verdana" charset="0"/>
              </a:rPr>
              <a:t>“from operating to operating!”</a:t>
            </a:r>
            <a:endParaRPr lang="en-US" sz="1800" b="1">
              <a:solidFill>
                <a:srgbClr val="0000FF"/>
              </a:solidFill>
              <a:latin typeface="Verdana" charset="0"/>
            </a:endParaRPr>
          </a:p>
        </p:txBody>
      </p:sp>
      <p:sp>
        <p:nvSpPr>
          <p:cNvPr id="7" name="Tekstvak 19"/>
          <p:cNvSpPr txBox="1">
            <a:spLocks noChangeArrowheads="1"/>
          </p:cNvSpPr>
          <p:nvPr/>
        </p:nvSpPr>
        <p:spPr bwMode="auto">
          <a:xfrm>
            <a:off x="442601" y="2244105"/>
            <a:ext cx="1904037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mtClean="0">
                <a:latin typeface="Verdana" charset="0"/>
              </a:rPr>
              <a:t>benefits</a:t>
            </a:r>
          </a:p>
          <a:p>
            <a:pPr algn="ctr" eaLnBrk="1" hangingPunct="1"/>
            <a:endParaRPr lang="en-US" smtClean="0">
              <a:latin typeface="Verdana" charset="0"/>
            </a:endParaRPr>
          </a:p>
          <a:p>
            <a:pPr algn="ctr" eaLnBrk="1" hangingPunct="1"/>
            <a:r>
              <a:rPr lang="en-US" sz="3600" smtClean="0">
                <a:latin typeface="Verdana" charset="0"/>
              </a:rPr>
              <a:t>↕</a:t>
            </a:r>
            <a:endParaRPr lang="en-US" smtClean="0">
              <a:latin typeface="Verdana" charset="0"/>
            </a:endParaRPr>
          </a:p>
          <a:p>
            <a:pPr algn="ctr" eaLnBrk="1" hangingPunct="1"/>
            <a:r>
              <a:rPr lang="en-US" smtClean="0">
                <a:latin typeface="Verdana" charset="0"/>
              </a:rPr>
              <a:t> </a:t>
            </a:r>
          </a:p>
          <a:p>
            <a:pPr algn="ctr" eaLnBrk="1" hangingPunct="1"/>
            <a:r>
              <a:rPr lang="en-US" smtClean="0">
                <a:latin typeface="Verdana" charset="0"/>
              </a:rPr>
              <a:t>costs /</a:t>
            </a:r>
          </a:p>
          <a:p>
            <a:pPr algn="ctr" eaLnBrk="1" hangingPunct="1"/>
            <a:r>
              <a:rPr lang="en-US" smtClean="0">
                <a:latin typeface="Verdana" charset="0"/>
              </a:rPr>
              <a:t>investment</a:t>
            </a:r>
            <a:endParaRPr lang="en-US">
              <a:latin typeface="Verdana" charset="0"/>
            </a:endParaRPr>
          </a:p>
        </p:txBody>
      </p:sp>
      <p:sp>
        <p:nvSpPr>
          <p:cNvPr id="8" name="Tekstvak 25"/>
          <p:cNvSpPr txBox="1">
            <a:spLocks noChangeArrowheads="1"/>
          </p:cNvSpPr>
          <p:nvPr/>
        </p:nvSpPr>
        <p:spPr bwMode="auto">
          <a:xfrm>
            <a:off x="2260213" y="4765055"/>
            <a:ext cx="3391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mtClean="0">
                <a:latin typeface="Verdana" charset="0"/>
              </a:rPr>
              <a:t>process ⟷ IP ⟷ ICT</a:t>
            </a:r>
            <a:endParaRPr lang="en-US">
              <a:latin typeface="Verdana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2339975" y="1596405"/>
            <a:ext cx="4038600" cy="752475"/>
          </a:xfrm>
          <a:custGeom>
            <a:avLst/>
            <a:gdLst>
              <a:gd name="T0" fmla="*/ 0 w 4039565"/>
              <a:gd name="T1" fmla="*/ 752475 h 752354"/>
              <a:gd name="T2" fmla="*/ 3240139 w 4039565"/>
              <a:gd name="T3" fmla="*/ 752475 h 752354"/>
              <a:gd name="T4" fmla="*/ 4038600 w 4039565"/>
              <a:gd name="T5" fmla="*/ 0 h 752354"/>
              <a:gd name="T6" fmla="*/ 1527494 w 4039565"/>
              <a:gd name="T7" fmla="*/ 0 h 752354"/>
              <a:gd name="T8" fmla="*/ 0 w 4039565"/>
              <a:gd name="T9" fmla="*/ 752475 h 752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39565" h="752354">
                <a:moveTo>
                  <a:pt x="0" y="752354"/>
                </a:moveTo>
                <a:lnTo>
                  <a:pt x="3240912" y="752354"/>
                </a:lnTo>
                <a:lnTo>
                  <a:pt x="4039565" y="0"/>
                </a:lnTo>
                <a:lnTo>
                  <a:pt x="1527858" y="0"/>
                </a:lnTo>
                <a:lnTo>
                  <a:pt x="0" y="752354"/>
                </a:lnTo>
                <a:close/>
              </a:path>
            </a:pathLst>
          </a:custGeom>
          <a:gradFill rotWithShape="1">
            <a:gsLst>
              <a:gs pos="0">
                <a:srgbClr val="FFE706"/>
              </a:gs>
              <a:gs pos="100000">
                <a:srgbClr val="FFFF6D"/>
              </a:gs>
            </a:gsLst>
            <a:lin ang="16200000"/>
          </a:gradFill>
          <a:ln w="9525" cap="flat" cmpd="sng">
            <a:solidFill>
              <a:srgbClr val="FBD120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2339975" y="2348880"/>
            <a:ext cx="3252788" cy="2360613"/>
          </a:xfrm>
          <a:custGeom>
            <a:avLst/>
            <a:gdLst>
              <a:gd name="T0" fmla="*/ 0 w 3252486"/>
              <a:gd name="T1" fmla="*/ 0 h 2361235"/>
              <a:gd name="T2" fmla="*/ 11576 w 3252486"/>
              <a:gd name="T3" fmla="*/ 2360613 h 2361235"/>
              <a:gd name="T4" fmla="*/ 3252788 w 3252486"/>
              <a:gd name="T5" fmla="*/ 2360613 h 2361235"/>
              <a:gd name="T6" fmla="*/ 3252788 w 3252486"/>
              <a:gd name="T7" fmla="*/ 11572 h 2361235"/>
              <a:gd name="T8" fmla="*/ 0 w 3252486"/>
              <a:gd name="T9" fmla="*/ 0 h 2361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52486" h="2361235">
                <a:moveTo>
                  <a:pt x="0" y="0"/>
                </a:moveTo>
                <a:cubicBezTo>
                  <a:pt x="3858" y="787078"/>
                  <a:pt x="7717" y="1574157"/>
                  <a:pt x="11575" y="2361235"/>
                </a:cubicBezTo>
                <a:lnTo>
                  <a:pt x="3252486" y="2361235"/>
                </a:lnTo>
                <a:lnTo>
                  <a:pt x="3252486" y="11575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E706"/>
              </a:gs>
              <a:gs pos="100000">
                <a:srgbClr val="FFFF6D"/>
              </a:gs>
            </a:gsLst>
            <a:lin ang="16200000"/>
          </a:gradFill>
          <a:ln w="9525" cap="flat" cmpd="sng">
            <a:solidFill>
              <a:srgbClr val="FBD120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18"/>
          <p:cNvSpPr>
            <a:spLocks/>
          </p:cNvSpPr>
          <p:nvPr/>
        </p:nvSpPr>
        <p:spPr bwMode="auto">
          <a:xfrm>
            <a:off x="5603875" y="1596405"/>
            <a:ext cx="774700" cy="3113088"/>
          </a:xfrm>
          <a:custGeom>
            <a:avLst/>
            <a:gdLst>
              <a:gd name="T0" fmla="*/ 0 w 775504"/>
              <a:gd name="T1" fmla="*/ 3113088 h 3113589"/>
              <a:gd name="T2" fmla="*/ 11563 w 775504"/>
              <a:gd name="T3" fmla="*/ 763806 h 3113589"/>
              <a:gd name="T4" fmla="*/ 774700 w 775504"/>
              <a:gd name="T5" fmla="*/ 0 h 3113589"/>
              <a:gd name="T6" fmla="*/ 774700 w 775504"/>
              <a:gd name="T7" fmla="*/ 2013671 h 3113589"/>
              <a:gd name="T8" fmla="*/ 0 w 775504"/>
              <a:gd name="T9" fmla="*/ 3113088 h 31135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5504" h="3113589">
                <a:moveTo>
                  <a:pt x="0" y="3113589"/>
                </a:moveTo>
                <a:cubicBezTo>
                  <a:pt x="3858" y="2330369"/>
                  <a:pt x="7717" y="1547149"/>
                  <a:pt x="11575" y="763929"/>
                </a:cubicBezTo>
                <a:lnTo>
                  <a:pt x="775504" y="0"/>
                </a:lnTo>
                <a:lnTo>
                  <a:pt x="775504" y="2013995"/>
                </a:lnTo>
                <a:lnTo>
                  <a:pt x="0" y="3113589"/>
                </a:lnTo>
                <a:close/>
              </a:path>
            </a:pathLst>
          </a:custGeom>
          <a:gradFill rotWithShape="1">
            <a:gsLst>
              <a:gs pos="0">
                <a:srgbClr val="FFE706"/>
              </a:gs>
              <a:gs pos="100000">
                <a:srgbClr val="FFFF6D"/>
              </a:gs>
            </a:gsLst>
            <a:lin ang="16200000"/>
          </a:gradFill>
          <a:ln w="9525" cap="flat" cmpd="sng">
            <a:solidFill>
              <a:srgbClr val="FBD120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kstvak 11"/>
          <p:cNvSpPr txBox="1"/>
          <p:nvPr/>
        </p:nvSpPr>
        <p:spPr>
          <a:xfrm>
            <a:off x="6306571" y="1524968"/>
            <a:ext cx="24696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mtClean="0">
                <a:latin typeface="+mn-lt"/>
                <a:ea typeface="ＭＳ Ｐゴシック" charset="0"/>
                <a:cs typeface="ＭＳ Ｐゴシック" charset="0"/>
              </a:rPr>
              <a:t>transformation</a:t>
            </a:r>
            <a:endParaRPr lang="en-US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hthoek 21"/>
          <p:cNvSpPr>
            <a:spLocks noChangeArrowheads="1"/>
          </p:cNvSpPr>
          <p:nvPr/>
        </p:nvSpPr>
        <p:spPr bwMode="auto">
          <a:xfrm rot="2315928">
            <a:off x="6567635" y="1868016"/>
            <a:ext cx="306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mtClean="0"/>
              <a:t>↕</a:t>
            </a:r>
            <a:endParaRPr lang="en-US" sz="1600"/>
          </a:p>
        </p:txBody>
      </p:sp>
      <p:sp>
        <p:nvSpPr>
          <p:cNvPr id="14" name="Tekstvak 13"/>
          <p:cNvSpPr txBox="1"/>
          <p:nvPr/>
        </p:nvSpPr>
        <p:spPr>
          <a:xfrm>
            <a:off x="5726114" y="2244105"/>
            <a:ext cx="16446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operation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7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smtClean="0"/>
              <a:t>4. Enabling coherent steering</a:t>
            </a:r>
            <a:br>
              <a:rPr lang="en-US" sz="1200" smtClean="0"/>
            </a:br>
            <a:r>
              <a:rPr lang="en-US" smtClean="0"/>
              <a:t>Integrated steering, stepwise building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482850" y="2611438"/>
            <a:ext cx="792163" cy="7207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>
              <a:defRPr/>
            </a:pPr>
            <a:r>
              <a:rPr lang="en-US" sz="1000" b="1" smtClean="0">
                <a:latin typeface="Arial" charset="0"/>
                <a:ea typeface="+mn-ea"/>
                <a:cs typeface="Arial" charset="0"/>
              </a:rPr>
              <a:t>Phase 1 Explore</a:t>
            </a:r>
          </a:p>
          <a:p>
            <a:pPr>
              <a:defRPr/>
            </a:pPr>
            <a:r>
              <a:rPr lang="en-US" sz="1000" b="1" smtClean="0">
                <a:latin typeface="Arial" charset="0"/>
                <a:ea typeface="+mn-ea"/>
                <a:cs typeface="Arial" charset="0"/>
              </a:rPr>
              <a:t>Change</a:t>
            </a:r>
          </a:p>
          <a:p>
            <a:pPr>
              <a:defRPr/>
            </a:pPr>
            <a:r>
              <a:rPr lang="en-US" sz="1000" b="1" smtClean="0">
                <a:latin typeface="Arial" charset="0"/>
                <a:ea typeface="+mn-ea"/>
                <a:cs typeface="Arial" charset="0"/>
              </a:rPr>
              <a:t>initiative</a:t>
            </a:r>
            <a:endParaRPr lang="en-US" sz="1000" b="1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AutoShape 147"/>
          <p:cNvSpPr>
            <a:spLocks noChangeArrowheads="1"/>
          </p:cNvSpPr>
          <p:nvPr/>
        </p:nvSpPr>
        <p:spPr bwMode="auto">
          <a:xfrm>
            <a:off x="1906588" y="2682875"/>
            <a:ext cx="577850" cy="579438"/>
          </a:xfrm>
          <a:prstGeom prst="diamond">
            <a:avLst/>
          </a:prstGeom>
          <a:solidFill>
            <a:srgbClr val="FF9999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900" b="1" smtClean="0">
                <a:latin typeface="Arial" charset="0"/>
                <a:ea typeface="+mn-ea"/>
                <a:cs typeface="Arial" charset="0"/>
              </a:rPr>
              <a:t>1</a:t>
            </a:r>
            <a:endParaRPr lang="en-US" sz="900" b="1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1600200" y="1820863"/>
            <a:ext cx="1189038" cy="503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000" b="1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Decide</a:t>
            </a:r>
          </a:p>
          <a:p>
            <a:pPr>
              <a:defRPr/>
            </a:pPr>
            <a:r>
              <a:rPr lang="en-US" sz="1000" b="1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Explore </a:t>
            </a:r>
          </a:p>
          <a:p>
            <a:pPr>
              <a:defRPr/>
            </a:pPr>
            <a:r>
              <a:rPr lang="en-US" sz="1000" b="1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Change initiative</a:t>
            </a:r>
            <a:endParaRPr lang="en-US" sz="1000" b="1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AutoShape 147"/>
          <p:cNvSpPr>
            <a:spLocks noChangeArrowheads="1"/>
          </p:cNvSpPr>
          <p:nvPr/>
        </p:nvSpPr>
        <p:spPr bwMode="auto">
          <a:xfrm>
            <a:off x="3276600" y="2682875"/>
            <a:ext cx="574675" cy="579438"/>
          </a:xfrm>
          <a:prstGeom prst="diamond">
            <a:avLst/>
          </a:prstGeom>
          <a:solidFill>
            <a:srgbClr val="FF9999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900" b="1" smtClean="0">
                <a:latin typeface="Arial" charset="0"/>
                <a:ea typeface="+mn-ea"/>
                <a:cs typeface="Arial" charset="0"/>
              </a:rPr>
              <a:t>2</a:t>
            </a:r>
            <a:endParaRPr lang="en-US" sz="900" b="1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Rectangle 17"/>
          <p:cNvSpPr/>
          <p:nvPr/>
        </p:nvSpPr>
        <p:spPr>
          <a:xfrm>
            <a:off x="3060700" y="1820863"/>
            <a:ext cx="1006475" cy="503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000" b="1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Decide</a:t>
            </a:r>
          </a:p>
          <a:p>
            <a:pPr>
              <a:defRPr/>
            </a:pPr>
            <a:r>
              <a:rPr lang="en-US" sz="1000" b="1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Explore</a:t>
            </a:r>
          </a:p>
          <a:p>
            <a:pPr>
              <a:defRPr/>
            </a:pPr>
            <a:r>
              <a:rPr lang="en-US" sz="1000" b="1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Solution</a:t>
            </a:r>
            <a:endParaRPr lang="en-US" sz="1000" b="1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3868738" y="2609850"/>
            <a:ext cx="703262" cy="7207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>
              <a:defRPr/>
            </a:pPr>
            <a:r>
              <a:rPr lang="en-US" sz="1000" b="1" smtClean="0">
                <a:latin typeface="Arial" charset="0"/>
                <a:ea typeface="+mn-ea"/>
                <a:cs typeface="Arial" charset="0"/>
              </a:rPr>
              <a:t>Phase 2</a:t>
            </a:r>
          </a:p>
          <a:p>
            <a:pPr>
              <a:defRPr/>
            </a:pPr>
            <a:r>
              <a:rPr lang="en-US" sz="1000" b="1" smtClean="0">
                <a:latin typeface="Arial" charset="0"/>
                <a:ea typeface="+mn-ea"/>
                <a:cs typeface="Arial" charset="0"/>
              </a:rPr>
              <a:t>Explore</a:t>
            </a:r>
          </a:p>
          <a:p>
            <a:pPr>
              <a:defRPr/>
            </a:pPr>
            <a:r>
              <a:rPr lang="en-US" sz="1000" b="1" smtClean="0">
                <a:latin typeface="Arial" charset="0"/>
                <a:ea typeface="+mn-ea"/>
                <a:cs typeface="Arial" charset="0"/>
              </a:rPr>
              <a:t>Solution</a:t>
            </a:r>
            <a:endParaRPr lang="en-US" sz="1000" b="1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AutoShape 147"/>
          <p:cNvSpPr>
            <a:spLocks noChangeArrowheads="1"/>
          </p:cNvSpPr>
          <p:nvPr/>
        </p:nvSpPr>
        <p:spPr bwMode="auto">
          <a:xfrm>
            <a:off x="4572000" y="2682875"/>
            <a:ext cx="574675" cy="579438"/>
          </a:xfrm>
          <a:prstGeom prst="diamond">
            <a:avLst/>
          </a:prstGeom>
          <a:solidFill>
            <a:srgbClr val="FF9999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900" b="1" smtClean="0">
                <a:latin typeface="Arial" charset="0"/>
                <a:ea typeface="+mn-ea"/>
                <a:cs typeface="Arial" charset="0"/>
              </a:rPr>
              <a:t>3</a:t>
            </a:r>
            <a:endParaRPr lang="en-US" sz="900" b="1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Rectangle 20"/>
          <p:cNvSpPr/>
          <p:nvPr/>
        </p:nvSpPr>
        <p:spPr>
          <a:xfrm>
            <a:off x="4298950" y="1820863"/>
            <a:ext cx="1120775" cy="503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000" b="1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Decide</a:t>
            </a:r>
          </a:p>
          <a:p>
            <a:pPr>
              <a:defRPr/>
            </a:pPr>
            <a:r>
              <a:rPr lang="en-US" sz="1000" b="1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Scope</a:t>
            </a:r>
          </a:p>
          <a:p>
            <a:pPr>
              <a:defRPr/>
            </a:pPr>
            <a:r>
              <a:rPr lang="en-US" sz="1000" b="1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Change project</a:t>
            </a:r>
            <a:endParaRPr lang="en-US" sz="1000" b="1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5148263" y="2609850"/>
            <a:ext cx="863600" cy="7207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>
              <a:defRPr/>
            </a:pPr>
            <a:r>
              <a:rPr lang="en-US" sz="1000" b="1" smtClean="0">
                <a:latin typeface="Arial" charset="0"/>
                <a:ea typeface="+mn-ea"/>
                <a:cs typeface="Arial" charset="0"/>
              </a:rPr>
              <a:t>Phase 3 Explore</a:t>
            </a:r>
          </a:p>
          <a:p>
            <a:pPr>
              <a:defRPr/>
            </a:pPr>
            <a:r>
              <a:rPr lang="en-US" sz="1000" b="1" smtClean="0">
                <a:latin typeface="Arial" charset="0"/>
                <a:ea typeface="+mn-ea"/>
                <a:cs typeface="Arial" charset="0"/>
              </a:rPr>
              <a:t>Change project</a:t>
            </a:r>
            <a:endParaRPr lang="en-US" sz="1000" b="1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6011863" y="2609850"/>
            <a:ext cx="792162" cy="72072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>
              <a:defRPr/>
            </a:pPr>
            <a:r>
              <a:rPr lang="en-US" sz="1000" b="1" smtClean="0">
                <a:latin typeface="Arial" charset="0"/>
                <a:ea typeface="+mn-ea"/>
                <a:cs typeface="Arial" charset="0"/>
              </a:rPr>
              <a:t>Integral</a:t>
            </a:r>
          </a:p>
          <a:p>
            <a:pPr>
              <a:defRPr/>
            </a:pPr>
            <a:r>
              <a:rPr lang="en-US" sz="1000" b="1" smtClean="0">
                <a:latin typeface="Arial" charset="0"/>
                <a:ea typeface="+mn-ea"/>
                <a:cs typeface="Arial" charset="0"/>
              </a:rPr>
              <a:t>Business</a:t>
            </a:r>
          </a:p>
          <a:p>
            <a:pPr>
              <a:defRPr/>
            </a:pPr>
            <a:r>
              <a:rPr lang="en-US" sz="1000" b="1" smtClean="0">
                <a:latin typeface="Arial" charset="0"/>
                <a:ea typeface="+mn-ea"/>
                <a:cs typeface="Arial" charset="0"/>
              </a:rPr>
              <a:t>Case</a:t>
            </a:r>
          </a:p>
          <a:p>
            <a:pPr>
              <a:defRPr/>
            </a:pPr>
            <a:r>
              <a:rPr lang="en-US" sz="1000" b="1" smtClean="0">
                <a:latin typeface="Arial" charset="0"/>
                <a:ea typeface="+mn-ea"/>
                <a:cs typeface="Arial" charset="0"/>
              </a:rPr>
              <a:t>Change</a:t>
            </a:r>
          </a:p>
          <a:p>
            <a:pPr>
              <a:defRPr/>
            </a:pPr>
            <a:r>
              <a:rPr lang="en-US" sz="1000" b="1" smtClean="0">
                <a:latin typeface="Arial" charset="0"/>
                <a:ea typeface="+mn-ea"/>
                <a:cs typeface="Arial" charset="0"/>
              </a:rPr>
              <a:t>Project</a:t>
            </a:r>
            <a:endParaRPr lang="en-US" sz="1000" b="1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AutoShape 147"/>
          <p:cNvSpPr>
            <a:spLocks noChangeArrowheads="1"/>
          </p:cNvSpPr>
          <p:nvPr/>
        </p:nvSpPr>
        <p:spPr bwMode="auto">
          <a:xfrm>
            <a:off x="6802438" y="2682875"/>
            <a:ext cx="577850" cy="579438"/>
          </a:xfrm>
          <a:prstGeom prst="diamond">
            <a:avLst/>
          </a:prstGeom>
          <a:solidFill>
            <a:srgbClr val="FF9999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900" b="1" smtClean="0">
                <a:latin typeface="Arial" charset="0"/>
                <a:ea typeface="+mn-ea"/>
                <a:cs typeface="Arial" charset="0"/>
              </a:rPr>
              <a:t>4</a:t>
            </a:r>
            <a:endParaRPr lang="en-US" sz="900" b="1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Rectangle 24"/>
          <p:cNvSpPr/>
          <p:nvPr/>
        </p:nvSpPr>
        <p:spPr>
          <a:xfrm>
            <a:off x="6532563" y="1820863"/>
            <a:ext cx="1117600" cy="503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000" b="1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Decide</a:t>
            </a:r>
          </a:p>
          <a:p>
            <a:pPr>
              <a:defRPr/>
            </a:pPr>
            <a:r>
              <a:rPr lang="en-US" sz="1000" b="1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Prepare</a:t>
            </a:r>
          </a:p>
          <a:p>
            <a:pPr>
              <a:defRPr/>
            </a:pPr>
            <a:r>
              <a:rPr lang="en-US" sz="1000" b="1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Change project</a:t>
            </a:r>
            <a:endParaRPr lang="en-US" sz="1000" b="1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7667625" y="2611438"/>
            <a:ext cx="936625" cy="72072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>
              <a:defRPr/>
            </a:pPr>
            <a:r>
              <a:rPr lang="en-US" sz="1000" b="1" smtClean="0">
                <a:latin typeface="Arial" charset="0"/>
                <a:ea typeface="+mn-ea"/>
                <a:cs typeface="Arial" charset="0"/>
              </a:rPr>
              <a:t>Prepare</a:t>
            </a:r>
          </a:p>
          <a:p>
            <a:pPr>
              <a:defRPr/>
            </a:pPr>
            <a:r>
              <a:rPr lang="en-US" sz="1000" b="1" smtClean="0">
                <a:latin typeface="Arial" charset="0"/>
                <a:ea typeface="+mn-ea"/>
                <a:cs typeface="Arial" charset="0"/>
              </a:rPr>
              <a:t>Integral Change</a:t>
            </a:r>
          </a:p>
          <a:p>
            <a:pPr>
              <a:defRPr/>
            </a:pPr>
            <a:r>
              <a:rPr lang="en-US" sz="1000" b="1" smtClean="0">
                <a:latin typeface="Arial" charset="0"/>
                <a:ea typeface="+mn-ea"/>
                <a:cs typeface="Arial" charset="0"/>
              </a:rPr>
              <a:t>project</a:t>
            </a:r>
            <a:endParaRPr lang="en-US" sz="1000" b="1"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20" name="Straight Connector 26"/>
          <p:cNvCxnSpPr>
            <a:stCxn id="9" idx="2"/>
            <a:endCxn id="8" idx="0"/>
          </p:cNvCxnSpPr>
          <p:nvPr/>
        </p:nvCxnSpPr>
        <p:spPr bwMode="auto">
          <a:xfrm rot="16200000" flipH="1">
            <a:off x="2015331" y="2502694"/>
            <a:ext cx="358775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7"/>
          <p:cNvCxnSpPr>
            <a:stCxn id="11" idx="2"/>
            <a:endCxn id="10" idx="0"/>
          </p:cNvCxnSpPr>
          <p:nvPr/>
        </p:nvCxnSpPr>
        <p:spPr bwMode="auto">
          <a:xfrm rot="5400000">
            <a:off x="3385344" y="2504282"/>
            <a:ext cx="358775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8"/>
          <p:cNvCxnSpPr>
            <a:stCxn id="14" idx="2"/>
            <a:endCxn id="13" idx="0"/>
          </p:cNvCxnSpPr>
          <p:nvPr/>
        </p:nvCxnSpPr>
        <p:spPr bwMode="auto">
          <a:xfrm rot="5400000">
            <a:off x="4680744" y="2504282"/>
            <a:ext cx="358775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9"/>
          <p:cNvCxnSpPr>
            <a:stCxn id="18" idx="2"/>
          </p:cNvCxnSpPr>
          <p:nvPr/>
        </p:nvCxnSpPr>
        <p:spPr bwMode="auto">
          <a:xfrm rot="5400000">
            <a:off x="6911181" y="2502694"/>
            <a:ext cx="358775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30"/>
          <p:cNvSpPr/>
          <p:nvPr/>
        </p:nvSpPr>
        <p:spPr bwMode="auto">
          <a:xfrm>
            <a:off x="466725" y="2684463"/>
            <a:ext cx="1152525" cy="576262"/>
          </a:xfrm>
          <a:prstGeom prst="rect">
            <a:avLst/>
          </a:prstGeom>
          <a:solidFill>
            <a:srgbClr val="FF9999"/>
          </a:solidFill>
          <a:ln w="9525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>
              <a:defRPr/>
            </a:pPr>
            <a:r>
              <a:rPr lang="en-US" sz="1000" b="1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rPr>
              <a:t>Descred or Required</a:t>
            </a:r>
          </a:p>
          <a:p>
            <a:pPr>
              <a:defRPr/>
            </a:pPr>
            <a:r>
              <a:rPr lang="en-US" sz="1200" b="1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rPr>
              <a:t>Changes</a:t>
            </a:r>
            <a:endParaRPr lang="en-US" sz="1200" b="1">
              <a:solidFill>
                <a:srgbClr val="33333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2482850" y="2393950"/>
            <a:ext cx="3529013" cy="217488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en-US" sz="1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Architecture Exploration</a:t>
            </a:r>
            <a:endParaRPr lang="en-US" sz="10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6" name="Straight Arrow Connector 33"/>
          <p:cNvCxnSpPr>
            <a:stCxn id="8" idx="1"/>
            <a:endCxn id="24" idx="3"/>
          </p:cNvCxnSpPr>
          <p:nvPr/>
        </p:nvCxnSpPr>
        <p:spPr bwMode="auto">
          <a:xfrm rot="10800000">
            <a:off x="1619250" y="2973388"/>
            <a:ext cx="287338" cy="15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7" name="Straight Arrow Connector 36"/>
          <p:cNvCxnSpPr>
            <a:stCxn id="19" idx="1"/>
            <a:endCxn id="17" idx="3"/>
          </p:cNvCxnSpPr>
          <p:nvPr/>
        </p:nvCxnSpPr>
        <p:spPr bwMode="auto">
          <a:xfrm rot="10800000" flipV="1">
            <a:off x="7380288" y="2971800"/>
            <a:ext cx="28733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28" name="Group 114"/>
          <p:cNvGrpSpPr>
            <a:grpSpLocks/>
          </p:cNvGrpSpPr>
          <p:nvPr/>
        </p:nvGrpSpPr>
        <p:grpSpPr bwMode="auto">
          <a:xfrm>
            <a:off x="3851275" y="3692525"/>
            <a:ext cx="1296988" cy="1336675"/>
            <a:chOff x="3851900" y="3861060"/>
            <a:chExt cx="1296180" cy="1336240"/>
          </a:xfrm>
        </p:grpSpPr>
        <p:sp>
          <p:nvSpPr>
            <p:cNvPr id="29" name="Rectangle 76"/>
            <p:cNvSpPr/>
            <p:nvPr/>
          </p:nvSpPr>
          <p:spPr bwMode="auto">
            <a:xfrm>
              <a:off x="3851900" y="3861060"/>
              <a:ext cx="575904" cy="936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  <a:ea typeface="+mn-ea"/>
                <a:cs typeface="ＭＳ Ｐゴシック" charset="0"/>
              </a:endParaRPr>
            </a:p>
          </p:txBody>
        </p:sp>
        <p:sp>
          <p:nvSpPr>
            <p:cNvPr id="30" name="TextBox 79"/>
            <p:cNvSpPr txBox="1"/>
            <p:nvPr/>
          </p:nvSpPr>
          <p:spPr>
            <a:xfrm>
              <a:off x="3851900" y="4797380"/>
              <a:ext cx="1296180" cy="3999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r>
                <a:rPr lang="en-US" sz="1000" b="1" smtClean="0">
                  <a:latin typeface="Arial" charset="0"/>
                  <a:ea typeface="+mn-ea"/>
                  <a:cs typeface="Arial" charset="0"/>
                </a:rPr>
                <a:t>alternatives &amp; ambition levels</a:t>
              </a:r>
              <a:endParaRPr lang="en-US" sz="1000" b="1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>
              <a:off x="3923910" y="4005080"/>
              <a:ext cx="432060" cy="7201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3923910" y="4221110"/>
              <a:ext cx="432060" cy="1440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53"/>
            <p:cNvSpPr>
              <a:spLocks noChangeArrowheads="1"/>
            </p:cNvSpPr>
            <p:nvPr/>
          </p:nvSpPr>
          <p:spPr bwMode="auto">
            <a:xfrm>
              <a:off x="3923910" y="4509150"/>
              <a:ext cx="432060" cy="14402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54"/>
            <p:cNvSpPr>
              <a:spLocks noChangeArrowheads="1"/>
            </p:cNvSpPr>
            <p:nvPr/>
          </p:nvSpPr>
          <p:spPr bwMode="auto">
            <a:xfrm>
              <a:off x="3923910" y="3933070"/>
              <a:ext cx="432060" cy="720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5" name="Straight Arrow Connector 56"/>
            <p:cNvCxnSpPr>
              <a:stCxn id="31" idx="2"/>
              <a:endCxn id="32" idx="0"/>
            </p:cNvCxnSpPr>
            <p:nvPr/>
          </p:nvCxnSpPr>
          <p:spPr bwMode="auto">
            <a:xfrm rot="5400000">
              <a:off x="4068438" y="4149098"/>
              <a:ext cx="142829" cy="15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6" name="Straight Arrow Connector 57"/>
            <p:cNvCxnSpPr>
              <a:stCxn id="32" idx="2"/>
              <a:endCxn id="33" idx="0"/>
            </p:cNvCxnSpPr>
            <p:nvPr/>
          </p:nvCxnSpPr>
          <p:spPr bwMode="auto">
            <a:xfrm rot="5400000">
              <a:off x="4067644" y="4437136"/>
              <a:ext cx="144416" cy="15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7" name="Group 113"/>
          <p:cNvGrpSpPr>
            <a:grpSpLocks/>
          </p:cNvGrpSpPr>
          <p:nvPr/>
        </p:nvGrpSpPr>
        <p:grpSpPr bwMode="auto">
          <a:xfrm>
            <a:off x="3059113" y="3405188"/>
            <a:ext cx="792162" cy="1584325"/>
            <a:chOff x="3059790" y="3573020"/>
            <a:chExt cx="792110" cy="1584220"/>
          </a:xfrm>
        </p:grpSpPr>
        <p:sp>
          <p:nvSpPr>
            <p:cNvPr id="38" name="Rectangle 61"/>
            <p:cNvSpPr/>
            <p:nvPr/>
          </p:nvSpPr>
          <p:spPr bwMode="auto">
            <a:xfrm>
              <a:off x="3275676" y="3860338"/>
              <a:ext cx="576224" cy="936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  <a:ea typeface="+mn-ea"/>
                <a:cs typeface="ＭＳ Ｐゴシック" charset="0"/>
              </a:endParaRPr>
            </a:p>
          </p:txBody>
        </p:sp>
        <p:sp>
          <p:nvSpPr>
            <p:cNvPr id="39" name="Oval 47"/>
            <p:cNvSpPr>
              <a:spLocks noChangeArrowheads="1"/>
            </p:cNvSpPr>
            <p:nvPr/>
          </p:nvSpPr>
          <p:spPr bwMode="auto">
            <a:xfrm>
              <a:off x="3347830" y="3932160"/>
              <a:ext cx="43206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48"/>
            <p:cNvSpPr>
              <a:spLocks noChangeArrowheads="1"/>
            </p:cNvSpPr>
            <p:nvPr/>
          </p:nvSpPr>
          <p:spPr bwMode="auto">
            <a:xfrm>
              <a:off x="3347830" y="4140720"/>
              <a:ext cx="432060" cy="1524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9"/>
            <p:cNvSpPr>
              <a:spLocks noChangeArrowheads="1"/>
            </p:cNvSpPr>
            <p:nvPr/>
          </p:nvSpPr>
          <p:spPr bwMode="auto">
            <a:xfrm>
              <a:off x="3347830" y="4356750"/>
              <a:ext cx="432060" cy="1524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50"/>
            <p:cNvSpPr>
              <a:spLocks noChangeArrowheads="1"/>
            </p:cNvSpPr>
            <p:nvPr/>
          </p:nvSpPr>
          <p:spPr bwMode="auto">
            <a:xfrm>
              <a:off x="3347830" y="4581160"/>
              <a:ext cx="432060" cy="152400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3" name="Straight Connector 63"/>
            <p:cNvCxnSpPr>
              <a:cxnSpLocks noChangeShapeType="1"/>
            </p:cNvCxnSpPr>
            <p:nvPr/>
          </p:nvCxnSpPr>
          <p:spPr bwMode="auto">
            <a:xfrm rot="16200000" flipH="1">
              <a:off x="3023785" y="3609025"/>
              <a:ext cx="288040" cy="2160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65"/>
            <p:cNvCxnSpPr>
              <a:cxnSpLocks noChangeShapeType="1"/>
            </p:cNvCxnSpPr>
            <p:nvPr/>
          </p:nvCxnSpPr>
          <p:spPr bwMode="auto">
            <a:xfrm rot="5400000" flipH="1" flipV="1">
              <a:off x="2987780" y="4869200"/>
              <a:ext cx="360050" cy="2160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Group 112"/>
          <p:cNvGrpSpPr>
            <a:grpSpLocks/>
          </p:cNvGrpSpPr>
          <p:nvPr/>
        </p:nvGrpSpPr>
        <p:grpSpPr bwMode="auto">
          <a:xfrm>
            <a:off x="2484438" y="3405188"/>
            <a:ext cx="1150937" cy="1984375"/>
            <a:chOff x="2483710" y="3573020"/>
            <a:chExt cx="1152160" cy="1984330"/>
          </a:xfrm>
        </p:grpSpPr>
        <p:sp>
          <p:nvSpPr>
            <p:cNvPr id="46" name="Rectangle 60"/>
            <p:cNvSpPr/>
            <p:nvPr/>
          </p:nvSpPr>
          <p:spPr bwMode="auto">
            <a:xfrm>
              <a:off x="2483710" y="3573020"/>
              <a:ext cx="576874" cy="15842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  <a:ea typeface="+mn-ea"/>
                <a:cs typeface="ＭＳ Ｐゴシック" charset="0"/>
              </a:endParaRPr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auto">
            <a:xfrm>
              <a:off x="2555720" y="3644120"/>
              <a:ext cx="43206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auto">
            <a:xfrm>
              <a:off x="2555720" y="3860150"/>
              <a:ext cx="43206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auto">
            <a:xfrm>
              <a:off x="2555720" y="4067800"/>
              <a:ext cx="43206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2"/>
            <p:cNvSpPr>
              <a:spLocks noChangeArrowheads="1"/>
            </p:cNvSpPr>
            <p:nvPr/>
          </p:nvSpPr>
          <p:spPr bwMode="auto">
            <a:xfrm>
              <a:off x="2555720" y="4283830"/>
              <a:ext cx="432060" cy="1524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>
              <a:off x="2555720" y="4499860"/>
              <a:ext cx="432060" cy="1524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44"/>
            <p:cNvSpPr>
              <a:spLocks noChangeArrowheads="1"/>
            </p:cNvSpPr>
            <p:nvPr/>
          </p:nvSpPr>
          <p:spPr bwMode="auto">
            <a:xfrm>
              <a:off x="2555720" y="4715890"/>
              <a:ext cx="432060" cy="152400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5"/>
            <p:cNvSpPr>
              <a:spLocks noChangeArrowheads="1"/>
            </p:cNvSpPr>
            <p:nvPr/>
          </p:nvSpPr>
          <p:spPr bwMode="auto">
            <a:xfrm>
              <a:off x="2555720" y="4931920"/>
              <a:ext cx="432060" cy="15240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Box 67"/>
            <p:cNvSpPr txBox="1"/>
            <p:nvPr/>
          </p:nvSpPr>
          <p:spPr>
            <a:xfrm>
              <a:off x="2483710" y="5157309"/>
              <a:ext cx="1152160" cy="4000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r>
                <a:rPr lang="en-US" sz="1000" b="1" smtClean="0">
                  <a:latin typeface="Arial" charset="0"/>
                  <a:ea typeface="+mn-ea"/>
                  <a:cs typeface="Arial" charset="0"/>
                </a:rPr>
                <a:t>possible solutions</a:t>
              </a:r>
              <a:endParaRPr lang="en-US" sz="1000" b="1"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5" name="Group 115"/>
          <p:cNvGrpSpPr>
            <a:grpSpLocks/>
          </p:cNvGrpSpPr>
          <p:nvPr/>
        </p:nvGrpSpPr>
        <p:grpSpPr bwMode="auto">
          <a:xfrm>
            <a:off x="4427538" y="3692525"/>
            <a:ext cx="720725" cy="936625"/>
            <a:chOff x="4427980" y="3861060"/>
            <a:chExt cx="720100" cy="936131"/>
          </a:xfrm>
        </p:grpSpPr>
        <p:sp>
          <p:nvSpPr>
            <p:cNvPr id="56" name="Rectangle 75"/>
            <p:cNvSpPr/>
            <p:nvPr/>
          </p:nvSpPr>
          <p:spPr bwMode="auto">
            <a:xfrm>
              <a:off x="4572317" y="4005447"/>
              <a:ext cx="575763" cy="5759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  <a:ea typeface="+mn-ea"/>
                <a:cs typeface="ＭＳ Ｐゴシック" charset="0"/>
              </a:endParaRPr>
            </a:p>
          </p:txBody>
        </p:sp>
        <p:cxnSp>
          <p:nvCxnSpPr>
            <p:cNvPr id="57" name="Straight Connector 77"/>
            <p:cNvCxnSpPr>
              <a:cxnSpLocks noChangeShapeType="1"/>
            </p:cNvCxnSpPr>
            <p:nvPr/>
          </p:nvCxnSpPr>
          <p:spPr bwMode="auto">
            <a:xfrm rot="16200000" flipH="1">
              <a:off x="4427980" y="3861060"/>
              <a:ext cx="144020" cy="144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78"/>
            <p:cNvCxnSpPr>
              <a:cxnSpLocks noChangeShapeType="1"/>
            </p:cNvCxnSpPr>
            <p:nvPr/>
          </p:nvCxnSpPr>
          <p:spPr bwMode="auto">
            <a:xfrm rot="5400000" flipH="1" flipV="1">
              <a:off x="4391977" y="4617167"/>
              <a:ext cx="216029" cy="1440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Rectangle 71"/>
            <p:cNvSpPr>
              <a:spLocks noChangeArrowheads="1"/>
            </p:cNvSpPr>
            <p:nvPr/>
          </p:nvSpPr>
          <p:spPr bwMode="auto">
            <a:xfrm>
              <a:off x="4644010" y="4149100"/>
              <a:ext cx="432060" cy="7201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72"/>
            <p:cNvSpPr>
              <a:spLocks noChangeArrowheads="1"/>
            </p:cNvSpPr>
            <p:nvPr/>
          </p:nvSpPr>
          <p:spPr bwMode="auto">
            <a:xfrm>
              <a:off x="4644010" y="4365130"/>
              <a:ext cx="432060" cy="1440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73"/>
            <p:cNvSpPr>
              <a:spLocks noChangeArrowheads="1"/>
            </p:cNvSpPr>
            <p:nvPr/>
          </p:nvSpPr>
          <p:spPr bwMode="auto">
            <a:xfrm>
              <a:off x="4644010" y="4077090"/>
              <a:ext cx="432060" cy="720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2" name="Straight Arrow Connector 74"/>
            <p:cNvCxnSpPr>
              <a:stCxn id="59" idx="2"/>
              <a:endCxn id="60" idx="0"/>
            </p:cNvCxnSpPr>
            <p:nvPr/>
          </p:nvCxnSpPr>
          <p:spPr bwMode="auto">
            <a:xfrm rot="5400000">
              <a:off x="4788006" y="4292633"/>
              <a:ext cx="144386" cy="15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63" name="Group 116"/>
          <p:cNvGrpSpPr>
            <a:grpSpLocks/>
          </p:cNvGrpSpPr>
          <p:nvPr/>
        </p:nvGrpSpPr>
        <p:grpSpPr bwMode="auto">
          <a:xfrm>
            <a:off x="5364163" y="3649663"/>
            <a:ext cx="1306512" cy="1411287"/>
            <a:chOff x="5364110" y="3818328"/>
            <a:chExt cx="1306625" cy="1410922"/>
          </a:xfrm>
        </p:grpSpPr>
        <p:pic>
          <p:nvPicPr>
            <p:cNvPr id="6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110" y="3818328"/>
              <a:ext cx="1306625" cy="834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91"/>
            <p:cNvSpPr txBox="1"/>
            <p:nvPr/>
          </p:nvSpPr>
          <p:spPr>
            <a:xfrm>
              <a:off x="5364110" y="4724556"/>
              <a:ext cx="1295512" cy="5046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r>
                <a:rPr lang="en-US" sz="1000" b="1" smtClean="0">
                  <a:latin typeface="Arial" charset="0"/>
                  <a:ea typeface="+mn-ea"/>
                  <a:cs typeface="Arial" charset="0"/>
                </a:rPr>
                <a:t>Sporenplan &amp; Business case</a:t>
              </a:r>
            </a:p>
            <a:p>
              <a:pPr>
                <a:defRPr/>
              </a:pPr>
              <a:r>
                <a:rPr lang="en-US" sz="1000" b="1" smtClean="0">
                  <a:latin typeface="Arial" charset="0"/>
                  <a:ea typeface="+mn-ea"/>
                  <a:cs typeface="Arial" charset="0"/>
                </a:rPr>
                <a:t>Change project</a:t>
              </a:r>
              <a:endParaRPr lang="en-US" sz="1000" b="1">
                <a:latin typeface="Arial" charset="0"/>
                <a:ea typeface="+mn-ea"/>
                <a:cs typeface="Arial" charset="0"/>
              </a:endParaRPr>
            </a:p>
          </p:txBody>
        </p:sp>
      </p:grpSp>
      <p:cxnSp>
        <p:nvCxnSpPr>
          <p:cNvPr id="66" name="Straight Arrow Connector 100"/>
          <p:cNvCxnSpPr/>
          <p:nvPr/>
        </p:nvCxnSpPr>
        <p:spPr bwMode="auto">
          <a:xfrm rot="10800000" flipV="1">
            <a:off x="6659563" y="4124325"/>
            <a:ext cx="936625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67" name="Group 117"/>
          <p:cNvGrpSpPr>
            <a:grpSpLocks/>
          </p:cNvGrpSpPr>
          <p:nvPr/>
        </p:nvGrpSpPr>
        <p:grpSpPr bwMode="auto">
          <a:xfrm>
            <a:off x="7596188" y="3405188"/>
            <a:ext cx="1042987" cy="2303462"/>
            <a:chOff x="7884460" y="3573020"/>
            <a:chExt cx="1043510" cy="2304320"/>
          </a:xfrm>
        </p:grpSpPr>
        <p:sp>
          <p:nvSpPr>
            <p:cNvPr id="68" name="Rectangle 8"/>
            <p:cNvSpPr>
              <a:spLocks noChangeArrowheads="1"/>
            </p:cNvSpPr>
            <p:nvPr/>
          </p:nvSpPr>
          <p:spPr bwMode="auto">
            <a:xfrm>
              <a:off x="7884460" y="3573020"/>
              <a:ext cx="1043510" cy="3840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000" b="1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Business Serv</a:t>
              </a:r>
            </a:p>
            <a:p>
              <a:pPr>
                <a:lnSpc>
                  <a:spcPct val="90000"/>
                </a:lnSpc>
              </a:pPr>
              <a:r>
                <a:rPr lang="en-US" sz="1000" b="1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change track</a:t>
              </a:r>
              <a:endParaRPr lang="en-US" sz="1000" b="1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104"/>
            <p:cNvSpPr>
              <a:spLocks noChangeArrowheads="1"/>
            </p:cNvSpPr>
            <p:nvPr/>
          </p:nvSpPr>
          <p:spPr bwMode="auto">
            <a:xfrm>
              <a:off x="7884460" y="4293120"/>
              <a:ext cx="1043510" cy="43206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000" b="1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Data Serv</a:t>
              </a:r>
            </a:p>
            <a:p>
              <a:pPr>
                <a:lnSpc>
                  <a:spcPct val="90000"/>
                </a:lnSpc>
              </a:pPr>
              <a:r>
                <a:rPr lang="en-US" sz="1000" b="1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changetrack</a:t>
              </a:r>
              <a:endParaRPr lang="en-US" sz="1000" b="1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7884460" y="5108740"/>
              <a:ext cx="1043510" cy="38363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000" b="1" smtClean="0">
                  <a:latin typeface="Arial" charset="0"/>
                  <a:cs typeface="Arial" charset="0"/>
                </a:rPr>
                <a:t>Application</a:t>
              </a:r>
            </a:p>
            <a:p>
              <a:pPr>
                <a:lnSpc>
                  <a:spcPct val="90000"/>
                </a:lnSpc>
              </a:pPr>
              <a:r>
                <a:rPr lang="en-US" sz="1000" b="1" smtClean="0">
                  <a:latin typeface="Arial" charset="0"/>
                  <a:cs typeface="Arial" charset="0"/>
                </a:rPr>
                <a:t>change track</a:t>
              </a:r>
              <a:endParaRPr lang="en-US" sz="1000" b="1">
                <a:latin typeface="Arial" charset="0"/>
                <a:cs typeface="Arial" charset="0"/>
              </a:endParaRPr>
            </a:p>
          </p:txBody>
        </p:sp>
        <p:sp>
          <p:nvSpPr>
            <p:cNvPr id="71" name="Rectangle 8"/>
            <p:cNvSpPr>
              <a:spLocks noChangeArrowheads="1"/>
            </p:cNvSpPr>
            <p:nvPr/>
          </p:nvSpPr>
          <p:spPr bwMode="auto">
            <a:xfrm>
              <a:off x="7884460" y="5493705"/>
              <a:ext cx="1043510" cy="383635"/>
            </a:xfrm>
            <a:prstGeom prst="rect">
              <a:avLst/>
            </a:prstGeom>
            <a:solidFill>
              <a:srgbClr val="E0D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000" b="1" smtClean="0">
                  <a:latin typeface="Arial" charset="0"/>
                  <a:cs typeface="Arial" charset="0"/>
                </a:rPr>
                <a:t>Infrastructure change track</a:t>
              </a:r>
              <a:endParaRPr lang="en-US" sz="1000" b="1">
                <a:latin typeface="Arial" charset="0"/>
                <a:cs typeface="Arial" charset="0"/>
              </a:endParaRPr>
            </a:p>
          </p:txBody>
        </p:sp>
        <p:sp>
          <p:nvSpPr>
            <p:cNvPr id="72" name="Rectangle 8"/>
            <p:cNvSpPr>
              <a:spLocks noChangeArrowheads="1"/>
            </p:cNvSpPr>
            <p:nvPr/>
          </p:nvSpPr>
          <p:spPr bwMode="auto">
            <a:xfrm>
              <a:off x="7884460" y="3945545"/>
              <a:ext cx="1043510" cy="38363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000" b="1" smtClean="0">
                  <a:latin typeface="Arial" charset="0"/>
                  <a:cs typeface="Arial" charset="0"/>
                </a:rPr>
                <a:t>Information Serv</a:t>
              </a:r>
            </a:p>
            <a:p>
              <a:pPr>
                <a:lnSpc>
                  <a:spcPct val="90000"/>
                </a:lnSpc>
              </a:pPr>
              <a:r>
                <a:rPr lang="en-US" sz="1000" b="1" smtClean="0">
                  <a:latin typeface="Arial" charset="0"/>
                  <a:cs typeface="Arial" charset="0"/>
                </a:rPr>
                <a:t>change track</a:t>
              </a:r>
              <a:endParaRPr lang="en-US" sz="1000" b="1">
                <a:latin typeface="Arial" charset="0"/>
                <a:cs typeface="Arial" charset="0"/>
              </a:endParaRPr>
            </a:p>
          </p:txBody>
        </p:sp>
        <p:sp>
          <p:nvSpPr>
            <p:cNvPr id="73" name="Rectangle 8"/>
            <p:cNvSpPr>
              <a:spLocks noChangeArrowheads="1"/>
            </p:cNvSpPr>
            <p:nvPr/>
          </p:nvSpPr>
          <p:spPr bwMode="auto">
            <a:xfrm>
              <a:off x="7884460" y="4725180"/>
              <a:ext cx="1043510" cy="383635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000" b="1" smtClean="0">
                  <a:latin typeface="Arial" charset="0"/>
                  <a:cs typeface="Arial" charset="0"/>
                </a:rPr>
                <a:t>Working process</a:t>
              </a:r>
            </a:p>
            <a:p>
              <a:pPr>
                <a:lnSpc>
                  <a:spcPct val="90000"/>
                </a:lnSpc>
              </a:pPr>
              <a:r>
                <a:rPr lang="en-US" sz="1000" b="1" smtClean="0">
                  <a:latin typeface="Arial" charset="0"/>
                  <a:cs typeface="Arial" charset="0"/>
                </a:rPr>
                <a:t>change track</a:t>
              </a:r>
              <a:endParaRPr lang="en-US" sz="1000" b="1">
                <a:latin typeface="Arial" charset="0"/>
                <a:cs typeface="Arial" charset="0"/>
              </a:endParaRPr>
            </a:p>
          </p:txBody>
        </p:sp>
      </p:grpSp>
      <p:cxnSp>
        <p:nvCxnSpPr>
          <p:cNvPr id="74" name="Shape 139"/>
          <p:cNvCxnSpPr>
            <a:stCxn id="75" idx="0"/>
            <a:endCxn id="24" idx="2"/>
          </p:cNvCxnSpPr>
          <p:nvPr/>
        </p:nvCxnSpPr>
        <p:spPr bwMode="auto">
          <a:xfrm rot="5400000" flipH="1" flipV="1">
            <a:off x="935038" y="3368675"/>
            <a:ext cx="215900" cy="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5" name="Rectangle 28"/>
          <p:cNvSpPr>
            <a:spLocks noChangeArrowheads="1"/>
          </p:cNvSpPr>
          <p:nvPr/>
        </p:nvSpPr>
        <p:spPr bwMode="auto">
          <a:xfrm>
            <a:off x="466725" y="3476625"/>
            <a:ext cx="1150938" cy="8651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>
              <a:defRPr/>
            </a:pPr>
            <a:r>
              <a:rPr lang="en-US" sz="1000" b="1" smtClean="0">
                <a:latin typeface="Arial" charset="0"/>
                <a:ea typeface="+mn-ea"/>
                <a:cs typeface="Arial" charset="0"/>
              </a:rPr>
              <a:t>Assess</a:t>
            </a:r>
          </a:p>
          <a:p>
            <a:pPr>
              <a:defRPr/>
            </a:pPr>
            <a:r>
              <a:rPr lang="en-US" sz="800" b="1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rPr>
              <a:t>Current</a:t>
            </a:r>
          </a:p>
          <a:p>
            <a:pPr>
              <a:defRPr/>
            </a:pPr>
            <a:r>
              <a:rPr lang="en-US" sz="1000" b="1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rPr>
              <a:t>Services, Implementation &amp; Cost/Benefits</a:t>
            </a:r>
            <a:endParaRPr lang="en-US" sz="1000" b="1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6" name="Rectangle 84"/>
          <p:cNvSpPr/>
          <p:nvPr/>
        </p:nvSpPr>
        <p:spPr bwMode="auto">
          <a:xfrm>
            <a:off x="466725" y="4340225"/>
            <a:ext cx="1150938" cy="36036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>
              <a:defRPr/>
            </a:pPr>
            <a:r>
              <a:rPr lang="en-US" sz="1000" b="1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rPr>
              <a:t>New/Changed Policies</a:t>
            </a:r>
            <a:endParaRPr lang="en-US" sz="1000" b="1">
              <a:solidFill>
                <a:srgbClr val="33333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" name="Rectangle 85"/>
          <p:cNvSpPr/>
          <p:nvPr/>
        </p:nvSpPr>
        <p:spPr bwMode="auto">
          <a:xfrm>
            <a:off x="466725" y="4700588"/>
            <a:ext cx="1150938" cy="36036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>
              <a:defRPr/>
            </a:pPr>
            <a:r>
              <a:rPr lang="en-US" sz="1000" b="1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rPr>
              <a:t>External Developments</a:t>
            </a:r>
            <a:endParaRPr lang="en-US" sz="1000" b="1">
              <a:solidFill>
                <a:srgbClr val="33333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7596188" y="5708650"/>
            <a:ext cx="1042987" cy="3841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1000" b="1" smtClean="0">
                <a:latin typeface="Arial" charset="0"/>
                <a:cs typeface="Arial" charset="0"/>
              </a:rPr>
              <a:t>Context</a:t>
            </a:r>
          </a:p>
          <a:p>
            <a:pPr>
              <a:lnSpc>
                <a:spcPct val="90000"/>
              </a:lnSpc>
            </a:pPr>
            <a:r>
              <a:rPr lang="en-US" sz="1000" b="1" smtClean="0">
                <a:latin typeface="Arial" charset="0"/>
                <a:cs typeface="Arial" charset="0"/>
              </a:rPr>
              <a:t>change track</a:t>
            </a:r>
            <a:endParaRPr lang="en-US" sz="1000" b="1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0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300" smtClean="0"/>
              <a:t>4. Enabling coherent steering</a:t>
            </a:r>
            <a:br>
              <a:rPr lang="en-US" sz="1300" smtClean="0"/>
            </a:br>
            <a:r>
              <a:rPr lang="en-US" smtClean="0"/>
              <a:t>Architecture results at a glance: “trackplan”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6" name="Groeperen 7"/>
          <p:cNvGrpSpPr>
            <a:grpSpLocks/>
          </p:cNvGrpSpPr>
          <p:nvPr/>
        </p:nvGrpSpPr>
        <p:grpSpPr bwMode="auto">
          <a:xfrm>
            <a:off x="1528266" y="1196752"/>
            <a:ext cx="7169150" cy="4579933"/>
            <a:chOff x="0" y="1000125"/>
            <a:chExt cx="9167813" cy="5857875"/>
          </a:xfrm>
        </p:grpSpPr>
        <p:sp>
          <p:nvSpPr>
            <p:cNvPr id="7" name="Slide Number Placeholder 1"/>
            <p:cNvSpPr txBox="1">
              <a:spLocks/>
            </p:cNvSpPr>
            <p:nvPr/>
          </p:nvSpPr>
          <p:spPr bwMode="auto">
            <a:xfrm>
              <a:off x="8175106" y="6549370"/>
              <a:ext cx="925714" cy="17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608013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608013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608013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608013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608013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fld id="{D5BDF22E-5CA2-E041-AD86-C14B23D56C15}" type="slidenum">
                <a:rPr lang="en-US" sz="1000" smtClean="0">
                  <a:latin typeface="Verdana" charset="0"/>
                  <a:cs typeface="Arial" charset="0"/>
                </a:rPr>
                <a:pPr eaLnBrk="1" hangingPunct="1"/>
                <a:t>35</a:t>
              </a:fld>
              <a:endParaRPr lang="en-US" sz="1000">
                <a:latin typeface="Verdana" charset="0"/>
                <a:cs typeface="Arial" charset="0"/>
              </a:endParaRPr>
            </a:p>
          </p:txBody>
        </p:sp>
        <p:sp>
          <p:nvSpPr>
            <p:cNvPr id="8" name="Footer Placeholder 3"/>
            <p:cNvSpPr txBox="1">
              <a:spLocks/>
            </p:cNvSpPr>
            <p:nvPr/>
          </p:nvSpPr>
          <p:spPr bwMode="auto">
            <a:xfrm>
              <a:off x="3124200" y="6538913"/>
              <a:ext cx="2895600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608013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608013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608013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608013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608013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r"/>
              <a:r>
                <a:rPr lang="en-US" sz="1000" smtClean="0">
                  <a:latin typeface="Verdana" charset="0"/>
                  <a:cs typeface="Arial" charset="0"/>
                </a:rPr>
                <a:t>Integrale Projectdoelarchitectuur DAS v0.3</a:t>
              </a:r>
              <a:endParaRPr lang="en-US" sz="1000">
                <a:latin typeface="Verdana" charset="0"/>
                <a:cs typeface="Arial" charset="0"/>
              </a:endParaRPr>
            </a:p>
          </p:txBody>
        </p:sp>
        <p:sp>
          <p:nvSpPr>
            <p:cNvPr id="9" name="Date Placeholder 7"/>
            <p:cNvSpPr txBox="1">
              <a:spLocks/>
            </p:cNvSpPr>
            <p:nvPr/>
          </p:nvSpPr>
          <p:spPr bwMode="auto">
            <a:xfrm>
              <a:off x="42631" y="6527035"/>
              <a:ext cx="1063759" cy="192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000" smtClean="0">
                  <a:latin typeface="Verdana" charset="0"/>
                  <a:cs typeface="Arial" charset="0"/>
                </a:rPr>
                <a:t>06-04-2011</a:t>
              </a:r>
              <a:endParaRPr lang="en-US" sz="1000">
                <a:latin typeface="Verdana" charset="0"/>
                <a:cs typeface="Arial" charset="0"/>
              </a:endParaRPr>
            </a:p>
          </p:txBody>
        </p:sp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0125"/>
              <a:ext cx="9167813" cy="585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hthoek 50"/>
          <p:cNvSpPr>
            <a:spLocks noChangeArrowheads="1"/>
          </p:cNvSpPr>
          <p:nvPr/>
        </p:nvSpPr>
        <p:spPr bwMode="auto">
          <a:xfrm>
            <a:off x="705420" y="5876925"/>
            <a:ext cx="8928100" cy="395288"/>
          </a:xfrm>
          <a:prstGeom prst="rect">
            <a:avLst/>
          </a:prstGeom>
          <a:gradFill rotWithShape="1">
            <a:gsLst>
              <a:gs pos="0">
                <a:srgbClr val="FFFF6D"/>
              </a:gs>
              <a:gs pos="100000">
                <a:srgbClr val="FFE706"/>
              </a:gs>
            </a:gsLst>
            <a:lin ang="5400000"/>
          </a:gradFill>
          <a:ln w="9525">
            <a:solidFill>
              <a:srgbClr val="FBD1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Verdana" charset="0"/>
              </a:rPr>
              <a:t>… assigning transformation tasks to </a:t>
            </a:r>
            <a:r>
              <a:rPr lang="en-US" sz="1600" b="1" dirty="0" err="1" smtClean="0">
                <a:solidFill>
                  <a:srgbClr val="0000FF"/>
                </a:solidFill>
                <a:latin typeface="Verdana" charset="0"/>
              </a:rPr>
              <a:t>programmes</a:t>
            </a:r>
            <a:r>
              <a:rPr lang="en-US" sz="1600" b="1" dirty="0" smtClean="0">
                <a:solidFill>
                  <a:srgbClr val="0000FF"/>
                </a:solidFill>
                <a:latin typeface="Verdana" charset="0"/>
              </a:rPr>
              <a:t> / projects</a:t>
            </a:r>
            <a:endParaRPr lang="en-US" sz="1600" b="1" dirty="0">
              <a:solidFill>
                <a:srgbClr val="0000F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1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smtClean="0"/>
              <a:t>4. Enabling coherent steering</a:t>
            </a:r>
            <a:br>
              <a:rPr lang="en-US" sz="1200" smtClean="0"/>
            </a:br>
            <a:r>
              <a:rPr lang="en-US" sz="2400" smtClean="0"/>
              <a:t>… and who is responsible for the transformation?</a:t>
            </a:r>
            <a:endParaRPr lang="en-US" sz="240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6" name="Groeperen 2"/>
          <p:cNvGrpSpPr>
            <a:grpSpLocks/>
          </p:cNvGrpSpPr>
          <p:nvPr/>
        </p:nvGrpSpPr>
        <p:grpSpPr bwMode="auto">
          <a:xfrm>
            <a:off x="1258888" y="1700213"/>
            <a:ext cx="6337300" cy="4049712"/>
            <a:chOff x="42863" y="84137"/>
            <a:chExt cx="9167813" cy="5857875"/>
          </a:xfrm>
        </p:grpSpPr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3" y="84137"/>
              <a:ext cx="9167813" cy="585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014413" y="2657475"/>
              <a:ext cx="8172450" cy="1008062"/>
              <a:chOff x="971550" y="3573020"/>
              <a:chExt cx="8172450" cy="1008505"/>
            </a:xfrm>
          </p:grpSpPr>
          <p:sp>
            <p:nvSpPr>
              <p:cNvPr id="21" name="Rectangle 14"/>
              <p:cNvSpPr/>
              <p:nvPr/>
            </p:nvSpPr>
            <p:spPr bwMode="auto">
              <a:xfrm>
                <a:off x="1042632" y="3573841"/>
                <a:ext cx="6483150" cy="2871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Times New Roman" pitchFamily="18" charset="0"/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2" name="Rounded Rectangle 18"/>
              <p:cNvSpPr>
                <a:spLocks noChangeArrowheads="1"/>
              </p:cNvSpPr>
              <p:nvPr/>
            </p:nvSpPr>
            <p:spPr bwMode="auto">
              <a:xfrm>
                <a:off x="971550" y="3573463"/>
                <a:ext cx="8172450" cy="1008062"/>
              </a:xfrm>
              <a:prstGeom prst="roundRect">
                <a:avLst>
                  <a:gd name="adj" fmla="val 3398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2000" tIns="0" rIns="0" bIns="0"/>
              <a:lstStyle/>
              <a:p>
                <a:r>
                  <a:rPr lang="en-US" sz="1200" b="1" dirty="0" smtClean="0">
                    <a:latin typeface="Arial" charset="0"/>
                    <a:cs typeface="Arial" charset="0"/>
                  </a:rPr>
                  <a:t>DVS demand, CD supply, RD implementation: change in working processes</a:t>
                </a:r>
                <a:endParaRPr lang="en-US" sz="1200" b="1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1014413" y="3665537"/>
              <a:ext cx="8172450" cy="647700"/>
              <a:chOff x="971550" y="4581160"/>
              <a:chExt cx="8172450" cy="648065"/>
            </a:xfrm>
          </p:grpSpPr>
          <p:sp>
            <p:nvSpPr>
              <p:cNvPr id="19" name="Rectangle 15"/>
              <p:cNvSpPr/>
              <p:nvPr/>
            </p:nvSpPr>
            <p:spPr bwMode="auto">
              <a:xfrm>
                <a:off x="1042632" y="4581998"/>
                <a:ext cx="6409660" cy="2871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Times New Roman" pitchFamily="18" charset="0"/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20" name="Rounded Rectangle 19"/>
              <p:cNvSpPr>
                <a:spLocks noChangeArrowheads="1"/>
              </p:cNvSpPr>
              <p:nvPr/>
            </p:nvSpPr>
            <p:spPr bwMode="auto">
              <a:xfrm>
                <a:off x="971550" y="4581525"/>
                <a:ext cx="8172450" cy="647700"/>
              </a:xfrm>
              <a:prstGeom prst="roundRect">
                <a:avLst>
                  <a:gd name="adj" fmla="val 7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2000" tIns="0" rIns="0" bIns="0"/>
              <a:lstStyle/>
              <a:p>
                <a:r>
                  <a:rPr lang="en-US" sz="1200" b="1" dirty="0" smtClean="0">
                    <a:latin typeface="Arial" charset="0"/>
                    <a:cs typeface="Arial" charset="0"/>
                  </a:rPr>
                  <a:t>DVS demand, DID Data supply: change in content data management</a:t>
                </a:r>
                <a:endParaRPr lang="en-US" sz="1200" b="1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1014413" y="4313237"/>
              <a:ext cx="8172450" cy="1628775"/>
              <a:chOff x="971550" y="5229225"/>
              <a:chExt cx="8172450" cy="1628775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1042632" y="5229919"/>
                <a:ext cx="5330283" cy="2870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Times New Roman" pitchFamily="18" charset="0"/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18" name="Rounded Rectangle 21"/>
              <p:cNvSpPr>
                <a:spLocks noChangeArrowheads="1"/>
              </p:cNvSpPr>
              <p:nvPr/>
            </p:nvSpPr>
            <p:spPr bwMode="auto">
              <a:xfrm>
                <a:off x="971550" y="5229225"/>
                <a:ext cx="8172450" cy="1628775"/>
              </a:xfrm>
              <a:prstGeom prst="roundRect">
                <a:avLst>
                  <a:gd name="adj" fmla="val 7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2000" tIns="0" rIns="0" bIns="0"/>
              <a:lstStyle/>
              <a:p>
                <a:r>
                  <a:rPr lang="en-US" sz="1200" b="1" dirty="0" smtClean="0">
                    <a:latin typeface="Arial" charset="0"/>
                    <a:cs typeface="Arial" charset="0"/>
                  </a:rPr>
                  <a:t>DVS demand, DID ICT supply: changes in applications &amp; ICT</a:t>
                </a:r>
                <a:endParaRPr lang="en-US" sz="1200" b="1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1014413" y="1936750"/>
              <a:ext cx="8172450" cy="720725"/>
              <a:chOff x="971550" y="2852920"/>
              <a:chExt cx="8172450" cy="720647"/>
            </a:xfrm>
          </p:grpSpPr>
          <p:sp>
            <p:nvSpPr>
              <p:cNvPr id="15" name="Rectangle 13"/>
              <p:cNvSpPr/>
              <p:nvPr/>
            </p:nvSpPr>
            <p:spPr bwMode="auto">
              <a:xfrm>
                <a:off x="1042632" y="2853425"/>
                <a:ext cx="5401477" cy="2870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Times New Roman" pitchFamily="18" charset="0"/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16" name="Rounded Rectangle 11"/>
              <p:cNvSpPr>
                <a:spLocks noChangeArrowheads="1"/>
              </p:cNvSpPr>
              <p:nvPr/>
            </p:nvSpPr>
            <p:spPr bwMode="auto">
              <a:xfrm>
                <a:off x="971550" y="2852920"/>
                <a:ext cx="8172450" cy="720647"/>
              </a:xfrm>
              <a:prstGeom prst="roundRect">
                <a:avLst>
                  <a:gd name="adj" fmla="val 7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2000" tIns="0" rIns="0" bIns="0"/>
              <a:lstStyle/>
              <a:p>
                <a:r>
                  <a:rPr lang="en-US" sz="1200" b="1" dirty="0" smtClean="0">
                    <a:latin typeface="Arial" charset="0"/>
                    <a:cs typeface="Arial" charset="0"/>
                  </a:rPr>
                  <a:t>DVS, DID Data: Required change data household</a:t>
                </a:r>
                <a:endParaRPr lang="en-US" sz="1200" b="1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1014413" y="784225"/>
              <a:ext cx="8172450" cy="1152525"/>
              <a:chOff x="971550" y="1700213"/>
              <a:chExt cx="8172450" cy="1152707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1042632" y="1700498"/>
                <a:ext cx="4035031" cy="5052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Times New Roman" pitchFamily="18" charset="0"/>
                  <a:ea typeface="+mn-ea"/>
                  <a:cs typeface="ＭＳ Ｐゴシック" charset="0"/>
                </a:endParaRPr>
              </a:p>
            </p:txBody>
          </p:sp>
          <p:sp>
            <p:nvSpPr>
              <p:cNvPr id="14" name="Rounded Rectangle 17"/>
              <p:cNvSpPr>
                <a:spLocks noChangeArrowheads="1"/>
              </p:cNvSpPr>
              <p:nvPr/>
            </p:nvSpPr>
            <p:spPr bwMode="auto">
              <a:xfrm>
                <a:off x="971550" y="1700213"/>
                <a:ext cx="8172450" cy="1152707"/>
              </a:xfrm>
              <a:prstGeom prst="roundRect">
                <a:avLst>
                  <a:gd name="adj" fmla="val 7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2000" tIns="0" rIns="0" bIns="0"/>
              <a:lstStyle/>
              <a:p>
                <a:r>
                  <a:rPr lang="en-US" sz="1200" b="1" dirty="0" smtClean="0">
                    <a:latin typeface="Arial" charset="0"/>
                    <a:cs typeface="Arial" charset="0"/>
                  </a:rPr>
                  <a:t>DVS: Required changes business services</a:t>
                </a:r>
              </a:p>
              <a:p>
                <a:r>
                  <a:rPr lang="en-US" sz="1200" b="1" dirty="0" smtClean="0">
                    <a:latin typeface="Arial" charset="0"/>
                    <a:cs typeface="Arial" charset="0"/>
                  </a:rPr>
                  <a:t>&amp; information provision</a:t>
                </a:r>
                <a:endParaRPr lang="en-US" sz="1200" b="1" dirty="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3" name="Rechthoek 50"/>
          <p:cNvSpPr>
            <a:spLocks noChangeArrowheads="1"/>
          </p:cNvSpPr>
          <p:nvPr/>
        </p:nvSpPr>
        <p:spPr bwMode="auto">
          <a:xfrm>
            <a:off x="705420" y="5876925"/>
            <a:ext cx="8928100" cy="395288"/>
          </a:xfrm>
          <a:prstGeom prst="rect">
            <a:avLst/>
          </a:prstGeom>
          <a:gradFill rotWithShape="1">
            <a:gsLst>
              <a:gs pos="0">
                <a:srgbClr val="FFFF6D"/>
              </a:gs>
              <a:gs pos="100000">
                <a:srgbClr val="FFE706"/>
              </a:gs>
            </a:gsLst>
            <a:lin ang="5400000"/>
          </a:gradFill>
          <a:ln w="9525">
            <a:solidFill>
              <a:srgbClr val="FBD1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Verdana" charset="0"/>
              </a:rPr>
              <a:t>This also clarifies the need for tuning between stakeholders …</a:t>
            </a:r>
            <a:endParaRPr lang="en-US" sz="1600" b="1" dirty="0">
              <a:solidFill>
                <a:srgbClr val="0000F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9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smtClean="0"/>
              <a:t>4. Enabling coherent steering</a:t>
            </a:r>
            <a:br>
              <a:rPr lang="en-US" sz="1200" smtClean="0"/>
            </a:br>
            <a:r>
              <a:rPr lang="en-US" sz="2400" smtClean="0"/>
              <a:t>… both for implementing new business …</a:t>
            </a:r>
            <a:endParaRPr lang="en-US" sz="240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24" name="Group 29"/>
          <p:cNvGrpSpPr>
            <a:grpSpLocks/>
          </p:cNvGrpSpPr>
          <p:nvPr/>
        </p:nvGrpSpPr>
        <p:grpSpPr bwMode="auto">
          <a:xfrm>
            <a:off x="1152525" y="1773238"/>
            <a:ext cx="7019925" cy="4535487"/>
            <a:chOff x="0" y="1000125"/>
            <a:chExt cx="9167813" cy="5857875"/>
          </a:xfrm>
        </p:grpSpPr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0125"/>
              <a:ext cx="9167813" cy="585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 bwMode="auto">
            <a:xfrm>
              <a:off x="2125059" y="3573325"/>
              <a:ext cx="3671686" cy="287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Rounded Rectangle 17"/>
            <p:cNvSpPr>
              <a:spLocks noChangeArrowheads="1"/>
            </p:cNvSpPr>
            <p:nvPr/>
          </p:nvSpPr>
          <p:spPr bwMode="auto">
            <a:xfrm>
              <a:off x="2051050" y="3573463"/>
              <a:ext cx="6985000" cy="3284537"/>
            </a:xfrm>
            <a:prstGeom prst="roundRect">
              <a:avLst>
                <a:gd name="adj" fmla="val 419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tIns="0" rIns="0" bIns="0"/>
            <a:lstStyle/>
            <a:p>
              <a:r>
                <a:rPr lang="en-US" sz="1400" b="1" smtClean="0">
                  <a:latin typeface="Arial" charset="0"/>
                  <a:cs typeface="Arial" charset="0"/>
                </a:rPr>
                <a:t>Changed/new implementation with people &amp; ICT means</a:t>
              </a:r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050423" y="1699297"/>
              <a:ext cx="3816812" cy="2891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Rounded Rectangle 17"/>
            <p:cNvSpPr>
              <a:spLocks noChangeArrowheads="1"/>
            </p:cNvSpPr>
            <p:nvPr/>
          </p:nvSpPr>
          <p:spPr bwMode="auto">
            <a:xfrm>
              <a:off x="2051050" y="1700213"/>
              <a:ext cx="6985000" cy="1873250"/>
            </a:xfrm>
            <a:prstGeom prst="roundRect">
              <a:avLst>
                <a:gd name="adj" fmla="val 419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tIns="0" rIns="0" bIns="0"/>
            <a:lstStyle/>
            <a:p>
              <a:r>
                <a:rPr lang="en-US" sz="1400" b="1" smtClean="0">
                  <a:latin typeface="Arial" charset="0"/>
                  <a:cs typeface="Arial" charset="0"/>
                </a:rPr>
                <a:t>Better/New Content &amp; Quality Services</a:t>
              </a:r>
            </a:p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03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300" smtClean="0"/>
              <a:t>4. Enabling coherent steering</a:t>
            </a:r>
            <a:br>
              <a:rPr lang="en-US" sz="1300" smtClean="0"/>
            </a:br>
            <a:r>
              <a:rPr lang="en-US" sz="2400" smtClean="0"/>
              <a:t>… and for supporting existing business with new ICT-means (e.g. applications, OTAPE)</a:t>
            </a:r>
            <a:endParaRPr lang="en-US" sz="240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084263" y="1584226"/>
            <a:ext cx="6943725" cy="4437062"/>
            <a:chOff x="0" y="1000125"/>
            <a:chExt cx="9167813" cy="5857875"/>
          </a:xfrm>
        </p:grpSpPr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0125"/>
              <a:ext cx="9167813" cy="585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3"/>
            <p:cNvSpPr/>
            <p:nvPr/>
          </p:nvSpPr>
          <p:spPr bwMode="auto">
            <a:xfrm>
              <a:off x="2091787" y="5185519"/>
              <a:ext cx="5183356" cy="2892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" name="Rounded Rectangle 17"/>
            <p:cNvSpPr>
              <a:spLocks noChangeArrowheads="1"/>
            </p:cNvSpPr>
            <p:nvPr/>
          </p:nvSpPr>
          <p:spPr bwMode="auto">
            <a:xfrm>
              <a:off x="2051050" y="5184775"/>
              <a:ext cx="6985000" cy="1673225"/>
            </a:xfrm>
            <a:prstGeom prst="roundRect">
              <a:avLst>
                <a:gd name="adj" fmla="val 419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tIns="0" rIns="0" bIns="0"/>
            <a:lstStyle/>
            <a:p>
              <a:r>
                <a:rPr lang="en-US" sz="1400" b="1" dirty="0" smtClean="0">
                  <a:latin typeface="Arial" charset="0"/>
                  <a:cs typeface="Arial" charset="0"/>
                </a:rPr>
                <a:t>To realize: ICT-system (applications &amp; OTAPE-platform) </a:t>
              </a:r>
            </a:p>
            <a:p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0" name="Rectangle 15"/>
            <p:cNvSpPr/>
            <p:nvPr/>
          </p:nvSpPr>
          <p:spPr bwMode="auto">
            <a:xfrm>
              <a:off x="2051963" y="3948973"/>
              <a:ext cx="3531726" cy="287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Rounded Rectangle 17"/>
            <p:cNvSpPr>
              <a:spLocks noChangeArrowheads="1"/>
            </p:cNvSpPr>
            <p:nvPr/>
          </p:nvSpPr>
          <p:spPr bwMode="auto">
            <a:xfrm>
              <a:off x="2028825" y="3959225"/>
              <a:ext cx="6985000" cy="639763"/>
            </a:xfrm>
            <a:prstGeom prst="roundRect">
              <a:avLst>
                <a:gd name="adj" fmla="val 419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tIns="0" rIns="0" bIns="0"/>
            <a:lstStyle/>
            <a:p>
              <a:r>
                <a:rPr lang="en-US" sz="1400" b="1" dirty="0" smtClean="0">
                  <a:latin typeface="Arial" charset="0"/>
                  <a:cs typeface="Arial" charset="0"/>
                </a:rPr>
                <a:t>Functional User requirements ICT-system</a:t>
              </a:r>
            </a:p>
            <a:p>
              <a:endParaRPr lang="en-US" sz="1400" b="1" dirty="0">
                <a:latin typeface="Arial" charset="0"/>
                <a:cs typeface="Arial" charset="0"/>
              </a:endParaRPr>
            </a:p>
          </p:txBody>
        </p:sp>
        <p:grpSp>
          <p:nvGrpSpPr>
            <p:cNvPr id="12" name="Group 66"/>
            <p:cNvGrpSpPr>
              <a:grpSpLocks/>
            </p:cNvGrpSpPr>
            <p:nvPr/>
          </p:nvGrpSpPr>
          <p:grpSpPr bwMode="auto">
            <a:xfrm>
              <a:off x="2054225" y="1628775"/>
              <a:ext cx="6927850" cy="2287588"/>
              <a:chOff x="1691601" y="2204831"/>
              <a:chExt cx="972920" cy="336712"/>
            </a:xfrm>
          </p:grpSpPr>
          <p:cxnSp>
            <p:nvCxnSpPr>
              <p:cNvPr id="18" name="Straight Connector 67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1691601" y="2204831"/>
                <a:ext cx="972920" cy="33671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68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2009705" y="1886727"/>
                <a:ext cx="336712" cy="97292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" name="Group 66"/>
            <p:cNvGrpSpPr>
              <a:grpSpLocks/>
            </p:cNvGrpSpPr>
            <p:nvPr/>
          </p:nvGrpSpPr>
          <p:grpSpPr bwMode="auto">
            <a:xfrm>
              <a:off x="2035175" y="4614863"/>
              <a:ext cx="6927850" cy="558800"/>
              <a:chOff x="1691601" y="2204831"/>
              <a:chExt cx="972920" cy="336712"/>
            </a:xfrm>
          </p:grpSpPr>
          <p:cxnSp>
            <p:nvCxnSpPr>
              <p:cNvPr id="16" name="Straight Connector 67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1691601" y="2204831"/>
                <a:ext cx="972920" cy="33671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68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2009705" y="1886727"/>
                <a:ext cx="336712" cy="97292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" name="Rounded Rectangle 17"/>
            <p:cNvSpPr>
              <a:spLocks noChangeArrowheads="1"/>
            </p:cNvSpPr>
            <p:nvPr/>
          </p:nvSpPr>
          <p:spPr bwMode="auto">
            <a:xfrm>
              <a:off x="2020888" y="1628775"/>
              <a:ext cx="6985000" cy="2287588"/>
            </a:xfrm>
            <a:prstGeom prst="roundRect">
              <a:avLst>
                <a:gd name="adj" fmla="val 4199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tIns="0" rIns="0" bIns="0"/>
            <a:lstStyle/>
            <a:p>
              <a:endParaRPr lang="en-US" sz="1400" b="1" smtClean="0">
                <a:latin typeface="Arial" charset="0"/>
                <a:cs typeface="Arial" charset="0"/>
              </a:endParaRPr>
            </a:p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5" name="Rounded Rectangle 17"/>
            <p:cNvSpPr>
              <a:spLocks noChangeArrowheads="1"/>
            </p:cNvSpPr>
            <p:nvPr/>
          </p:nvSpPr>
          <p:spPr bwMode="auto">
            <a:xfrm>
              <a:off x="2043113" y="4637088"/>
              <a:ext cx="6985000" cy="528637"/>
            </a:xfrm>
            <a:prstGeom prst="roundRect">
              <a:avLst>
                <a:gd name="adj" fmla="val 4199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tIns="0" rIns="0" bIns="0"/>
            <a:lstStyle/>
            <a:p>
              <a:endParaRPr lang="en-US" sz="1400" b="1" smtClean="0">
                <a:latin typeface="Arial" charset="0"/>
                <a:cs typeface="Arial" charset="0"/>
              </a:endParaRPr>
            </a:p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98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300" dirty="0"/>
              <a:t>4. </a:t>
            </a:r>
            <a:r>
              <a:rPr lang="nl-NL" sz="1300" dirty="0" err="1"/>
              <a:t>Enabling</a:t>
            </a:r>
            <a:r>
              <a:rPr lang="nl-NL" sz="1300" dirty="0"/>
              <a:t> coherent </a:t>
            </a:r>
            <a:r>
              <a:rPr lang="nl-NL" sz="1300" dirty="0" err="1"/>
              <a:t>steering</a:t>
            </a:r>
            <a:r>
              <a:rPr lang="nl-NL" sz="1300" dirty="0"/>
              <a:t/>
            </a:r>
            <a:br>
              <a:rPr lang="nl-NL" sz="1300" dirty="0"/>
            </a:br>
            <a:r>
              <a:rPr lang="en-US" sz="2400" dirty="0" smtClean="0"/>
              <a:t>Active controlled steering instrument (cf. MIRT)</a:t>
            </a:r>
            <a:br>
              <a:rPr lang="en-US" sz="2400" dirty="0" smtClean="0"/>
            </a:br>
            <a:r>
              <a:rPr lang="en-US" sz="2400" dirty="0" smtClean="0"/>
              <a:t>⇒ Reference Architecture (basis and knowledge bank)</a:t>
            </a:r>
            <a:endParaRPr lang="en-US" sz="24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1687413"/>
            <a:ext cx="78486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8696325" y="2708176"/>
            <a:ext cx="865187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nl-NL" sz="1100" dirty="0" smtClean="0">
                <a:latin typeface="Arial" charset="0"/>
                <a:cs typeface="Arial" charset="0"/>
              </a:rPr>
              <a:t>Reference</a:t>
            </a:r>
            <a:endParaRPr lang="nl-NL" sz="1100" dirty="0">
              <a:latin typeface="Arial" charset="0"/>
              <a:cs typeface="Arial" charset="0"/>
            </a:endParaRPr>
          </a:p>
          <a:p>
            <a:r>
              <a:rPr lang="nl-NL" sz="1100" dirty="0" smtClean="0">
                <a:latin typeface="Arial" charset="0"/>
                <a:cs typeface="Arial" charset="0"/>
              </a:rPr>
              <a:t>Architecture</a:t>
            </a:r>
            <a:endParaRPr lang="nl-NL" sz="1100" b="1" dirty="0">
              <a:latin typeface="Arial" charset="0"/>
              <a:cs typeface="Arial" charset="0"/>
            </a:endParaRPr>
          </a:p>
        </p:txBody>
      </p:sp>
      <p:cxnSp>
        <p:nvCxnSpPr>
          <p:cNvPr id="22" name="Straight Arrow Connector 13"/>
          <p:cNvCxnSpPr>
            <a:cxnSpLocks noChangeShapeType="1"/>
          </p:cNvCxnSpPr>
          <p:nvPr/>
        </p:nvCxnSpPr>
        <p:spPr bwMode="auto">
          <a:xfrm>
            <a:off x="8480425" y="2852638"/>
            <a:ext cx="2159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487362" y="2708176"/>
            <a:ext cx="865188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nl-NL" sz="1100" dirty="0" smtClean="0">
                <a:latin typeface="Arial" charset="0"/>
                <a:cs typeface="Arial" charset="0"/>
              </a:rPr>
              <a:t>Reference</a:t>
            </a:r>
            <a:endParaRPr lang="nl-NL" sz="1100" dirty="0">
              <a:latin typeface="Arial" charset="0"/>
              <a:cs typeface="Arial" charset="0"/>
            </a:endParaRPr>
          </a:p>
          <a:p>
            <a:r>
              <a:rPr lang="nl-NL" sz="1100" dirty="0" smtClean="0">
                <a:latin typeface="Arial" charset="0"/>
                <a:cs typeface="Arial" charset="0"/>
              </a:rPr>
              <a:t>Architecture</a:t>
            </a:r>
            <a:endParaRPr lang="nl-NL" sz="1100" b="1" dirty="0">
              <a:latin typeface="Arial" charset="0"/>
              <a:cs typeface="Arial" charset="0"/>
            </a:endParaRPr>
          </a:p>
        </p:txBody>
      </p:sp>
      <p:cxnSp>
        <p:nvCxnSpPr>
          <p:cNvPr id="24" name="Straight Arrow Connector 15"/>
          <p:cNvCxnSpPr>
            <a:cxnSpLocks noChangeShapeType="1"/>
          </p:cNvCxnSpPr>
          <p:nvPr/>
        </p:nvCxnSpPr>
        <p:spPr bwMode="auto">
          <a:xfrm>
            <a:off x="920750" y="4940201"/>
            <a:ext cx="2159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0"/>
          <p:cNvCxnSpPr>
            <a:cxnSpLocks noChangeShapeType="1"/>
            <a:stCxn id="23" idx="2"/>
          </p:cNvCxnSpPr>
          <p:nvPr/>
        </p:nvCxnSpPr>
        <p:spPr bwMode="auto">
          <a:xfrm>
            <a:off x="920750" y="3139976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1"/>
          <p:cNvCxnSpPr>
            <a:cxnSpLocks noChangeShapeType="1"/>
          </p:cNvCxnSpPr>
          <p:nvPr/>
        </p:nvCxnSpPr>
        <p:spPr bwMode="auto">
          <a:xfrm>
            <a:off x="1352550" y="2852638"/>
            <a:ext cx="2159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7403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Starter: 3 concrete </a:t>
            </a:r>
            <a:r>
              <a:rPr lang="en-US" dirty="0" smtClean="0"/>
              <a:t>examples DEMO@RWS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mtClean="0"/>
              <a:t>Uniform process and data responsibility / ownership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From information need to underlying data – with quality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Organizing: actor roles and functionary types</a:t>
            </a:r>
            <a:endParaRPr lang="en-US" smtClean="0"/>
          </a:p>
        </p:txBody>
      </p:sp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105128" y="6552952"/>
            <a:ext cx="1491630" cy="33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00FF"/>
                </a:solidFill>
              </a:rPr>
              <a:t>May 14th, 2013</a:t>
            </a:r>
            <a:endParaRPr lang="en-US" sz="900">
              <a:solidFill>
                <a:srgbClr val="0000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6736" y="6544211"/>
            <a:ext cx="2016224" cy="31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rgbClr val="0000FF"/>
                </a:solidFill>
              </a:rPr>
              <a:t>DEMO as core of Informed Governance at Rijkswaterstaat</a:t>
            </a:r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719" y="6544211"/>
            <a:ext cx="356617" cy="31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EB9112B3-74F5-7E4F-9D88-22E4952ABE0C}" type="slidenum">
              <a:rPr lang="en-US" sz="1000">
                <a:solidFill>
                  <a:srgbClr val="0000FF"/>
                </a:solidFill>
              </a:rPr>
              <a:pPr eaLnBrk="1" hangingPunct="1"/>
              <a:t>4</a:t>
            </a:fld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632520" y="5992815"/>
            <a:ext cx="9273480" cy="244498"/>
          </a:xfrm>
          <a:prstGeom prst="rect">
            <a:avLst/>
          </a:prstGeom>
          <a:gradFill rotWithShape="1">
            <a:gsLst>
              <a:gs pos="0">
                <a:srgbClr val="FFFF6D"/>
              </a:gs>
              <a:gs pos="100000">
                <a:srgbClr val="FFE706"/>
              </a:gs>
            </a:gsLst>
            <a:lin ang="5400000"/>
          </a:gradFill>
          <a:ln w="9525">
            <a:solidFill>
              <a:srgbClr val="FBD1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1" smtClean="0">
                <a:solidFill>
                  <a:srgbClr val="0000FF"/>
                </a:solidFill>
                <a:latin typeface="Verdana" pitchFamily="34" charset="0"/>
                <a:ea typeface="MS PGothic" pitchFamily="34" charset="-128"/>
                <a:cs typeface="+mn-cs"/>
              </a:rPr>
              <a:t>… all enabling well-underpinned decision making: </a:t>
            </a:r>
            <a:r>
              <a:rPr lang="en-US" sz="1400" b="1" i="1" smtClean="0">
                <a:solidFill>
                  <a:srgbClr val="0000FF"/>
                </a:solidFill>
                <a:latin typeface="Verdana" pitchFamily="34" charset="0"/>
                <a:ea typeface="MS PGothic" pitchFamily="34" charset="-128"/>
                <a:cs typeface="+mn-cs"/>
              </a:rPr>
              <a:t>Informed Governance</a:t>
            </a:r>
            <a:endParaRPr lang="en-US" sz="1400" b="1">
              <a:solidFill>
                <a:srgbClr val="0000FF"/>
              </a:solidFill>
              <a:latin typeface="Verdana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71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DEMO </a:t>
            </a:r>
            <a:r>
              <a:rPr lang="en-US" sz="1200" dirty="0"/>
              <a:t>as core of </a:t>
            </a:r>
            <a:r>
              <a:rPr lang="en-US" sz="1200" i="1" dirty="0"/>
              <a:t>Informed Governance </a:t>
            </a:r>
            <a:r>
              <a:rPr lang="en-US" sz="1200" dirty="0" smtClean="0"/>
              <a:t>at Rijkswaterstaat</a:t>
            </a:r>
            <a:br>
              <a:rPr lang="en-US" sz="1200" dirty="0" smtClean="0"/>
            </a:b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Starter: 3 </a:t>
            </a:r>
            <a:r>
              <a:rPr lang="en-US" dirty="0" smtClean="0"/>
              <a:t>concrete </a:t>
            </a:r>
            <a:r>
              <a:rPr lang="en-US" dirty="0"/>
              <a:t>examples DEMO@RWS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Transformation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Domain Architecture Shipping Traffic Management (DAS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 smtClean="0">
                <a:latin typeface="Verdana" charset="0"/>
                <a:ea typeface="MS PGothic" charset="0"/>
                <a:sym typeface="Wingdings" charset="0"/>
              </a:rPr>
              <a:t>Clarifying</a:t>
            </a:r>
            <a:r>
              <a:rPr lang="nl-NL" dirty="0" smtClean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dirty="0" err="1">
                <a:latin typeface="Verdana" charset="0"/>
                <a:ea typeface="MS PGothic" charset="0"/>
                <a:sym typeface="Wingdings" charset="0"/>
              </a:rPr>
              <a:t>primary</a:t>
            </a:r>
            <a:r>
              <a:rPr lang="nl-NL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dirty="0" err="1" smtClean="0">
                <a:latin typeface="Verdana" charset="0"/>
                <a:ea typeface="MS PGothic" charset="0"/>
                <a:sym typeface="Wingdings" charset="0"/>
              </a:rPr>
              <a:t>processes</a:t>
            </a:r>
            <a:endParaRPr lang="nl-NL" dirty="0" smtClean="0">
              <a:latin typeface="Verdana" charset="0"/>
              <a:ea typeface="MS PGothic" charset="0"/>
              <a:sym typeface="Wingding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Enabling </a:t>
            </a:r>
            <a:r>
              <a:rPr lang="en-US" dirty="0"/>
              <a:t>coherent </a:t>
            </a:r>
            <a:r>
              <a:rPr lang="en-US" dirty="0" smtClean="0"/>
              <a:t>steering</a:t>
            </a:r>
          </a:p>
          <a:p>
            <a:pPr marL="457200" indent="-457200"/>
            <a:r>
              <a:rPr lang="en-US" dirty="0"/>
              <a:t>Conclusions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Verdana" charset="0"/>
            </a:endParaRP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900" smtClean="0">
                <a:solidFill>
                  <a:srgbClr val="0000FF"/>
                </a:solidFill>
              </a:rPr>
              <a:t>May 14th, 2013</a:t>
            </a:r>
            <a:endParaRPr lang="en-US" sz="900">
              <a:solidFill>
                <a:srgbClr val="0000FF"/>
              </a:solidFill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rgbClr val="0000FF"/>
                </a:solidFill>
              </a:rPr>
              <a:t>DEMO as core of Informed Governance at Rijkswaterstaat</a:t>
            </a:r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EB9112B3-74F5-7E4F-9D88-22E4952ABE0C}" type="slidenum">
              <a:rPr lang="en-US" sz="1000">
                <a:solidFill>
                  <a:srgbClr val="0000FF"/>
                </a:solidFill>
              </a:rPr>
              <a:pPr eaLnBrk="1" hangingPunct="1"/>
              <a:t>40</a:t>
            </a:fld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4" name="Pijl links 3"/>
          <p:cNvSpPr/>
          <p:nvPr/>
        </p:nvSpPr>
        <p:spPr>
          <a:xfrm>
            <a:off x="331258" y="3167428"/>
            <a:ext cx="216024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hthoek 6"/>
          <p:cNvSpPr>
            <a:spLocks noChangeArrowheads="1"/>
          </p:cNvSpPr>
          <p:nvPr/>
        </p:nvSpPr>
        <p:spPr bwMode="auto">
          <a:xfrm>
            <a:off x="232790" y="1106512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  <p:sp>
        <p:nvSpPr>
          <p:cNvPr id="9" name="Rechthoek 6"/>
          <p:cNvSpPr>
            <a:spLocks noChangeArrowheads="1"/>
          </p:cNvSpPr>
          <p:nvPr/>
        </p:nvSpPr>
        <p:spPr bwMode="auto">
          <a:xfrm>
            <a:off x="232790" y="1458324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  <p:sp>
        <p:nvSpPr>
          <p:cNvPr id="11" name="Rechthoek 6"/>
          <p:cNvSpPr>
            <a:spLocks noChangeArrowheads="1"/>
          </p:cNvSpPr>
          <p:nvPr/>
        </p:nvSpPr>
        <p:spPr bwMode="auto">
          <a:xfrm>
            <a:off x="232790" y="1812506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  <p:sp>
        <p:nvSpPr>
          <p:cNvPr id="12" name="Rechthoek 6"/>
          <p:cNvSpPr>
            <a:spLocks noChangeArrowheads="1"/>
          </p:cNvSpPr>
          <p:nvPr/>
        </p:nvSpPr>
        <p:spPr bwMode="auto">
          <a:xfrm>
            <a:off x="232790" y="2199006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  <p:sp>
        <p:nvSpPr>
          <p:cNvPr id="13" name="Rechthoek 6"/>
          <p:cNvSpPr>
            <a:spLocks noChangeArrowheads="1"/>
          </p:cNvSpPr>
          <p:nvPr/>
        </p:nvSpPr>
        <p:spPr bwMode="auto">
          <a:xfrm>
            <a:off x="232790" y="2564904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3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4. Enabling coherent steering</a:t>
            </a:r>
            <a:br>
              <a:rPr lang="en-US" sz="1300" dirty="0" smtClean="0"/>
            </a:br>
            <a:r>
              <a:rPr lang="en-US" sz="2700" dirty="0" smtClean="0"/>
              <a:t>Some typical applications of the methods/models</a:t>
            </a:r>
            <a:endParaRPr lang="en-US" sz="27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implementation analysis (reuse, buy, build), e.g.</a:t>
            </a:r>
          </a:p>
          <a:p>
            <a:pPr lvl="1"/>
            <a:r>
              <a:rPr lang="en-US" dirty="0" smtClean="0"/>
              <a:t>solution Port of Rotterdam (central concept: “visit” versus “travel”)</a:t>
            </a:r>
          </a:p>
          <a:p>
            <a:pPr lvl="1"/>
            <a:r>
              <a:rPr lang="en-US" dirty="0" smtClean="0"/>
              <a:t>connectivity with several standards (or lack thereof)</a:t>
            </a:r>
          </a:p>
          <a:p>
            <a:pPr lvl="1"/>
            <a:r>
              <a:rPr lang="en-US" dirty="0" smtClean="0"/>
              <a:t>clarity in consequences of assigning responsibilities</a:t>
            </a:r>
          </a:p>
          <a:p>
            <a:pPr lvl="2"/>
            <a:r>
              <a:rPr lang="en-US" dirty="0" smtClean="0"/>
              <a:t>for business services, data management &amp; information provision</a:t>
            </a:r>
          </a:p>
          <a:p>
            <a:pPr lvl="1"/>
            <a:r>
              <a:rPr lang="en-US" dirty="0" smtClean="0"/>
              <a:t>as a starting point to define reusable application and data services</a:t>
            </a:r>
          </a:p>
          <a:p>
            <a:r>
              <a:rPr lang="en-US" dirty="0" smtClean="0"/>
              <a:t>impact analysis</a:t>
            </a:r>
          </a:p>
          <a:p>
            <a:pPr lvl="1"/>
            <a:r>
              <a:rPr lang="en-US" dirty="0" smtClean="0"/>
              <a:t>cost/benefit categories, e.g.</a:t>
            </a:r>
          </a:p>
          <a:p>
            <a:pPr lvl="2"/>
            <a:r>
              <a:rPr lang="en-US" dirty="0" smtClean="0"/>
              <a:t>transformation: costs of data migration and data cleaning</a:t>
            </a:r>
          </a:p>
          <a:p>
            <a:pPr lvl="2"/>
            <a:r>
              <a:rPr lang="en-US" dirty="0" err="1" smtClean="0"/>
              <a:t>AsIs</a:t>
            </a:r>
            <a:r>
              <a:rPr lang="en-US" dirty="0" smtClean="0"/>
              <a:t> exploitation: current costs of creating &amp; maintaining copies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DEMO as core of Informed Governance at Rijkswaterstaat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0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Conclusions – general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24E1-2D3D-0A47-93FF-0AD495996AC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validation by instantiation, to be checked by the right stakeholders</a:t>
            </a:r>
          </a:p>
          <a:p>
            <a:r>
              <a:rPr lang="en-US" dirty="0" smtClean="0"/>
              <a:t>good data flourish by the right competence, authority and responsibility</a:t>
            </a:r>
          </a:p>
          <a:p>
            <a:r>
              <a:rPr lang="en-US" dirty="0" smtClean="0"/>
              <a:t>Architecture Content Framework </a:t>
            </a:r>
            <a:r>
              <a:rPr lang="en-US" i="1" dirty="0" err="1" smtClean="0"/>
              <a:t>DAShboard</a:t>
            </a:r>
            <a:r>
              <a:rPr lang="en-US" dirty="0" smtClean="0"/>
              <a:t> helps to identify the right stakeholders for operation and transformation</a:t>
            </a:r>
          </a:p>
          <a:p>
            <a:r>
              <a:rPr lang="en-US" dirty="0" smtClean="0"/>
              <a:t>“just enough”, “just in time” architecture</a:t>
            </a:r>
          </a:p>
          <a:p>
            <a:pPr lvl="1"/>
            <a:r>
              <a:rPr lang="en-US" dirty="0" smtClean="0"/>
              <a:t>decision making: in time, custom for the decision (durability, scope)</a:t>
            </a:r>
          </a:p>
          <a:p>
            <a:pPr lvl="2"/>
            <a:r>
              <a:rPr lang="en-US" dirty="0" smtClean="0"/>
              <a:t>e.g. meaning of data early in the process, because data migration is very expensive</a:t>
            </a:r>
          </a:p>
          <a:p>
            <a:pPr lvl="1"/>
            <a:r>
              <a:rPr lang="en-US" dirty="0" smtClean="0">
                <a:latin typeface="Verdana" charset="0"/>
                <a:ea typeface="MS PGothic" charset="0"/>
              </a:rPr>
              <a:t>domain ”freedom” and inter domain ”constraints”</a:t>
            </a:r>
          </a:p>
          <a:p>
            <a:pPr lvl="2"/>
            <a:r>
              <a:rPr lang="en-US" dirty="0" smtClean="0">
                <a:latin typeface="Verdana" charset="0"/>
                <a:ea typeface="MS PGothic" charset="0"/>
              </a:rPr>
              <a:t>freedom within domain to use subject matter expert languages</a:t>
            </a:r>
          </a:p>
          <a:p>
            <a:pPr lvl="3"/>
            <a:r>
              <a:rPr lang="en-US" dirty="0" smtClean="0">
                <a:latin typeface="Verdana" charset="0"/>
                <a:ea typeface="MS PGothic" charset="0"/>
              </a:rPr>
              <a:t>e.g. nuances in BRIDGE between </a:t>
            </a:r>
            <a:r>
              <a:rPr lang="en-US" dirty="0" err="1" smtClean="0">
                <a:latin typeface="Verdana" charset="0"/>
                <a:ea typeface="MS PGothic" charset="0"/>
              </a:rPr>
              <a:t>Nautic</a:t>
            </a:r>
            <a:r>
              <a:rPr lang="en-US" dirty="0" smtClean="0">
                <a:latin typeface="Verdana" charset="0"/>
                <a:ea typeface="MS PGothic" charset="0"/>
              </a:rPr>
              <a:t> Control </a:t>
            </a:r>
            <a:r>
              <a:rPr lang="en-US" dirty="0" err="1" smtClean="0">
                <a:latin typeface="Verdana" charset="0"/>
                <a:ea typeface="MS PGothic" charset="0"/>
              </a:rPr>
              <a:t>vs</a:t>
            </a:r>
            <a:r>
              <a:rPr lang="en-US" dirty="0" smtClean="0">
                <a:latin typeface="Verdana" charset="0"/>
                <a:ea typeface="MS PGothic" charset="0"/>
              </a:rPr>
              <a:t> Asset Management</a:t>
            </a:r>
          </a:p>
          <a:p>
            <a:pPr lvl="2"/>
            <a:r>
              <a:rPr lang="en-US" dirty="0" smtClean="0">
                <a:latin typeface="Verdana" charset="0"/>
                <a:ea typeface="MS PGothic" charset="0"/>
              </a:rPr>
              <a:t>enable tuning between domains</a:t>
            </a:r>
          </a:p>
          <a:p>
            <a:pPr lvl="3"/>
            <a:r>
              <a:rPr lang="en-US" dirty="0" smtClean="0">
                <a:latin typeface="Verdana" charset="0"/>
                <a:ea typeface="MS PGothic" charset="0"/>
              </a:rPr>
              <a:t>e.g. the </a:t>
            </a:r>
            <a:r>
              <a:rPr lang="en-US" i="1" dirty="0" smtClean="0">
                <a:latin typeface="Verdana" charset="0"/>
                <a:ea typeface="MS PGothic" charset="0"/>
              </a:rPr>
              <a:t>Infrastructure object</a:t>
            </a:r>
            <a:r>
              <a:rPr lang="en-US" dirty="0" smtClean="0">
                <a:latin typeface="Verdana" charset="0"/>
                <a:ea typeface="MS PGothic" charset="0"/>
              </a:rPr>
              <a:t> </a:t>
            </a:r>
            <a:r>
              <a:rPr lang="en-US" dirty="0" err="1" smtClean="0">
                <a:latin typeface="Verdana" charset="0"/>
                <a:ea typeface="MS PGothic" charset="0"/>
              </a:rPr>
              <a:t>Brienenoordbrug</a:t>
            </a:r>
            <a:endParaRPr lang="en-US" dirty="0" smtClean="0">
              <a:latin typeface="Verdana" charset="0"/>
              <a:ea typeface="MS PGothic" charset="0"/>
            </a:endParaRPr>
          </a:p>
          <a:p>
            <a:pPr lvl="1"/>
            <a:r>
              <a:rPr lang="en-US" dirty="0" smtClean="0">
                <a:latin typeface="Verdana" charset="0"/>
                <a:ea typeface="MS PGothic" charset="0"/>
              </a:rPr>
              <a:t>limits for freedom: shared architecture approach / language</a:t>
            </a:r>
          </a:p>
          <a:p>
            <a:pPr lvl="2"/>
            <a:r>
              <a:rPr lang="en-US" dirty="0" smtClean="0">
                <a:latin typeface="Verdana" charset="0"/>
                <a:ea typeface="MS PGothic" charset="0"/>
              </a:rPr>
              <a:t>e.g. same way of thinking / notations for object definitions, actor dependencies etc.</a:t>
            </a:r>
            <a:endParaRPr lang="en-US" dirty="0">
              <a:latin typeface="Verdan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8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  <a:ea typeface="MS PGothic" charset="0"/>
              </a:rPr>
              <a:t>Conclusions – </a:t>
            </a:r>
            <a:r>
              <a:rPr lang="en-US" dirty="0" smtClean="0">
                <a:latin typeface="Verdana" charset="0"/>
                <a:ea typeface="MS PGothic" charset="0"/>
              </a:rPr>
              <a:t>contributions of DEMO</a:t>
            </a:r>
            <a:endParaRPr lang="en-US" dirty="0">
              <a:latin typeface="Verdana" charset="0"/>
              <a:ea typeface="MS PGothic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Verdana" charset="0"/>
                <a:ea typeface="MS PGothic" charset="0"/>
              </a:rPr>
              <a:t>clarifying organization (using actor roles in defining functionary types)</a:t>
            </a:r>
          </a:p>
          <a:p>
            <a:r>
              <a:rPr lang="en-US" smtClean="0">
                <a:latin typeface="Verdana" charset="0"/>
                <a:ea typeface="MS PGothic" charset="0"/>
              </a:rPr>
              <a:t>clarifying data (objects / facts, ownership &amp; governance)</a:t>
            </a:r>
          </a:p>
          <a:p>
            <a:r>
              <a:rPr lang="en-US" smtClean="0">
                <a:latin typeface="Verdana" charset="0"/>
                <a:ea typeface="MS PGothic" charset="0"/>
              </a:rPr>
              <a:t>clarifying information (definition and construction of information products)</a:t>
            </a:r>
          </a:p>
          <a:p>
            <a:r>
              <a:rPr lang="en-US" smtClean="0">
                <a:latin typeface="Verdana" charset="0"/>
                <a:ea typeface="MS PGothic" charset="0"/>
              </a:rPr>
              <a:t>starting point for data services &amp; application services</a:t>
            </a:r>
            <a:endParaRPr lang="en-US" smtClean="0">
              <a:latin typeface="Verdana" charset="0"/>
              <a:ea typeface="MS PGothic" charset="0"/>
            </a:endParaRPr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560512" y="5992814"/>
            <a:ext cx="9345488" cy="316506"/>
          </a:xfrm>
          <a:prstGeom prst="rect">
            <a:avLst/>
          </a:prstGeom>
          <a:gradFill rotWithShape="1">
            <a:gsLst>
              <a:gs pos="0">
                <a:srgbClr val="FFFF6D"/>
              </a:gs>
              <a:gs pos="100000">
                <a:srgbClr val="FFE706"/>
              </a:gs>
            </a:gsLst>
            <a:lin ang="5400000"/>
          </a:gradFill>
          <a:ln w="9525">
            <a:solidFill>
              <a:srgbClr val="FBD1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1" smtClean="0">
                <a:solidFill>
                  <a:srgbClr val="0000FF"/>
                </a:solidFill>
                <a:latin typeface="Verdana" pitchFamily="34" charset="0"/>
                <a:ea typeface="MS PGothic" pitchFamily="34" charset="-128"/>
                <a:cs typeface="+mn-cs"/>
              </a:rPr>
              <a:t>⇒ enabling well-underpinned decision making: </a:t>
            </a:r>
            <a:r>
              <a:rPr lang="en-US" sz="1400" b="1" i="1" smtClean="0">
                <a:solidFill>
                  <a:srgbClr val="0000FF"/>
                </a:solidFill>
                <a:latin typeface="Verdana" pitchFamily="34" charset="0"/>
                <a:ea typeface="MS PGothic" pitchFamily="34" charset="-128"/>
                <a:cs typeface="+mn-cs"/>
              </a:rPr>
              <a:t>Informed Governance</a:t>
            </a:r>
            <a:endParaRPr lang="en-US" sz="1400" b="1">
              <a:solidFill>
                <a:srgbClr val="0000FF"/>
              </a:solidFill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105128" y="6552952"/>
            <a:ext cx="1491630" cy="33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00FF"/>
                </a:solidFill>
              </a:rPr>
              <a:t>May 14th, 2013</a:t>
            </a:r>
            <a:endParaRPr lang="en-US" sz="900">
              <a:solidFill>
                <a:srgbClr val="0000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6736" y="6544211"/>
            <a:ext cx="2016224" cy="31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rgbClr val="0000FF"/>
                </a:solidFill>
              </a:rPr>
              <a:t>DEMO as core of Informed Governance at Rijkswaterstaat</a:t>
            </a:r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719" y="6544211"/>
            <a:ext cx="356617" cy="31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EB9112B3-74F5-7E4F-9D88-22E4952ABE0C}" type="slidenum">
              <a:rPr lang="en-US" sz="1000">
                <a:solidFill>
                  <a:srgbClr val="0000FF"/>
                </a:solidFill>
              </a:rPr>
              <a:pPr eaLnBrk="1" hangingPunct="1"/>
              <a:t>43</a:t>
            </a:fld>
            <a:endParaRPr lang="en-US" sz="1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1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DEMO </a:t>
            </a:r>
            <a:r>
              <a:rPr lang="en-US" sz="1200" dirty="0"/>
              <a:t>as core of </a:t>
            </a:r>
            <a:r>
              <a:rPr lang="en-US" sz="1200" i="1" dirty="0"/>
              <a:t>Informed Governance </a:t>
            </a:r>
            <a:r>
              <a:rPr lang="en-US" sz="1200" dirty="0" smtClean="0"/>
              <a:t>at Rijkswaterstaat</a:t>
            </a:r>
            <a:br>
              <a:rPr lang="en-US" sz="1200" dirty="0" smtClean="0"/>
            </a:b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Starter: 3 </a:t>
            </a:r>
            <a:r>
              <a:rPr lang="en-US" dirty="0" smtClean="0"/>
              <a:t>concrete </a:t>
            </a:r>
            <a:r>
              <a:rPr lang="en-US" dirty="0"/>
              <a:t>examples DEMO@RWS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Transformation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Domain Architecture Shipping Traffic Management (DAS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 smtClean="0">
                <a:latin typeface="Verdana" charset="0"/>
                <a:ea typeface="MS PGothic" charset="0"/>
                <a:sym typeface="Wingdings" charset="0"/>
              </a:rPr>
              <a:t>Clarifying</a:t>
            </a:r>
            <a:r>
              <a:rPr lang="nl-NL" dirty="0" smtClean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dirty="0" err="1">
                <a:latin typeface="Verdana" charset="0"/>
                <a:ea typeface="MS PGothic" charset="0"/>
                <a:sym typeface="Wingdings" charset="0"/>
              </a:rPr>
              <a:t>primary</a:t>
            </a:r>
            <a:r>
              <a:rPr lang="nl-NL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dirty="0" err="1" smtClean="0">
                <a:latin typeface="Verdana" charset="0"/>
                <a:ea typeface="MS PGothic" charset="0"/>
                <a:sym typeface="Wingdings" charset="0"/>
              </a:rPr>
              <a:t>processes</a:t>
            </a:r>
            <a:endParaRPr lang="nl-NL" dirty="0" smtClean="0">
              <a:latin typeface="Verdana" charset="0"/>
              <a:ea typeface="MS PGothic" charset="0"/>
              <a:sym typeface="Wingding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Enabling </a:t>
            </a:r>
            <a:r>
              <a:rPr lang="en-US" dirty="0"/>
              <a:t>coherent </a:t>
            </a:r>
            <a:r>
              <a:rPr lang="en-US" dirty="0" smtClean="0"/>
              <a:t>steering</a:t>
            </a:r>
          </a:p>
          <a:p>
            <a:pPr marL="457200" indent="-457200"/>
            <a:r>
              <a:rPr lang="en-US" dirty="0"/>
              <a:t>Conclusions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Verdana" charset="0"/>
            </a:endParaRP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900" smtClean="0">
                <a:solidFill>
                  <a:srgbClr val="0000FF"/>
                </a:solidFill>
              </a:rPr>
              <a:t>May 14th, 2013</a:t>
            </a:r>
            <a:endParaRPr lang="en-US" sz="900">
              <a:solidFill>
                <a:srgbClr val="0000FF"/>
              </a:solidFill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rgbClr val="0000FF"/>
                </a:solidFill>
              </a:rPr>
              <a:t>DEMO as core of Informed Governance at Rijkswaterstaat</a:t>
            </a:r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EB9112B3-74F5-7E4F-9D88-22E4952ABE0C}" type="slidenum">
              <a:rPr lang="en-US" sz="1000">
                <a:solidFill>
                  <a:srgbClr val="0000FF"/>
                </a:solidFill>
              </a:rPr>
              <a:pPr eaLnBrk="1" hangingPunct="1"/>
              <a:t>44</a:t>
            </a:fld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10" name="Rechthoek 6"/>
          <p:cNvSpPr>
            <a:spLocks noChangeArrowheads="1"/>
          </p:cNvSpPr>
          <p:nvPr/>
        </p:nvSpPr>
        <p:spPr bwMode="auto">
          <a:xfrm>
            <a:off x="232790" y="1106512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  <p:sp>
        <p:nvSpPr>
          <p:cNvPr id="9" name="Rechthoek 6"/>
          <p:cNvSpPr>
            <a:spLocks noChangeArrowheads="1"/>
          </p:cNvSpPr>
          <p:nvPr/>
        </p:nvSpPr>
        <p:spPr bwMode="auto">
          <a:xfrm>
            <a:off x="232790" y="1458324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  <p:sp>
        <p:nvSpPr>
          <p:cNvPr id="11" name="Rechthoek 6"/>
          <p:cNvSpPr>
            <a:spLocks noChangeArrowheads="1"/>
          </p:cNvSpPr>
          <p:nvPr/>
        </p:nvSpPr>
        <p:spPr bwMode="auto">
          <a:xfrm>
            <a:off x="232790" y="1812506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  <p:sp>
        <p:nvSpPr>
          <p:cNvPr id="12" name="Rechthoek 6"/>
          <p:cNvSpPr>
            <a:spLocks noChangeArrowheads="1"/>
          </p:cNvSpPr>
          <p:nvPr/>
        </p:nvSpPr>
        <p:spPr bwMode="auto">
          <a:xfrm>
            <a:off x="232790" y="2199006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  <p:sp>
        <p:nvSpPr>
          <p:cNvPr id="13" name="Rechthoek 6"/>
          <p:cNvSpPr>
            <a:spLocks noChangeArrowheads="1"/>
          </p:cNvSpPr>
          <p:nvPr/>
        </p:nvSpPr>
        <p:spPr bwMode="auto">
          <a:xfrm>
            <a:off x="232790" y="2564904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  <p:sp>
        <p:nvSpPr>
          <p:cNvPr id="14" name="Rechthoek 6"/>
          <p:cNvSpPr>
            <a:spLocks noChangeArrowheads="1"/>
          </p:cNvSpPr>
          <p:nvPr/>
        </p:nvSpPr>
        <p:spPr bwMode="auto">
          <a:xfrm>
            <a:off x="232790" y="2924944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other questions?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96975"/>
            <a:ext cx="9273480" cy="5334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Wish </a:t>
            </a:r>
            <a:r>
              <a:rPr lang="en-US" dirty="0"/>
              <a:t>you the very best in your efforts for research or its application!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That it may contribute to better and durable solutions</a:t>
            </a:r>
          </a:p>
          <a:p>
            <a:pPr marL="0" indent="0" algn="ctr">
              <a:buNone/>
            </a:pPr>
            <a:r>
              <a:rPr lang="en-US" dirty="0" smtClean="0"/>
              <a:t>for you and your organizations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For any questions you might have about this case, </a:t>
            </a:r>
            <a:r>
              <a:rPr lang="nl-NL" dirty="0" err="1" smtClean="0"/>
              <a:t>please</a:t>
            </a:r>
            <a:r>
              <a:rPr lang="nl-NL" dirty="0" smtClean="0"/>
              <a:t> contact</a:t>
            </a:r>
          </a:p>
          <a:p>
            <a:pPr marL="0" indent="0" algn="ctr">
              <a:buNone/>
            </a:pPr>
            <a:r>
              <a:rPr lang="nl-NL" b="1" dirty="0" err="1" smtClean="0"/>
              <a:t>Krystyna</a:t>
            </a:r>
            <a:r>
              <a:rPr lang="nl-NL" b="1" dirty="0" smtClean="0"/>
              <a:t> </a:t>
            </a:r>
            <a:r>
              <a:rPr lang="nl-NL" b="1" dirty="0" err="1" smtClean="0"/>
              <a:t>Robaczewska</a:t>
            </a:r>
            <a:r>
              <a:rPr lang="nl-NL" b="1" dirty="0" smtClean="0"/>
              <a:t> </a:t>
            </a:r>
            <a:r>
              <a:rPr lang="nl-NL" b="1" u="sng" dirty="0">
                <a:hlinkClick r:id="rId2"/>
              </a:rPr>
              <a:t>Krystyna.Robaczewska@</a:t>
            </a:r>
            <a:r>
              <a:rPr lang="nl-NL" b="1" u="sng" dirty="0" smtClean="0">
                <a:hlinkClick r:id="rId2"/>
              </a:rPr>
              <a:t>rws.nl</a:t>
            </a:r>
            <a:endParaRPr lang="nl-NL" b="1" dirty="0"/>
          </a:p>
          <a:p>
            <a:pPr marL="0" indent="0" algn="ctr">
              <a:buNone/>
            </a:pPr>
            <a:r>
              <a:rPr lang="nl-NL" b="1" dirty="0" smtClean="0"/>
              <a:t>Chief Domain Architect </a:t>
            </a:r>
            <a:r>
              <a:rPr lang="nl-NL" b="1" dirty="0" err="1" smtClean="0"/>
              <a:t>Shipping</a:t>
            </a:r>
            <a:r>
              <a:rPr lang="nl-NL" b="1" dirty="0" smtClean="0"/>
              <a:t> Traffic Management</a:t>
            </a:r>
          </a:p>
          <a:p>
            <a:pPr marL="0" indent="0" algn="ctr">
              <a:buNone/>
            </a:pPr>
            <a:r>
              <a:rPr lang="en-US" dirty="0" smtClean="0"/>
              <a:t>Dutch </a:t>
            </a:r>
            <a:r>
              <a:rPr lang="en-US" dirty="0"/>
              <a:t>Ministry of Infrastructure and </a:t>
            </a:r>
            <a:r>
              <a:rPr lang="en-US" dirty="0" smtClean="0"/>
              <a:t>Environment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Rijkswaterstaat</a:t>
            </a:r>
            <a:r>
              <a:rPr lang="en-US" dirty="0"/>
              <a:t>, </a:t>
            </a:r>
            <a:r>
              <a:rPr lang="en-US" dirty="0" smtClean="0"/>
              <a:t>Central Information Services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Thanks for your attention!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Martin.OptLand@capgemini.com</a:t>
            </a:r>
            <a:endParaRPr lang="en-US" dirty="0" smtClean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AA9DFFA-0E58-46A8-9743-EE9B6EB421D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544" y="3713708"/>
            <a:ext cx="11430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9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Appendices</a:t>
            </a:r>
            <a:endParaRPr lang="en-US" cap="non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BB6F-B4AB-B449-9B95-E94604D177C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9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849544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Potential next steps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read material on DEMO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DEMO </a:t>
            </a:r>
            <a:r>
              <a:rPr lang="en-US" dirty="0" smtClean="0"/>
              <a:t>is </a:t>
            </a:r>
            <a:r>
              <a:rPr lang="en-US" sz="1200" u="sng" dirty="0" smtClean="0">
                <a:hlinkClick r:id="rId3"/>
              </a:rPr>
              <a:t>The </a:t>
            </a:r>
            <a:r>
              <a:rPr lang="en-US" sz="1200" u="sng" dirty="0">
                <a:hlinkClick r:id="rId3"/>
              </a:rPr>
              <a:t>Deep Structure of Business Processes </a:t>
            </a:r>
            <a:r>
              <a:rPr lang="en-US" sz="1200" u="sng" dirty="0" smtClean="0">
                <a:hlinkClick r:id="rId3"/>
              </a:rPr>
              <a:t>(ACM-2006)</a:t>
            </a:r>
            <a:endParaRPr lang="en-US" sz="1200" u="sng" dirty="0">
              <a:hlinkClick r:id="rId3"/>
            </a:endParaRPr>
          </a:p>
          <a:p>
            <a:pPr lvl="1"/>
            <a:r>
              <a:rPr lang="en-US" dirty="0" smtClean="0"/>
              <a:t>how </a:t>
            </a:r>
            <a:r>
              <a:rPr lang="en-US" dirty="0"/>
              <a:t>to use DEMO </a:t>
            </a:r>
            <a:r>
              <a:rPr lang="en-US" sz="1200" u="sng" dirty="0">
                <a:hlinkClick r:id="rId4"/>
              </a:rPr>
              <a:t>Benefits of Enterprise Ontology in Governing Complex Enterprise Transformations (</a:t>
            </a:r>
            <a:r>
              <a:rPr lang="en-US" sz="1200" u="sng" dirty="0" smtClean="0">
                <a:hlinkClick r:id="rId4"/>
              </a:rPr>
              <a:t>EEWC</a:t>
            </a:r>
            <a:r>
              <a:rPr lang="en-US" sz="1200" u="sng" dirty="0">
                <a:hlinkClick r:id="rId4"/>
              </a:rPr>
              <a:t>-2012</a:t>
            </a:r>
            <a:r>
              <a:rPr lang="en-US" sz="1200" u="sng" dirty="0" smtClean="0">
                <a:hlinkClick r:id="rId4"/>
              </a:rPr>
              <a:t>)</a:t>
            </a:r>
            <a:endParaRPr lang="en-US" dirty="0"/>
          </a:p>
          <a:p>
            <a:r>
              <a:rPr lang="en-US" dirty="0" smtClean="0"/>
              <a:t>read material on applying DEMO</a:t>
            </a:r>
          </a:p>
          <a:p>
            <a:pPr lvl="1"/>
            <a:r>
              <a:rPr lang="en-US" dirty="0" smtClean="0"/>
              <a:t>at Rijkswaterstaat, e.g.</a:t>
            </a:r>
            <a:r>
              <a:rPr lang="nl-NL" sz="1200" dirty="0" smtClean="0">
                <a:hlinkClick r:id="rId5"/>
              </a:rPr>
              <a:t>Lines </a:t>
            </a:r>
            <a:r>
              <a:rPr lang="nl-NL" sz="1200" dirty="0">
                <a:hlinkClick r:id="rId5"/>
              </a:rPr>
              <a:t>in the Water: The Line of Reasoning in an Enterprise Engineering Case Study from the Public </a:t>
            </a:r>
            <a:r>
              <a:rPr lang="nl-NL" sz="1200" dirty="0" smtClean="0">
                <a:hlinkClick r:id="rId5"/>
              </a:rPr>
              <a:t>Sector (PRET-2010)</a:t>
            </a:r>
            <a:endParaRPr lang="nl-NL" sz="1200" dirty="0" smtClean="0"/>
          </a:p>
          <a:p>
            <a:pPr lvl="1"/>
            <a:r>
              <a:rPr lang="en-US" dirty="0" smtClean="0"/>
              <a:t>as a basis for intrinsically </a:t>
            </a:r>
            <a:r>
              <a:rPr lang="en-US" dirty="0"/>
              <a:t>durable IT-</a:t>
            </a:r>
            <a:r>
              <a:rPr lang="en-US" dirty="0" smtClean="0"/>
              <a:t>systems: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6"/>
              </a:rPr>
              <a:t>Using </a:t>
            </a:r>
            <a:r>
              <a:rPr lang="en-US" sz="1200" dirty="0">
                <a:hlinkClick r:id="rId6"/>
              </a:rPr>
              <a:t>Enterprise Ontology as a basis for Requirements for Cross-Organizationally Usable </a:t>
            </a:r>
            <a:r>
              <a:rPr lang="en-US" sz="1200" dirty="0" smtClean="0">
                <a:hlinkClick r:id="rId6"/>
              </a:rPr>
              <a:t>Applications (MCIS-2012)</a:t>
            </a:r>
            <a:endParaRPr lang="en-US" sz="1200" dirty="0"/>
          </a:p>
          <a:p>
            <a:pPr lvl="1"/>
            <a:r>
              <a:rPr lang="en-US" dirty="0" smtClean="0">
                <a:hlinkClick r:id="rId7"/>
              </a:rPr>
              <a:t>TU Delft Repository, search on “DEMO”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www.demo.nl</a:t>
            </a:r>
            <a:r>
              <a:rPr lang="en-US" dirty="0">
                <a:hlinkClick r:id="rId8"/>
              </a:rPr>
              <a:t>/</a:t>
            </a:r>
            <a:r>
              <a:rPr lang="en-US" dirty="0" smtClean="0">
                <a:hlinkClick r:id="rId8"/>
              </a:rPr>
              <a:t>publications</a:t>
            </a:r>
            <a:endParaRPr lang="en-US" dirty="0" smtClean="0"/>
          </a:p>
          <a:p>
            <a:r>
              <a:rPr lang="en-US" dirty="0" smtClean="0"/>
              <a:t>follow the 5-day course DEMO Professional</a:t>
            </a:r>
          </a:p>
          <a:p>
            <a:pPr lvl="1"/>
            <a:r>
              <a:rPr lang="en-US" dirty="0" smtClean="0"/>
              <a:t> as </a:t>
            </a:r>
            <a:r>
              <a:rPr lang="en-US" dirty="0"/>
              <a:t>part of the </a:t>
            </a:r>
            <a:r>
              <a:rPr lang="en-GB" dirty="0">
                <a:solidFill>
                  <a:srgbClr val="00A6D6"/>
                </a:solidFill>
                <a:hlinkClick r:id="rId9"/>
              </a:rPr>
              <a:t>Master in Enterprise &amp; IT Architecture</a:t>
            </a:r>
            <a:r>
              <a:rPr lang="en-US" dirty="0"/>
              <a:t> (TU </a:t>
            </a:r>
            <a:r>
              <a:rPr lang="en-US" dirty="0" smtClean="0"/>
              <a:t>Delft </a:t>
            </a:r>
            <a:r>
              <a:rPr lang="en-US" dirty="0" err="1" smtClean="0"/>
              <a:t>Toptech</a:t>
            </a:r>
            <a:r>
              <a:rPr lang="en-US" dirty="0" smtClean="0"/>
              <a:t> </a:t>
            </a:r>
            <a:r>
              <a:rPr lang="en-US" dirty="0"/>
              <a:t>– NL, University Antwerp – BE</a:t>
            </a:r>
            <a:r>
              <a:rPr lang="en-US" dirty="0" smtClean="0"/>
              <a:t>) or as a separate course, e.g. at </a:t>
            </a:r>
            <a:r>
              <a:rPr lang="en-US" dirty="0" smtClean="0">
                <a:hlinkClick r:id="rId10"/>
              </a:rPr>
              <a:t>Capgemini Academy</a:t>
            </a:r>
            <a:endParaRPr lang="en-US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24E1-2D3D-0A47-93FF-0AD495996AC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7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bridge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C4E4-B861-8743-BEC6-6A0A45F01C7A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3444875" y="1629222"/>
            <a:ext cx="3765550" cy="1612900"/>
            <a:chOff x="5529263" y="1557338"/>
            <a:chExt cx="3765550" cy="1612900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5716337" y="2945356"/>
              <a:ext cx="3478749" cy="22487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45717" anchor="ctr"/>
            <a:lstStyle/>
            <a:p>
              <a:endParaRPr lang="en-US" sz="500">
                <a:latin typeface="Verdana" charset="0"/>
                <a:cs typeface="Arial" charset="0"/>
              </a:endParaRPr>
            </a:p>
          </p:txBody>
        </p:sp>
        <p:sp>
          <p:nvSpPr>
            <p:cNvPr id="8" name="Arc 7"/>
            <p:cNvSpPr>
              <a:spLocks/>
            </p:cNvSpPr>
            <p:nvPr/>
          </p:nvSpPr>
          <p:spPr bwMode="auto">
            <a:xfrm>
              <a:off x="5545138" y="1557338"/>
              <a:ext cx="3727450" cy="138271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559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559"/>
                  </a:moveTo>
                  <a:cubicBezTo>
                    <a:pt x="22" y="9645"/>
                    <a:pt x="968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59"/>
                  </a:moveTo>
                  <a:cubicBezTo>
                    <a:pt x="22" y="9645"/>
                    <a:pt x="968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9C5F0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45717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529263" y="2940050"/>
              <a:ext cx="515938" cy="230188"/>
            </a:xfrm>
            <a:prstGeom prst="rect">
              <a:avLst/>
            </a:prstGeom>
            <a:solidFill>
              <a:srgbClr val="9933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716963" y="2940050"/>
              <a:ext cx="577850" cy="230188"/>
            </a:xfrm>
            <a:prstGeom prst="rect">
              <a:avLst/>
            </a:prstGeom>
            <a:solidFill>
              <a:srgbClr val="9933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</a:endParaRPr>
            </a:p>
          </p:txBody>
        </p:sp>
        <p:sp>
          <p:nvSpPr>
            <p:cNvPr id="11" name="Arc 10"/>
            <p:cNvSpPr>
              <a:spLocks/>
            </p:cNvSpPr>
            <p:nvPr/>
          </p:nvSpPr>
          <p:spPr bwMode="auto">
            <a:xfrm>
              <a:off x="6029326" y="1846263"/>
              <a:ext cx="2713037" cy="109378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559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559"/>
                  </a:moveTo>
                  <a:cubicBezTo>
                    <a:pt x="22" y="9645"/>
                    <a:pt x="968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59"/>
                  </a:moveTo>
                  <a:cubicBezTo>
                    <a:pt x="22" y="9645"/>
                    <a:pt x="968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</a:endParaRPr>
            </a:p>
          </p:txBody>
        </p:sp>
        <p:sp>
          <p:nvSpPr>
            <p:cNvPr id="12" name="Rectangle 56"/>
            <p:cNvSpPr>
              <a:spLocks noChangeArrowheads="1"/>
            </p:cNvSpPr>
            <p:nvPr/>
          </p:nvSpPr>
          <p:spPr bwMode="auto">
            <a:xfrm>
              <a:off x="6572546" y="2936519"/>
              <a:ext cx="1668629" cy="211795"/>
            </a:xfrm>
            <a:prstGeom prst="rect">
              <a:avLst/>
            </a:prstGeom>
            <a:solidFill>
              <a:srgbClr val="004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45717" anchor="ctr"/>
            <a:lstStyle/>
            <a:p>
              <a:endParaRPr lang="en-US" sz="1000">
                <a:latin typeface="Verdana" charset="0"/>
                <a:cs typeface="Arial" charset="0"/>
              </a:endParaRPr>
            </a:p>
          </p:txBody>
        </p:sp>
        <p:sp>
          <p:nvSpPr>
            <p:cNvPr id="13" name="Flowchart: Process 59"/>
            <p:cNvSpPr/>
            <p:nvPr/>
          </p:nvSpPr>
          <p:spPr bwMode="auto">
            <a:xfrm>
              <a:off x="6537326" y="2133600"/>
              <a:ext cx="1728787" cy="1008063"/>
            </a:xfrm>
            <a:prstGeom prst="flowChartProcess">
              <a:avLst/>
            </a:prstGeom>
            <a:solidFill>
              <a:srgbClr val="FF0000">
                <a:alpha val="20000"/>
              </a:srgbClr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BRIDGE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69"/>
          <p:cNvGrpSpPr>
            <a:grpSpLocks noChangeAspect="1"/>
          </p:cNvGrpSpPr>
          <p:nvPr/>
        </p:nvGrpSpPr>
        <p:grpSpPr bwMode="auto">
          <a:xfrm>
            <a:off x="4164013" y="1668909"/>
            <a:ext cx="506412" cy="503238"/>
            <a:chOff x="6320830" y="4365625"/>
            <a:chExt cx="720725" cy="719137"/>
          </a:xfrm>
        </p:grpSpPr>
        <p:sp>
          <p:nvSpPr>
            <p:cNvPr id="15" name="AutoShape 72"/>
            <p:cNvSpPr>
              <a:spLocks noChangeArrowheads="1"/>
            </p:cNvSpPr>
            <p:nvPr/>
          </p:nvSpPr>
          <p:spPr bwMode="auto">
            <a:xfrm rot="-5400000">
              <a:off x="6141443" y="4545012"/>
              <a:ext cx="719137" cy="36036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" name="AutoShape 73"/>
            <p:cNvSpPr>
              <a:spLocks noChangeArrowheads="1"/>
            </p:cNvSpPr>
            <p:nvPr/>
          </p:nvSpPr>
          <p:spPr bwMode="auto">
            <a:xfrm rot="16200000" flipV="1">
              <a:off x="6501805" y="4545012"/>
              <a:ext cx="719137" cy="360363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grpSp>
        <p:nvGrpSpPr>
          <p:cNvPr id="17" name="Group 70"/>
          <p:cNvGrpSpPr>
            <a:grpSpLocks noChangeAspect="1"/>
          </p:cNvGrpSpPr>
          <p:nvPr/>
        </p:nvGrpSpPr>
        <p:grpSpPr bwMode="auto">
          <a:xfrm flipH="1">
            <a:off x="5965825" y="1676847"/>
            <a:ext cx="504825" cy="503237"/>
            <a:chOff x="6320830" y="4365625"/>
            <a:chExt cx="720725" cy="719137"/>
          </a:xfrm>
        </p:grpSpPr>
        <p:sp>
          <p:nvSpPr>
            <p:cNvPr id="18" name="AutoShape 72"/>
            <p:cNvSpPr>
              <a:spLocks noChangeArrowheads="1"/>
            </p:cNvSpPr>
            <p:nvPr/>
          </p:nvSpPr>
          <p:spPr bwMode="auto">
            <a:xfrm rot="-5400000">
              <a:off x="6141443" y="4545012"/>
              <a:ext cx="719137" cy="36036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" name="AutoShape 73"/>
            <p:cNvSpPr>
              <a:spLocks noChangeArrowheads="1"/>
            </p:cNvSpPr>
            <p:nvPr/>
          </p:nvSpPr>
          <p:spPr bwMode="auto">
            <a:xfrm rot="16200000" flipV="1">
              <a:off x="6501805" y="4545012"/>
              <a:ext cx="719137" cy="360363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cxnSp>
        <p:nvCxnSpPr>
          <p:cNvPr id="20" name="Rechte verbindingslijn 34"/>
          <p:cNvCxnSpPr>
            <a:cxnSpLocks noChangeShapeType="1"/>
          </p:cNvCxnSpPr>
          <p:nvPr/>
        </p:nvCxnSpPr>
        <p:spPr bwMode="auto">
          <a:xfrm>
            <a:off x="6181725" y="2205484"/>
            <a:ext cx="1223963" cy="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Rechte verbindingslijn 35"/>
          <p:cNvCxnSpPr>
            <a:cxnSpLocks noChangeShapeType="1"/>
          </p:cNvCxnSpPr>
          <p:nvPr/>
        </p:nvCxnSpPr>
        <p:spPr bwMode="auto">
          <a:xfrm>
            <a:off x="6181725" y="3237359"/>
            <a:ext cx="1223963" cy="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Rechte verbindingslijn met pijl 21"/>
          <p:cNvCxnSpPr/>
          <p:nvPr/>
        </p:nvCxnSpPr>
        <p:spPr>
          <a:xfrm>
            <a:off x="7405688" y="2205484"/>
            <a:ext cx="0" cy="100806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7189788" y="2549972"/>
            <a:ext cx="831578" cy="338554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1600" dirty="0" err="1" smtClean="0">
                <a:latin typeface="+mn-lt"/>
              </a:rPr>
              <a:t>height</a:t>
            </a:r>
            <a:endParaRPr lang="nl-NL" sz="1600" dirty="0">
              <a:latin typeface="+mn-lt"/>
            </a:endParaRPr>
          </a:p>
        </p:txBody>
      </p:sp>
      <p:cxnSp>
        <p:nvCxnSpPr>
          <p:cNvPr id="24" name="Rechte verbindingslijn 39"/>
          <p:cNvCxnSpPr>
            <a:cxnSpLocks noChangeShapeType="1"/>
          </p:cNvCxnSpPr>
          <p:nvPr/>
        </p:nvCxnSpPr>
        <p:spPr bwMode="auto">
          <a:xfrm flipV="1">
            <a:off x="4418013" y="1413322"/>
            <a:ext cx="0" cy="47942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Rechte verbindingslijn met pijl 24"/>
          <p:cNvCxnSpPr/>
          <p:nvPr/>
        </p:nvCxnSpPr>
        <p:spPr>
          <a:xfrm>
            <a:off x="4452938" y="1413322"/>
            <a:ext cx="1800225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4813300" y="1221234"/>
            <a:ext cx="747420" cy="338554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1600" dirty="0" err="1" smtClean="0">
                <a:latin typeface="+mn-lt"/>
              </a:rPr>
              <a:t>width</a:t>
            </a:r>
            <a:endParaRPr lang="nl-NL" sz="1600" dirty="0">
              <a:latin typeface="+mn-lt"/>
            </a:endParaRPr>
          </a:p>
        </p:txBody>
      </p:sp>
      <p:cxnSp>
        <p:nvCxnSpPr>
          <p:cNvPr id="27" name="Rechte verbindingslijn 45"/>
          <p:cNvCxnSpPr>
            <a:cxnSpLocks noChangeShapeType="1"/>
          </p:cNvCxnSpPr>
          <p:nvPr/>
        </p:nvCxnSpPr>
        <p:spPr bwMode="auto">
          <a:xfrm flipV="1">
            <a:off x="6229350" y="1413322"/>
            <a:ext cx="0" cy="47942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Rechte verbindingslijn met pijl 27"/>
          <p:cNvCxnSpPr/>
          <p:nvPr/>
        </p:nvCxnSpPr>
        <p:spPr>
          <a:xfrm flipH="1">
            <a:off x="7224713" y="2996059"/>
            <a:ext cx="541337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7693025" y="2802384"/>
            <a:ext cx="129624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1600" dirty="0" smtClean="0">
                <a:solidFill>
                  <a:srgbClr val="0000FF"/>
                </a:solidFill>
                <a:latin typeface="+mn-lt"/>
              </a:rPr>
              <a:t>watermark</a:t>
            </a:r>
            <a:endParaRPr lang="nl-NL" sz="16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30" name="Rechte verbindingslijn 56"/>
          <p:cNvCxnSpPr>
            <a:cxnSpLocks noChangeShapeType="1"/>
          </p:cNvCxnSpPr>
          <p:nvPr/>
        </p:nvCxnSpPr>
        <p:spPr bwMode="auto">
          <a:xfrm>
            <a:off x="2365375" y="2205484"/>
            <a:ext cx="2087563" cy="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Rechte verbindingslijn 57"/>
          <p:cNvCxnSpPr>
            <a:cxnSpLocks noChangeShapeType="1"/>
          </p:cNvCxnSpPr>
          <p:nvPr/>
        </p:nvCxnSpPr>
        <p:spPr bwMode="auto">
          <a:xfrm>
            <a:off x="2365375" y="3237359"/>
            <a:ext cx="2087563" cy="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Rechte verbindingslijn met pijl 31"/>
          <p:cNvCxnSpPr/>
          <p:nvPr/>
        </p:nvCxnSpPr>
        <p:spPr>
          <a:xfrm>
            <a:off x="2795588" y="2205484"/>
            <a:ext cx="1587" cy="790575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kstvak 32"/>
          <p:cNvSpPr txBox="1"/>
          <p:nvPr/>
        </p:nvSpPr>
        <p:spPr>
          <a:xfrm>
            <a:off x="996950" y="2538859"/>
            <a:ext cx="2447925" cy="16986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nl-NL" sz="1100" dirty="0"/>
              <a:t>maximum </a:t>
            </a:r>
            <a:r>
              <a:rPr lang="nl-NL" sz="1100" dirty="0" err="1"/>
              <a:t>actual</a:t>
            </a:r>
            <a:r>
              <a:rPr lang="nl-NL" sz="1100" dirty="0"/>
              <a:t> </a:t>
            </a:r>
            <a:r>
              <a:rPr lang="nl-NL" sz="1100" dirty="0" err="1"/>
              <a:t>vessel</a:t>
            </a:r>
            <a:r>
              <a:rPr lang="nl-NL" sz="1100" dirty="0"/>
              <a:t> </a:t>
            </a:r>
            <a:r>
              <a:rPr lang="nl-NL" sz="1100" dirty="0" err="1"/>
              <a:t>height</a:t>
            </a:r>
            <a:endParaRPr lang="nl-NL" sz="1100" dirty="0"/>
          </a:p>
        </p:txBody>
      </p:sp>
      <p:cxnSp>
        <p:nvCxnSpPr>
          <p:cNvPr id="34" name="Rechte verbindingslijn 67"/>
          <p:cNvCxnSpPr>
            <a:cxnSpLocks noChangeShapeType="1"/>
          </p:cNvCxnSpPr>
          <p:nvPr/>
        </p:nvCxnSpPr>
        <p:spPr bwMode="auto">
          <a:xfrm>
            <a:off x="2365375" y="2996059"/>
            <a:ext cx="2087563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kstvak 34"/>
          <p:cNvSpPr txBox="1"/>
          <p:nvPr/>
        </p:nvSpPr>
        <p:spPr>
          <a:xfrm>
            <a:off x="852488" y="3043684"/>
            <a:ext cx="2520950" cy="16986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nl-NL" sz="1100" dirty="0"/>
              <a:t>maximum </a:t>
            </a:r>
            <a:r>
              <a:rPr lang="nl-NL" sz="1100" dirty="0" err="1"/>
              <a:t>actual</a:t>
            </a:r>
            <a:r>
              <a:rPr lang="nl-NL" sz="1100" dirty="0"/>
              <a:t> </a:t>
            </a:r>
            <a:r>
              <a:rPr lang="nl-NL" sz="1100" dirty="0" err="1"/>
              <a:t>vessel</a:t>
            </a:r>
            <a:r>
              <a:rPr lang="nl-NL" sz="1100" dirty="0"/>
              <a:t> </a:t>
            </a:r>
            <a:r>
              <a:rPr lang="nl-NL" sz="1100" dirty="0" err="1"/>
              <a:t>draught</a:t>
            </a:r>
            <a:endParaRPr lang="nl-NL" sz="1100" dirty="0"/>
          </a:p>
        </p:txBody>
      </p:sp>
      <p:cxnSp>
        <p:nvCxnSpPr>
          <p:cNvPr id="36" name="Rechte verbindingslijn met pijl 35"/>
          <p:cNvCxnSpPr/>
          <p:nvPr/>
        </p:nvCxnSpPr>
        <p:spPr>
          <a:xfrm rot="5400000">
            <a:off x="2410619" y="2996853"/>
            <a:ext cx="1588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62"/>
          <p:cNvGrpSpPr>
            <a:grpSpLocks/>
          </p:cNvGrpSpPr>
          <p:nvPr/>
        </p:nvGrpSpPr>
        <p:grpSpPr bwMode="auto">
          <a:xfrm>
            <a:off x="3444875" y="4076700"/>
            <a:ext cx="3765550" cy="1612900"/>
            <a:chOff x="5529263" y="1557338"/>
            <a:chExt cx="3765550" cy="1612900"/>
          </a:xfrm>
        </p:grpSpPr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5716337" y="2945356"/>
              <a:ext cx="3478749" cy="22487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45717" anchor="ctr"/>
            <a:lstStyle/>
            <a:p>
              <a:endParaRPr lang="en-US" sz="500">
                <a:latin typeface="Verdana" charset="0"/>
                <a:cs typeface="Arial" charset="0"/>
              </a:endParaRPr>
            </a:p>
          </p:txBody>
        </p:sp>
        <p:sp>
          <p:nvSpPr>
            <p:cNvPr id="40" name="Arc 7"/>
            <p:cNvSpPr>
              <a:spLocks/>
            </p:cNvSpPr>
            <p:nvPr/>
          </p:nvSpPr>
          <p:spPr bwMode="auto">
            <a:xfrm>
              <a:off x="5545138" y="1557338"/>
              <a:ext cx="3727450" cy="138271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559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559"/>
                  </a:moveTo>
                  <a:cubicBezTo>
                    <a:pt x="22" y="9645"/>
                    <a:pt x="968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59"/>
                  </a:moveTo>
                  <a:cubicBezTo>
                    <a:pt x="22" y="9645"/>
                    <a:pt x="968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9C5F0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45717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</a:endParaRPr>
            </a:p>
          </p:txBody>
        </p:sp>
        <p:sp>
          <p:nvSpPr>
            <p:cNvPr id="41" name="Rectangle 8"/>
            <p:cNvSpPr>
              <a:spLocks noChangeArrowheads="1"/>
            </p:cNvSpPr>
            <p:nvPr/>
          </p:nvSpPr>
          <p:spPr bwMode="auto">
            <a:xfrm>
              <a:off x="5529263" y="2940051"/>
              <a:ext cx="515938" cy="230187"/>
            </a:xfrm>
            <a:prstGeom prst="rect">
              <a:avLst/>
            </a:prstGeom>
            <a:solidFill>
              <a:srgbClr val="9933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8716963" y="2940051"/>
              <a:ext cx="577850" cy="230187"/>
            </a:xfrm>
            <a:prstGeom prst="rect">
              <a:avLst/>
            </a:prstGeom>
            <a:solidFill>
              <a:srgbClr val="9933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</a:endParaRPr>
            </a:p>
          </p:txBody>
        </p:sp>
        <p:sp>
          <p:nvSpPr>
            <p:cNvPr id="43" name="Arc 10"/>
            <p:cNvSpPr>
              <a:spLocks/>
            </p:cNvSpPr>
            <p:nvPr/>
          </p:nvSpPr>
          <p:spPr bwMode="auto">
            <a:xfrm>
              <a:off x="6029326" y="1846263"/>
              <a:ext cx="2713037" cy="109378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559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559"/>
                  </a:moveTo>
                  <a:cubicBezTo>
                    <a:pt x="22" y="9645"/>
                    <a:pt x="968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59"/>
                  </a:moveTo>
                  <a:cubicBezTo>
                    <a:pt x="22" y="9645"/>
                    <a:pt x="968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>
                <a:latin typeface="+mn-lt"/>
              </a:endParaRPr>
            </a:p>
          </p:txBody>
        </p:sp>
        <p:sp>
          <p:nvSpPr>
            <p:cNvPr id="44" name="Rectangle 56"/>
            <p:cNvSpPr>
              <a:spLocks noChangeArrowheads="1"/>
            </p:cNvSpPr>
            <p:nvPr/>
          </p:nvSpPr>
          <p:spPr bwMode="auto">
            <a:xfrm>
              <a:off x="6572546" y="2936519"/>
              <a:ext cx="1668629" cy="211795"/>
            </a:xfrm>
            <a:prstGeom prst="rect">
              <a:avLst/>
            </a:prstGeom>
            <a:solidFill>
              <a:srgbClr val="004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45717" anchor="ctr"/>
            <a:lstStyle/>
            <a:p>
              <a:endParaRPr lang="en-US" sz="1000">
                <a:latin typeface="Verdana" charset="0"/>
                <a:cs typeface="Arial" charset="0"/>
              </a:endParaRPr>
            </a:p>
          </p:txBody>
        </p:sp>
        <p:sp>
          <p:nvSpPr>
            <p:cNvPr id="45" name="Flowchart: Process 59"/>
            <p:cNvSpPr/>
            <p:nvPr/>
          </p:nvSpPr>
          <p:spPr bwMode="auto">
            <a:xfrm>
              <a:off x="6537326" y="2133601"/>
              <a:ext cx="1728787" cy="1008062"/>
            </a:xfrm>
            <a:prstGeom prst="flowChartProcess">
              <a:avLst/>
            </a:prstGeom>
            <a:solidFill>
              <a:srgbClr val="FF0000">
                <a:alpha val="20000"/>
              </a:srgbClr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BRIDGE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6" name="Group 69"/>
          <p:cNvGrpSpPr>
            <a:grpSpLocks noChangeAspect="1"/>
          </p:cNvGrpSpPr>
          <p:nvPr/>
        </p:nvGrpSpPr>
        <p:grpSpPr bwMode="auto">
          <a:xfrm>
            <a:off x="4164013" y="4116388"/>
            <a:ext cx="506412" cy="504825"/>
            <a:chOff x="6320830" y="4365625"/>
            <a:chExt cx="720725" cy="719137"/>
          </a:xfrm>
        </p:grpSpPr>
        <p:sp>
          <p:nvSpPr>
            <p:cNvPr id="47" name="AutoShape 72"/>
            <p:cNvSpPr>
              <a:spLocks noChangeArrowheads="1"/>
            </p:cNvSpPr>
            <p:nvPr/>
          </p:nvSpPr>
          <p:spPr bwMode="auto">
            <a:xfrm rot="-5400000">
              <a:off x="6141443" y="4545012"/>
              <a:ext cx="719137" cy="36036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8" name="AutoShape 73"/>
            <p:cNvSpPr>
              <a:spLocks noChangeArrowheads="1"/>
            </p:cNvSpPr>
            <p:nvPr/>
          </p:nvSpPr>
          <p:spPr bwMode="auto">
            <a:xfrm rot="16200000" flipV="1">
              <a:off x="6501805" y="4545012"/>
              <a:ext cx="719137" cy="360363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grpSp>
        <p:nvGrpSpPr>
          <p:cNvPr id="49" name="Group 70"/>
          <p:cNvGrpSpPr>
            <a:grpSpLocks noChangeAspect="1"/>
          </p:cNvGrpSpPr>
          <p:nvPr/>
        </p:nvGrpSpPr>
        <p:grpSpPr bwMode="auto">
          <a:xfrm flipH="1">
            <a:off x="5965825" y="4124325"/>
            <a:ext cx="504825" cy="504825"/>
            <a:chOff x="6320830" y="4365625"/>
            <a:chExt cx="720725" cy="719137"/>
          </a:xfrm>
        </p:grpSpPr>
        <p:sp>
          <p:nvSpPr>
            <p:cNvPr id="50" name="AutoShape 72"/>
            <p:cNvSpPr>
              <a:spLocks noChangeArrowheads="1"/>
            </p:cNvSpPr>
            <p:nvPr/>
          </p:nvSpPr>
          <p:spPr bwMode="auto">
            <a:xfrm rot="-5400000">
              <a:off x="6141443" y="4545012"/>
              <a:ext cx="719137" cy="36036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1" name="AutoShape 73"/>
            <p:cNvSpPr>
              <a:spLocks noChangeArrowheads="1"/>
            </p:cNvSpPr>
            <p:nvPr/>
          </p:nvSpPr>
          <p:spPr bwMode="auto">
            <a:xfrm rot="16200000" flipV="1">
              <a:off x="6501805" y="4545012"/>
              <a:ext cx="719137" cy="360363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cxnSp>
        <p:nvCxnSpPr>
          <p:cNvPr id="52" name="Rechte verbindingslijn 123"/>
          <p:cNvCxnSpPr>
            <a:cxnSpLocks noChangeShapeType="1"/>
          </p:cNvCxnSpPr>
          <p:nvPr/>
        </p:nvCxnSpPr>
        <p:spPr bwMode="auto">
          <a:xfrm>
            <a:off x="2365375" y="4652963"/>
            <a:ext cx="2087563" cy="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Rechte verbindingslijn 124"/>
          <p:cNvCxnSpPr>
            <a:cxnSpLocks noChangeShapeType="1"/>
          </p:cNvCxnSpPr>
          <p:nvPr/>
        </p:nvCxnSpPr>
        <p:spPr bwMode="auto">
          <a:xfrm>
            <a:off x="2365375" y="5684838"/>
            <a:ext cx="2087563" cy="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Rechte verbindingslijn met pijl 53"/>
          <p:cNvCxnSpPr/>
          <p:nvPr/>
        </p:nvCxnSpPr>
        <p:spPr>
          <a:xfrm>
            <a:off x="2795588" y="4652963"/>
            <a:ext cx="1587" cy="79216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kstvak 54"/>
          <p:cNvSpPr txBox="1"/>
          <p:nvPr/>
        </p:nvSpPr>
        <p:spPr>
          <a:xfrm>
            <a:off x="996950" y="4987925"/>
            <a:ext cx="2447925" cy="16827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nl-NL" sz="1100" dirty="0" smtClean="0">
                <a:latin typeface="+mn-lt"/>
              </a:rPr>
              <a:t>maximum </a:t>
            </a:r>
            <a:r>
              <a:rPr lang="nl-NL" sz="1100" dirty="0" err="1" smtClean="0">
                <a:latin typeface="+mn-lt"/>
              </a:rPr>
              <a:t>actual</a:t>
            </a:r>
            <a:r>
              <a:rPr lang="nl-NL" sz="1100" dirty="0" smtClean="0">
                <a:latin typeface="+mn-lt"/>
              </a:rPr>
              <a:t> </a:t>
            </a:r>
            <a:r>
              <a:rPr lang="nl-NL" sz="1100" dirty="0" err="1" smtClean="0">
                <a:latin typeface="+mn-lt"/>
              </a:rPr>
              <a:t>vessel</a:t>
            </a:r>
            <a:r>
              <a:rPr lang="nl-NL" sz="1100" dirty="0" smtClean="0">
                <a:latin typeface="+mn-lt"/>
              </a:rPr>
              <a:t> </a:t>
            </a:r>
            <a:r>
              <a:rPr lang="nl-NL" sz="1100" dirty="0" err="1" smtClean="0">
                <a:latin typeface="+mn-lt"/>
              </a:rPr>
              <a:t>height</a:t>
            </a:r>
            <a:endParaRPr lang="nl-NL" sz="1100" dirty="0">
              <a:latin typeface="+mn-lt"/>
            </a:endParaRPr>
          </a:p>
        </p:txBody>
      </p:sp>
      <p:cxnSp>
        <p:nvCxnSpPr>
          <p:cNvPr id="56" name="Rechte verbindingslijn 127"/>
          <p:cNvCxnSpPr>
            <a:cxnSpLocks noChangeShapeType="1"/>
          </p:cNvCxnSpPr>
          <p:nvPr/>
        </p:nvCxnSpPr>
        <p:spPr bwMode="auto">
          <a:xfrm>
            <a:off x="2365375" y="5445125"/>
            <a:ext cx="2087563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Tekstvak 56"/>
          <p:cNvSpPr txBox="1"/>
          <p:nvPr/>
        </p:nvSpPr>
        <p:spPr>
          <a:xfrm>
            <a:off x="852488" y="5491163"/>
            <a:ext cx="2520950" cy="16927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nl-NL" sz="1100" dirty="0"/>
              <a:t>maximum </a:t>
            </a:r>
            <a:r>
              <a:rPr lang="nl-NL" sz="1100" dirty="0" err="1"/>
              <a:t>actual</a:t>
            </a:r>
            <a:r>
              <a:rPr lang="nl-NL" sz="1100" dirty="0"/>
              <a:t> </a:t>
            </a:r>
            <a:r>
              <a:rPr lang="nl-NL" sz="1100" dirty="0" err="1"/>
              <a:t>vessel</a:t>
            </a:r>
            <a:r>
              <a:rPr lang="nl-NL" sz="1100" dirty="0"/>
              <a:t> </a:t>
            </a:r>
            <a:r>
              <a:rPr lang="nl-NL" sz="1100" dirty="0" err="1" smtClean="0"/>
              <a:t>draught</a:t>
            </a:r>
            <a:endParaRPr lang="nl-NL" sz="1100" dirty="0"/>
          </a:p>
        </p:txBody>
      </p:sp>
      <p:cxnSp>
        <p:nvCxnSpPr>
          <p:cNvPr id="61" name="Rechte verbindingslijn met pijl 60"/>
          <p:cNvCxnSpPr/>
          <p:nvPr/>
        </p:nvCxnSpPr>
        <p:spPr>
          <a:xfrm rot="16200000" flipV="1">
            <a:off x="2410619" y="3285779"/>
            <a:ext cx="1588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met pijl 61"/>
          <p:cNvCxnSpPr/>
          <p:nvPr/>
        </p:nvCxnSpPr>
        <p:spPr>
          <a:xfrm rot="5400000">
            <a:off x="2410619" y="5443536"/>
            <a:ext cx="1588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/>
          <p:cNvCxnSpPr/>
          <p:nvPr/>
        </p:nvCxnSpPr>
        <p:spPr>
          <a:xfrm rot="16200000" flipV="1">
            <a:off x="2410619" y="5732462"/>
            <a:ext cx="1588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1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Uniform process and data responsibility / ownership</a:t>
            </a:r>
            <a:endParaRPr lang="en-US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Notice to Skipper (</a:t>
            </a:r>
            <a:r>
              <a:rPr lang="en-US" dirty="0" err="1" smtClean="0"/>
              <a:t>NtS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is now collected (according to a </a:t>
            </a:r>
            <a:r>
              <a:rPr lang="en-US" dirty="0" err="1" smtClean="0"/>
              <a:t>Uniformized</a:t>
            </a:r>
            <a:r>
              <a:rPr lang="en-US" dirty="0" smtClean="0"/>
              <a:t> </a:t>
            </a:r>
            <a:r>
              <a:rPr lang="en-US" dirty="0" smtClean="0"/>
              <a:t>process) by the </a:t>
            </a:r>
            <a:r>
              <a:rPr lang="en-US" i="1" dirty="0" err="1" smtClean="0"/>
              <a:t>Waterdienst</a:t>
            </a:r>
            <a:r>
              <a:rPr lang="en-US" dirty="0" smtClean="0"/>
              <a:t> and put on FIS &amp; </a:t>
            </a:r>
            <a:r>
              <a:rPr lang="en-US" dirty="0" err="1" smtClean="0"/>
              <a:t>Teletext</a:t>
            </a:r>
            <a:endParaRPr lang="en-US" dirty="0" smtClean="0"/>
          </a:p>
          <a:p>
            <a:pPr lvl="1"/>
            <a:r>
              <a:rPr lang="en-US" dirty="0" smtClean="0"/>
              <a:t>content can only be determined by </a:t>
            </a:r>
            <a:r>
              <a:rPr lang="en-US" dirty="0" err="1" smtClean="0"/>
              <a:t>Nautic</a:t>
            </a:r>
            <a:r>
              <a:rPr lang="en-US" dirty="0" smtClean="0"/>
              <a:t> Control (NC)</a:t>
            </a:r>
          </a:p>
          <a:p>
            <a:pPr lvl="1"/>
            <a:r>
              <a:rPr lang="en-US" dirty="0" smtClean="0"/>
              <a:t>content after the formulation by </a:t>
            </a:r>
            <a:r>
              <a:rPr lang="en-US" i="1" dirty="0" err="1" smtClean="0"/>
              <a:t>Waterdienst</a:t>
            </a:r>
            <a:r>
              <a:rPr lang="en-US" dirty="0" smtClean="0"/>
              <a:t> is strongly deformed &amp; not always compliant with the intentions of </a:t>
            </a:r>
            <a:r>
              <a:rPr lang="en-US" dirty="0" err="1" smtClean="0"/>
              <a:t>Nautic</a:t>
            </a:r>
            <a:r>
              <a:rPr lang="en-US" dirty="0" smtClean="0"/>
              <a:t> Control anymore</a:t>
            </a:r>
          </a:p>
          <a:p>
            <a:pPr lvl="1"/>
            <a:r>
              <a:rPr lang="en-US" dirty="0" smtClean="0"/>
              <a:t>NC also publishes independently ⇒ 2 versions are sent into the world</a:t>
            </a:r>
          </a:p>
          <a:p>
            <a:pPr lvl="1"/>
            <a:r>
              <a:rPr lang="en-US" dirty="0" smtClean="0"/>
              <a:t>in UPP (documentation of </a:t>
            </a:r>
            <a:r>
              <a:rPr lang="en-US" i="1" dirty="0" err="1" smtClean="0"/>
              <a:t>Uniformized</a:t>
            </a:r>
            <a:r>
              <a:rPr lang="en-US" i="1" dirty="0" smtClean="0"/>
              <a:t> </a:t>
            </a:r>
            <a:r>
              <a:rPr lang="en-US" i="1" dirty="0" smtClean="0"/>
              <a:t>Primary Processes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the direct publication by NC has not been discerned</a:t>
            </a:r>
          </a:p>
          <a:p>
            <a:pPr lvl="2"/>
            <a:r>
              <a:rPr lang="en-US" dirty="0" smtClean="0"/>
              <a:t>NC has not been recognized as the real source</a:t>
            </a:r>
            <a:endParaRPr lang="en-US" dirty="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560512" y="5992815"/>
            <a:ext cx="9345488" cy="244498"/>
          </a:xfrm>
          <a:prstGeom prst="rect">
            <a:avLst/>
          </a:prstGeom>
          <a:gradFill rotWithShape="1">
            <a:gsLst>
              <a:gs pos="0">
                <a:srgbClr val="FFFF6D"/>
              </a:gs>
              <a:gs pos="100000">
                <a:srgbClr val="FFE706"/>
              </a:gs>
            </a:gsLst>
            <a:lin ang="5400000"/>
          </a:gradFill>
          <a:ln w="9525">
            <a:solidFill>
              <a:srgbClr val="FBD1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0000FF"/>
                </a:solidFill>
                <a:latin typeface="Verdana" pitchFamily="34" charset="0"/>
                <a:ea typeface="MS PGothic" pitchFamily="34" charset="-128"/>
              </a:rPr>
              <a:t>DEMO clarifies (data)responsibility for UPP – </a:t>
            </a:r>
            <a:r>
              <a:rPr lang="en-US" sz="1400" b="1" dirty="0" smtClean="0">
                <a:solidFill>
                  <a:srgbClr val="0000FF"/>
                </a:solidFill>
                <a:latin typeface="Verdana" pitchFamily="34" charset="0"/>
                <a:ea typeface="MS PGothic" pitchFamily="34" charset="-128"/>
              </a:rPr>
              <a:t>Distinction Axiom, Organization Theorem</a:t>
            </a:r>
            <a:endParaRPr lang="en-US" sz="1400" b="1" dirty="0">
              <a:solidFill>
                <a:srgbClr val="0000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105128" y="6552952"/>
            <a:ext cx="1491630" cy="33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00FF"/>
                </a:solidFill>
              </a:rPr>
              <a:t>May 14th, 2013</a:t>
            </a:r>
            <a:endParaRPr lang="en-US" sz="900">
              <a:solidFill>
                <a:srgbClr val="0000FF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6736" y="6544211"/>
            <a:ext cx="2016224" cy="31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rgbClr val="0000FF"/>
                </a:solidFill>
              </a:rPr>
              <a:t>DEMO as core of Informed Governance at Rijkswaterstaat</a:t>
            </a:r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719" y="6544211"/>
            <a:ext cx="356617" cy="31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EB9112B3-74F5-7E4F-9D88-22E4952ABE0C}" type="slidenum">
              <a:rPr lang="en-US" sz="1000">
                <a:solidFill>
                  <a:srgbClr val="0000FF"/>
                </a:solidFill>
              </a:rPr>
              <a:pPr eaLnBrk="1" hangingPunct="1"/>
              <a:t>5</a:t>
            </a:fld>
            <a:endParaRPr lang="en-US" sz="1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2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2. From information need to underlying data – with quality</a:t>
            </a:r>
            <a:endParaRPr lang="en-US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skipper wants to choose: amount of cargo + transport route</a:t>
            </a:r>
          </a:p>
          <a:p>
            <a:r>
              <a:rPr lang="en-US" smtClean="0"/>
              <a:t>⇒ information need skipper = maximum actual vessel height, maximum actual vessel draught</a:t>
            </a:r>
          </a:p>
          <a:p>
            <a:r>
              <a:rPr lang="en-US" smtClean="0"/>
              <a:t>RWS supplies part of the data on the underlying facts:</a:t>
            </a:r>
          </a:p>
          <a:p>
            <a:pPr lvl="1"/>
            <a:r>
              <a:rPr lang="en-US" smtClean="0"/>
              <a:t>clearance (height, width)</a:t>
            </a:r>
          </a:p>
          <a:p>
            <a:pPr lvl="1"/>
            <a:r>
              <a:rPr lang="en-US" smtClean="0"/>
              <a:t>watermark</a:t>
            </a:r>
          </a:p>
          <a:p>
            <a:r>
              <a:rPr lang="en-US" smtClean="0"/>
              <a:t>source of data element “clearance”?</a:t>
            </a:r>
          </a:p>
          <a:p>
            <a:pPr lvl="1"/>
            <a:r>
              <a:rPr lang="en-US" smtClean="0"/>
              <a:t>CIS (“look it up in VIN!”</a:t>
            </a:r>
            <a:r>
              <a:rPr lang="en-US" altLang="ja-JP" smtClean="0"/>
              <a:t>)?</a:t>
            </a:r>
          </a:p>
          <a:p>
            <a:pPr lvl="1"/>
            <a:r>
              <a:rPr lang="en-US" smtClean="0"/>
              <a:t>Asset Management?</a:t>
            </a:r>
          </a:p>
          <a:p>
            <a:pPr lvl="1"/>
            <a:r>
              <a:rPr lang="en-US" smtClean="0"/>
              <a:t>no, Nautic Control!</a:t>
            </a:r>
          </a:p>
          <a:p>
            <a:r>
              <a:rPr lang="en-US" smtClean="0"/>
              <a:t>source of the data element “watermark”: </a:t>
            </a:r>
            <a:r>
              <a:rPr lang="en-US" i="1" smtClean="0"/>
              <a:t>Waterdienst</a:t>
            </a:r>
          </a:p>
          <a:p>
            <a:r>
              <a:rPr lang="en-US" smtClean="0"/>
              <a:t>data responsibility follows business responsibility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560512" y="5992814"/>
            <a:ext cx="9345488" cy="316506"/>
          </a:xfrm>
          <a:prstGeom prst="rect">
            <a:avLst/>
          </a:prstGeom>
          <a:gradFill rotWithShape="1">
            <a:gsLst>
              <a:gs pos="0">
                <a:srgbClr val="FFFF6D"/>
              </a:gs>
              <a:gs pos="100000">
                <a:srgbClr val="FFE706"/>
              </a:gs>
            </a:gsLst>
            <a:lin ang="5400000"/>
          </a:gradFill>
          <a:ln w="9525">
            <a:solidFill>
              <a:srgbClr val="FBD1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0000FF"/>
                </a:solidFill>
                <a:latin typeface="Verdana" pitchFamily="34" charset="0"/>
                <a:ea typeface="MS PGothic" pitchFamily="34" charset="-128"/>
              </a:rPr>
              <a:t>⇒ follow the chain until the one who determines the fact in </a:t>
            </a:r>
            <a:r>
              <a:rPr lang="en-US" sz="1400" b="1" u="sng" dirty="0" smtClean="0">
                <a:solidFill>
                  <a:srgbClr val="0000FF"/>
                </a:solidFill>
                <a:latin typeface="Verdana" pitchFamily="34" charset="0"/>
                <a:ea typeface="MS PGothic" pitchFamily="34" charset="-128"/>
              </a:rPr>
              <a:t>reality</a:t>
            </a:r>
            <a:r>
              <a:rPr lang="en-US" sz="1400" b="1" dirty="0" smtClean="0">
                <a:solidFill>
                  <a:srgbClr val="0000FF"/>
                </a:solidFill>
                <a:latin typeface="Verdana" pitchFamily="34" charset="0"/>
                <a:ea typeface="MS PGothic" pitchFamily="34" charset="-128"/>
              </a:rPr>
              <a:t>, using DEMO CM</a:t>
            </a:r>
            <a:endParaRPr lang="en-US" sz="1400" b="1" dirty="0">
              <a:solidFill>
                <a:srgbClr val="0000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105128" y="6552952"/>
            <a:ext cx="1491630" cy="33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00FF"/>
                </a:solidFill>
              </a:rPr>
              <a:t>May 14th, 2013</a:t>
            </a:r>
            <a:endParaRPr lang="en-US" sz="900">
              <a:solidFill>
                <a:srgbClr val="0000FF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6736" y="6544211"/>
            <a:ext cx="2016224" cy="31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rgbClr val="0000FF"/>
                </a:solidFill>
              </a:rPr>
              <a:t>DEMO as core of Informed Governance at Rijkswaterstaat</a:t>
            </a:r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719" y="6544211"/>
            <a:ext cx="356617" cy="31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EB9112B3-74F5-7E4F-9D88-22E4952ABE0C}" type="slidenum">
              <a:rPr lang="en-US" sz="1000">
                <a:solidFill>
                  <a:srgbClr val="0000FF"/>
                </a:solidFill>
              </a:rPr>
              <a:pPr eaLnBrk="1" hangingPunct="1"/>
              <a:t>6</a:t>
            </a:fld>
            <a:endParaRPr lang="en-US" sz="1000">
              <a:solidFill>
                <a:srgbClr val="0000FF"/>
              </a:solidFill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969" y="3319636"/>
            <a:ext cx="4800600" cy="13335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969" y="3024361"/>
            <a:ext cx="61245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6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example: responsibilities in Shipping Traffic Management are rearranged in the </a:t>
            </a:r>
            <a:r>
              <a:rPr lang="en-US" i="1" smtClean="0"/>
              <a:t>Shipping Traffic Control Center of Tomorrow</a:t>
            </a:r>
            <a:r>
              <a:rPr lang="en-US" smtClean="0"/>
              <a:t> (VerkeersCentrale van Morgen (VCM))</a:t>
            </a:r>
          </a:p>
          <a:p>
            <a:r>
              <a:rPr lang="en-US" smtClean="0"/>
              <a:t>from the DEMO Construction Model already the actor roles are known, including their information needs</a:t>
            </a:r>
          </a:p>
          <a:p>
            <a:pPr lvl="1"/>
            <a:r>
              <a:rPr lang="en-US" smtClean="0"/>
              <a:t>e.g. observer position, provider traffic instruction, realizer opening bridge</a:t>
            </a:r>
          </a:p>
          <a:p>
            <a:r>
              <a:rPr lang="en-US" smtClean="0"/>
              <a:t>VCM defines new functionary types</a:t>
            </a:r>
          </a:p>
          <a:p>
            <a:pPr lvl="1"/>
            <a:r>
              <a:rPr lang="en-US" smtClean="0"/>
              <a:t>e.g. object operator, traffic controller</a:t>
            </a:r>
          </a:p>
          <a:p>
            <a:r>
              <a:rPr lang="en-US" smtClean="0"/>
              <a:t>actor roles x functionary types ⇒</a:t>
            </a:r>
            <a:br>
              <a:rPr lang="en-US" smtClean="0"/>
            </a:br>
            <a:r>
              <a:rPr lang="en-US" smtClean="0"/>
              <a:t>information needs per functionary type </a:t>
            </a:r>
            <a:br>
              <a:rPr lang="en-US" smtClean="0"/>
            </a:br>
            <a:r>
              <a:rPr lang="en-US" smtClean="0"/>
              <a:t>are known now</a:t>
            </a:r>
          </a:p>
          <a:p>
            <a:pPr lvl="1"/>
            <a:endParaRPr lang="en-US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560512" y="5992814"/>
            <a:ext cx="9345488" cy="316506"/>
          </a:xfrm>
          <a:prstGeom prst="rect">
            <a:avLst/>
          </a:prstGeom>
          <a:gradFill rotWithShape="1">
            <a:gsLst>
              <a:gs pos="0">
                <a:srgbClr val="FFFF6D"/>
              </a:gs>
              <a:gs pos="100000">
                <a:srgbClr val="FFE706"/>
              </a:gs>
            </a:gsLst>
            <a:lin ang="5400000"/>
          </a:gradFill>
          <a:ln w="9525">
            <a:solidFill>
              <a:srgbClr val="FBD12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1" smtClean="0">
                <a:solidFill>
                  <a:srgbClr val="0000FF"/>
                </a:solidFill>
                <a:latin typeface="Verdana" pitchFamily="34" charset="0"/>
                <a:ea typeface="MS PGothic" pitchFamily="34" charset="-128"/>
              </a:rPr>
              <a:t>DEMO provides durable knowledge-basis for organization &amp; information supply</a:t>
            </a:r>
            <a:endParaRPr lang="en-US" sz="1400" b="1">
              <a:solidFill>
                <a:srgbClr val="0000FF"/>
              </a:solidFill>
              <a:latin typeface="Verdana" pitchFamily="34" charset="0"/>
              <a:ea typeface="MS PGothic" pitchFamily="34" charset="-128"/>
            </a:endParaRP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285293"/>
              </p:ext>
            </p:extLst>
          </p:nvPr>
        </p:nvGraphicFramePr>
        <p:xfrm>
          <a:off x="5817096" y="4149725"/>
          <a:ext cx="4058708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794"/>
                <a:gridCol w="2340914"/>
              </a:tblGrid>
              <a:tr h="274373">
                <a:tc>
                  <a:txBody>
                    <a:bodyPr/>
                    <a:lstStyle/>
                    <a:p>
                      <a:r>
                        <a:rPr lang="nl-NL" sz="1200" dirty="0" err="1" smtClean="0"/>
                        <a:t>functionary</a:t>
                      </a:r>
                      <a:r>
                        <a:rPr lang="nl-NL" sz="1200" baseline="0" dirty="0" smtClean="0"/>
                        <a:t> t</a:t>
                      </a:r>
                      <a:r>
                        <a:rPr lang="nl-NL" sz="1200" dirty="0" smtClean="0"/>
                        <a:t>ype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actor </a:t>
                      </a:r>
                      <a:r>
                        <a:rPr lang="nl-NL" sz="1200" dirty="0" err="1" smtClean="0"/>
                        <a:t>role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</a:tr>
              <a:tr h="274373"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Object</a:t>
                      </a:r>
                      <a:r>
                        <a:rPr lang="nl-NL" sz="1200" baseline="0" dirty="0" smtClean="0"/>
                        <a:t> operator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  <a:tc>
                  <a:txBody>
                    <a:bodyPr/>
                    <a:lstStyle/>
                    <a:p>
                      <a:r>
                        <a:rPr lang="nl-NL" sz="1200" dirty="0" err="1" smtClean="0"/>
                        <a:t>observer</a:t>
                      </a:r>
                      <a:r>
                        <a:rPr lang="nl-NL" sz="1200" dirty="0" smtClean="0"/>
                        <a:t> </a:t>
                      </a:r>
                      <a:r>
                        <a:rPr lang="nl-NL" sz="1200" dirty="0" err="1" smtClean="0"/>
                        <a:t>position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</a:tr>
              <a:tr h="274373"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Object</a:t>
                      </a:r>
                      <a:r>
                        <a:rPr lang="nl-NL" sz="1200" baseline="0" dirty="0" smtClean="0"/>
                        <a:t> operator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provider traffic </a:t>
                      </a:r>
                      <a:r>
                        <a:rPr lang="nl-NL" sz="1200" dirty="0" err="1" smtClean="0"/>
                        <a:t>instruction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</a:tr>
              <a:tr h="274373"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Object</a:t>
                      </a:r>
                      <a:r>
                        <a:rPr lang="nl-NL" sz="1200" baseline="0" dirty="0" smtClean="0"/>
                        <a:t> operator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  <a:tc>
                  <a:txBody>
                    <a:bodyPr/>
                    <a:lstStyle/>
                    <a:p>
                      <a:r>
                        <a:rPr lang="nl-NL" sz="1200" dirty="0" err="1" smtClean="0"/>
                        <a:t>realizer</a:t>
                      </a:r>
                      <a:r>
                        <a:rPr lang="nl-NL" sz="1200" dirty="0" smtClean="0"/>
                        <a:t> opening bridge</a:t>
                      </a:r>
                    </a:p>
                  </a:txBody>
                  <a:tcPr marL="99088" marR="99088" marT="45723" marB="45723"/>
                </a:tc>
              </a:tr>
              <a:tr h="274373"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Traffic leader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  <a:tc>
                  <a:txBody>
                    <a:bodyPr/>
                    <a:lstStyle/>
                    <a:p>
                      <a:r>
                        <a:rPr lang="nl-NL" sz="1200" dirty="0" err="1" smtClean="0"/>
                        <a:t>observer</a:t>
                      </a:r>
                      <a:r>
                        <a:rPr lang="nl-NL" sz="1200" dirty="0" smtClean="0"/>
                        <a:t> </a:t>
                      </a:r>
                      <a:r>
                        <a:rPr lang="nl-NL" sz="1200" dirty="0" err="1" smtClean="0"/>
                        <a:t>position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</a:tr>
              <a:tr h="274373"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Traffic leader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provider traffic </a:t>
                      </a:r>
                      <a:r>
                        <a:rPr lang="nl-NL" sz="1200" dirty="0" err="1" smtClean="0"/>
                        <a:t>instruction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</a:tr>
            </a:tbl>
          </a:graphicData>
        </a:graphic>
      </p:graphicFrame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105128" y="6552952"/>
            <a:ext cx="1491630" cy="33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00FF"/>
                </a:solidFill>
              </a:rPr>
              <a:t>May 14th, 2013</a:t>
            </a:r>
            <a:endParaRPr lang="en-US" sz="900">
              <a:solidFill>
                <a:srgbClr val="0000FF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6736" y="6544211"/>
            <a:ext cx="2016224" cy="31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rgbClr val="0000FF"/>
                </a:solidFill>
              </a:rPr>
              <a:t>DEMO as core of Informed Governance at Rijkswaterstaat</a:t>
            </a:r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719" y="6544211"/>
            <a:ext cx="356617" cy="31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EB9112B3-74F5-7E4F-9D88-22E4952ABE0C}" type="slidenum">
              <a:rPr lang="en-US" sz="1000">
                <a:solidFill>
                  <a:srgbClr val="0000FF"/>
                </a:solidFill>
              </a:rPr>
              <a:pPr eaLnBrk="1" hangingPunct="1"/>
              <a:t>7</a:t>
            </a:fld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5601072" y="3789040"/>
            <a:ext cx="1944216" cy="2160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hoek 10"/>
          <p:cNvSpPr/>
          <p:nvPr/>
        </p:nvSpPr>
        <p:spPr>
          <a:xfrm>
            <a:off x="7473280" y="5229200"/>
            <a:ext cx="244827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487975"/>
              </p:ext>
            </p:extLst>
          </p:nvPr>
        </p:nvGraphicFramePr>
        <p:xfrm>
          <a:off x="5817096" y="4149725"/>
          <a:ext cx="4058708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794"/>
                <a:gridCol w="2340914"/>
              </a:tblGrid>
              <a:tr h="274373">
                <a:tc>
                  <a:txBody>
                    <a:bodyPr/>
                    <a:lstStyle/>
                    <a:p>
                      <a:r>
                        <a:rPr lang="nl-NL" sz="1200" dirty="0" err="1" smtClean="0"/>
                        <a:t>functionary</a:t>
                      </a:r>
                      <a:r>
                        <a:rPr lang="nl-NL" sz="1200" baseline="0" dirty="0" smtClean="0"/>
                        <a:t> t</a:t>
                      </a:r>
                      <a:r>
                        <a:rPr lang="nl-NL" sz="1200" dirty="0" smtClean="0"/>
                        <a:t>ype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actor </a:t>
                      </a:r>
                      <a:r>
                        <a:rPr lang="nl-NL" sz="1200" dirty="0" err="1" smtClean="0"/>
                        <a:t>role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</a:tr>
              <a:tr h="274373"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Object</a:t>
                      </a:r>
                      <a:r>
                        <a:rPr lang="nl-NL" sz="1200" baseline="0" dirty="0" smtClean="0"/>
                        <a:t> operator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  <a:tc>
                  <a:txBody>
                    <a:bodyPr/>
                    <a:lstStyle/>
                    <a:p>
                      <a:r>
                        <a:rPr lang="nl-NL" sz="1200" dirty="0" err="1" smtClean="0"/>
                        <a:t>observer</a:t>
                      </a:r>
                      <a:r>
                        <a:rPr lang="nl-NL" sz="1200" dirty="0" smtClean="0"/>
                        <a:t> </a:t>
                      </a:r>
                      <a:r>
                        <a:rPr lang="nl-NL" sz="1200" dirty="0" err="1" smtClean="0"/>
                        <a:t>position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</a:tr>
              <a:tr h="274373"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Object</a:t>
                      </a:r>
                      <a:r>
                        <a:rPr lang="nl-NL" sz="1200" baseline="0" dirty="0" smtClean="0"/>
                        <a:t> operator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provider traffic </a:t>
                      </a:r>
                      <a:r>
                        <a:rPr lang="nl-NL" sz="1200" dirty="0" err="1" smtClean="0"/>
                        <a:t>instruction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</a:tr>
              <a:tr h="274373"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Object</a:t>
                      </a:r>
                      <a:r>
                        <a:rPr lang="nl-NL" sz="1200" baseline="0" dirty="0" smtClean="0"/>
                        <a:t> operator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  <a:tc>
                  <a:txBody>
                    <a:bodyPr/>
                    <a:lstStyle/>
                    <a:p>
                      <a:r>
                        <a:rPr lang="nl-NL" sz="1200" dirty="0" err="1" smtClean="0"/>
                        <a:t>realizer</a:t>
                      </a:r>
                      <a:r>
                        <a:rPr lang="nl-NL" sz="1200" dirty="0" smtClean="0"/>
                        <a:t> opening bridge</a:t>
                      </a:r>
                    </a:p>
                  </a:txBody>
                  <a:tcPr marL="99088" marR="99088" marT="45723" marB="45723"/>
                </a:tc>
              </a:tr>
              <a:tr h="274373"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Traffic leader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  <a:tc>
                  <a:txBody>
                    <a:bodyPr/>
                    <a:lstStyle/>
                    <a:p>
                      <a:r>
                        <a:rPr lang="nl-NL" sz="1200" dirty="0" err="1" smtClean="0"/>
                        <a:t>observer</a:t>
                      </a:r>
                      <a:r>
                        <a:rPr lang="nl-NL" sz="1200" dirty="0" smtClean="0"/>
                        <a:t> </a:t>
                      </a:r>
                      <a:r>
                        <a:rPr lang="nl-NL" sz="1200" dirty="0" err="1" smtClean="0"/>
                        <a:t>position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</a:tr>
              <a:tr h="274373"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Traffic leader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provider traffic </a:t>
                      </a:r>
                      <a:r>
                        <a:rPr lang="nl-NL" sz="1200" dirty="0" err="1" smtClean="0"/>
                        <a:t>instruction</a:t>
                      </a:r>
                      <a:endParaRPr lang="nl-NL" sz="1200" dirty="0"/>
                    </a:p>
                  </a:txBody>
                  <a:tcPr marL="99088" marR="99088" marT="45723" marB="45723"/>
                </a:tc>
              </a:tr>
            </a:tbl>
          </a:graphicData>
        </a:graphic>
      </p:graphicFrame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3. Organizing: actor roles and functionary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8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DEMO </a:t>
            </a:r>
            <a:r>
              <a:rPr lang="en-US" sz="1200" dirty="0"/>
              <a:t>as core of </a:t>
            </a:r>
            <a:r>
              <a:rPr lang="en-US" sz="1200" i="1" dirty="0"/>
              <a:t>Informed Governance </a:t>
            </a:r>
            <a:r>
              <a:rPr lang="en-US" sz="1200" dirty="0" smtClean="0"/>
              <a:t>at Rijkswaterstaat</a:t>
            </a:r>
            <a:br>
              <a:rPr lang="en-US" sz="1200" dirty="0" smtClean="0"/>
            </a:b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Starter: 3 </a:t>
            </a:r>
            <a:r>
              <a:rPr lang="en-US" dirty="0" smtClean="0"/>
              <a:t>concrete </a:t>
            </a:r>
            <a:r>
              <a:rPr lang="en-US" dirty="0"/>
              <a:t>examples DEMO@RWS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Transformation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Domain Architecture Shipping Traffic Management (DAS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 smtClean="0">
                <a:latin typeface="Verdana" charset="0"/>
                <a:ea typeface="MS PGothic" charset="0"/>
                <a:sym typeface="Wingdings" charset="0"/>
              </a:rPr>
              <a:t>Clarifying</a:t>
            </a:r>
            <a:r>
              <a:rPr lang="nl-NL" dirty="0" smtClean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dirty="0" err="1">
                <a:latin typeface="Verdana" charset="0"/>
                <a:ea typeface="MS PGothic" charset="0"/>
                <a:sym typeface="Wingdings" charset="0"/>
              </a:rPr>
              <a:t>primary</a:t>
            </a:r>
            <a:r>
              <a:rPr lang="nl-NL" dirty="0">
                <a:latin typeface="Verdana" charset="0"/>
                <a:ea typeface="MS PGothic" charset="0"/>
                <a:sym typeface="Wingdings" charset="0"/>
              </a:rPr>
              <a:t> </a:t>
            </a:r>
            <a:r>
              <a:rPr lang="nl-NL" dirty="0" err="1" smtClean="0">
                <a:latin typeface="Verdana" charset="0"/>
                <a:ea typeface="MS PGothic" charset="0"/>
                <a:sym typeface="Wingdings" charset="0"/>
              </a:rPr>
              <a:t>processes</a:t>
            </a:r>
            <a:endParaRPr lang="nl-NL" dirty="0" smtClean="0">
              <a:latin typeface="Verdana" charset="0"/>
              <a:ea typeface="MS PGothic" charset="0"/>
              <a:sym typeface="Wingding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Enabling </a:t>
            </a:r>
            <a:r>
              <a:rPr lang="en-US" dirty="0"/>
              <a:t>coherent </a:t>
            </a:r>
            <a:r>
              <a:rPr lang="en-US" dirty="0" smtClean="0"/>
              <a:t>steering</a:t>
            </a:r>
          </a:p>
          <a:p>
            <a:pPr marL="457200" indent="-457200"/>
            <a:r>
              <a:rPr lang="en-US" dirty="0"/>
              <a:t>Conclusions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Verdana" charset="0"/>
            </a:endParaRP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900" smtClean="0">
                <a:solidFill>
                  <a:srgbClr val="0000FF"/>
                </a:solidFill>
              </a:rPr>
              <a:t>May 14th, 2013</a:t>
            </a:r>
            <a:endParaRPr lang="en-US" sz="900">
              <a:solidFill>
                <a:srgbClr val="0000FF"/>
              </a:solidFill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rgbClr val="0000FF"/>
                </a:solidFill>
              </a:rPr>
              <a:t>DEMO as core of Informed Governance at Rijkswaterstaat</a:t>
            </a:r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EB9112B3-74F5-7E4F-9D88-22E4952ABE0C}" type="slidenum">
              <a:rPr lang="en-US" sz="1000">
                <a:solidFill>
                  <a:srgbClr val="0000FF"/>
                </a:solidFill>
              </a:rPr>
              <a:pPr eaLnBrk="1" hangingPunct="1"/>
              <a:t>8</a:t>
            </a:fld>
            <a:endParaRPr lang="en-US" sz="1000">
              <a:solidFill>
                <a:srgbClr val="0000FF"/>
              </a:solidFill>
            </a:endParaRPr>
          </a:p>
        </p:txBody>
      </p:sp>
      <p:sp>
        <p:nvSpPr>
          <p:cNvPr id="4" name="Pijl links 3"/>
          <p:cNvSpPr/>
          <p:nvPr/>
        </p:nvSpPr>
        <p:spPr>
          <a:xfrm>
            <a:off x="331258" y="1700808"/>
            <a:ext cx="216024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hthoek 6"/>
          <p:cNvSpPr>
            <a:spLocks noChangeArrowheads="1"/>
          </p:cNvSpPr>
          <p:nvPr/>
        </p:nvSpPr>
        <p:spPr bwMode="auto">
          <a:xfrm>
            <a:off x="232790" y="1106512"/>
            <a:ext cx="45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Zapf Dingbats" charset="0"/>
                <a:cs typeface="Zapf Dingbats" charset="0"/>
              </a:rPr>
              <a:t>✓</a:t>
            </a:r>
            <a:endParaRPr lang="en-US" sz="28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1300" dirty="0" smtClean="0"/>
              <a:t>1. </a:t>
            </a:r>
            <a:r>
              <a:rPr lang="nl-NL" sz="1300" dirty="0" err="1" smtClean="0"/>
              <a:t>Transformation</a:t>
            </a:r>
            <a:r>
              <a:rPr lang="nl-NL" sz="1300" dirty="0" smtClean="0"/>
              <a:t/>
            </a:r>
            <a:br>
              <a:rPr lang="nl-NL" sz="1300" dirty="0" smtClean="0"/>
            </a:br>
            <a:r>
              <a:rPr lang="nl-NL" dirty="0" smtClean="0"/>
              <a:t>RWS </a:t>
            </a:r>
            <a:r>
              <a:rPr lang="nl-NL" dirty="0" err="1" smtClean="0"/>
              <a:t>Shipping</a:t>
            </a:r>
            <a:r>
              <a:rPr lang="nl-NL" dirty="0" smtClean="0"/>
              <a:t> Traffic Management in context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NL, Rijkswaterstaat is responsible for</a:t>
            </a:r>
          </a:p>
          <a:p>
            <a:r>
              <a:rPr lang="en-US" dirty="0" smtClean="0"/>
              <a:t>sufficient </a:t>
            </a:r>
            <a:r>
              <a:rPr lang="en-US" dirty="0"/>
              <a:t>clean water</a:t>
            </a:r>
          </a:p>
          <a:p>
            <a:r>
              <a:rPr lang="en-US" dirty="0" smtClean="0"/>
              <a:t>smooth </a:t>
            </a:r>
            <a:r>
              <a:rPr lang="en-US" dirty="0"/>
              <a:t>and safe flows of transport on the nation’s roads and waterways</a:t>
            </a:r>
          </a:p>
          <a:p>
            <a:r>
              <a:rPr lang="en-US" dirty="0" smtClean="0"/>
              <a:t>dry </a:t>
            </a:r>
            <a:r>
              <a:rPr lang="en-US" dirty="0"/>
              <a:t>feet</a:t>
            </a:r>
          </a:p>
          <a:p>
            <a:r>
              <a:rPr lang="en-US" dirty="0" smtClean="0"/>
              <a:t>reliable </a:t>
            </a:r>
            <a:r>
              <a:rPr lang="en-US" dirty="0"/>
              <a:t>and </a:t>
            </a:r>
            <a:r>
              <a:rPr lang="en-US" dirty="0" smtClean="0"/>
              <a:t>useful related information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RWS manages 3 networks</a:t>
            </a:r>
          </a:p>
          <a:p>
            <a:r>
              <a:rPr lang="en-US" dirty="0" smtClean="0"/>
              <a:t>by nature, these networks cohere</a:t>
            </a:r>
          </a:p>
          <a:p>
            <a:r>
              <a:rPr lang="en-US" dirty="0"/>
              <a:t>infrastructure </a:t>
            </a:r>
            <a:r>
              <a:rPr lang="en-US" dirty="0" smtClean="0"/>
              <a:t>needs to be in place &amp; OK</a:t>
            </a:r>
          </a:p>
          <a:p>
            <a:r>
              <a:rPr lang="en-US" dirty="0" smtClean="0"/>
              <a:t>infrastructure provides network functionality</a:t>
            </a:r>
          </a:p>
          <a:p>
            <a:pPr lvl="1"/>
            <a:r>
              <a:rPr lang="en-US" dirty="0" smtClean="0"/>
              <a:t>focus is shifting: BUILD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USE</a:t>
            </a:r>
          </a:p>
          <a:p>
            <a:pPr lvl="2"/>
            <a:r>
              <a:rPr lang="en-US" dirty="0"/>
              <a:t>feasible</a:t>
            </a:r>
          </a:p>
          <a:p>
            <a:pPr lvl="2"/>
            <a:r>
              <a:rPr lang="en-US" dirty="0" smtClean="0"/>
              <a:t>cost-effective</a:t>
            </a:r>
          </a:p>
          <a:p>
            <a:pPr lvl="2"/>
            <a:r>
              <a:rPr lang="en-US" dirty="0" smtClean="0"/>
              <a:t>information intensive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14th, 2013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DEMO as core of Informed Governance at Rijkswaterstaat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24E1-2D3D-0A47-93FF-0AD495996AC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6208705" y="3279873"/>
            <a:ext cx="3218624" cy="2957439"/>
          </a:xfrm>
          <a:prstGeom prst="roundRect">
            <a:avLst>
              <a:gd name="adj" fmla="val 890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6314740" y="3631316"/>
            <a:ext cx="935620" cy="300607"/>
          </a:xfrm>
          <a:prstGeom prst="roundRect">
            <a:avLst>
              <a:gd name="adj" fmla="val 16667"/>
            </a:avLst>
          </a:prstGeom>
          <a:solidFill>
            <a:srgbClr val="178D8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smtClean="0">
                <a:solidFill>
                  <a:schemeClr val="bg1"/>
                </a:solidFill>
              </a:rPr>
              <a:t>management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7353301" y="3631316"/>
            <a:ext cx="935620" cy="300607"/>
          </a:xfrm>
          <a:prstGeom prst="roundRect">
            <a:avLst>
              <a:gd name="adj" fmla="val 16667"/>
            </a:avLst>
          </a:prstGeom>
          <a:solidFill>
            <a:srgbClr val="178D8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smtClean="0">
                <a:solidFill>
                  <a:schemeClr val="bg1"/>
                </a:solidFill>
              </a:rPr>
              <a:t>management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 bwMode="auto">
          <a:xfrm>
            <a:off x="8387286" y="3631316"/>
            <a:ext cx="935620" cy="300607"/>
          </a:xfrm>
          <a:prstGeom prst="roundRect">
            <a:avLst>
              <a:gd name="adj" fmla="val 16667"/>
            </a:avLst>
          </a:prstGeom>
          <a:solidFill>
            <a:srgbClr val="178D8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smtClean="0">
                <a:solidFill>
                  <a:schemeClr val="bg1"/>
                </a:solidFill>
              </a:rPr>
              <a:t>management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6314740" y="4031389"/>
            <a:ext cx="935620" cy="601213"/>
          </a:xfrm>
          <a:prstGeom prst="roundRect">
            <a:avLst>
              <a:gd name="adj" fmla="val 11634"/>
            </a:avLst>
          </a:prstGeom>
          <a:solidFill>
            <a:srgbClr val="FFA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smtClean="0"/>
              <a:t>road traffic</a:t>
            </a:r>
          </a:p>
          <a:p>
            <a:pPr algn="ctr"/>
            <a:r>
              <a:rPr lang="en-US" sz="1000" smtClean="0"/>
              <a:t>management</a:t>
            </a:r>
            <a:endParaRPr lang="en-US" sz="1000"/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7353301" y="4031389"/>
            <a:ext cx="935620" cy="601213"/>
          </a:xfrm>
          <a:prstGeom prst="roundRect">
            <a:avLst>
              <a:gd name="adj" fmla="val 11634"/>
            </a:avLst>
          </a:prstGeom>
          <a:solidFill>
            <a:srgbClr val="FFA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smtClean="0"/>
              <a:t>shipping </a:t>
            </a:r>
          </a:p>
          <a:p>
            <a:pPr algn="ctr"/>
            <a:r>
              <a:rPr lang="en-US" sz="1000" smtClean="0"/>
              <a:t>traffic</a:t>
            </a:r>
          </a:p>
          <a:p>
            <a:pPr algn="ctr"/>
            <a:r>
              <a:rPr lang="en-US" sz="1000" smtClean="0"/>
              <a:t>management</a:t>
            </a:r>
            <a:endParaRPr lang="en-US" sz="1000"/>
          </a:p>
        </p:txBody>
      </p:sp>
      <p:sp>
        <p:nvSpPr>
          <p:cNvPr id="49" name="AutoShape 11"/>
          <p:cNvSpPr>
            <a:spLocks noChangeArrowheads="1"/>
          </p:cNvSpPr>
          <p:nvPr/>
        </p:nvSpPr>
        <p:spPr bwMode="auto">
          <a:xfrm>
            <a:off x="8387286" y="4031389"/>
            <a:ext cx="935620" cy="601213"/>
          </a:xfrm>
          <a:prstGeom prst="roundRect">
            <a:avLst>
              <a:gd name="adj" fmla="val 11634"/>
            </a:avLst>
          </a:prstGeom>
          <a:solidFill>
            <a:srgbClr val="FFA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smtClean="0"/>
              <a:t>water-</a:t>
            </a:r>
          </a:p>
          <a:p>
            <a:pPr algn="ctr"/>
            <a:r>
              <a:rPr lang="en-US" sz="1000" smtClean="0"/>
              <a:t>management</a:t>
            </a:r>
            <a:endParaRPr lang="en-US" sz="1000"/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6314740" y="4734278"/>
            <a:ext cx="935620" cy="300607"/>
          </a:xfrm>
          <a:prstGeom prst="roundRect">
            <a:avLst>
              <a:gd name="adj" fmla="val 16667"/>
            </a:avLst>
          </a:prstGeom>
          <a:solidFill>
            <a:srgbClr val="DFD0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 smtClean="0"/>
              <a:t>maintenance</a:t>
            </a:r>
            <a:endParaRPr lang="en-US" sz="1000" dirty="0"/>
          </a:p>
        </p:txBody>
      </p:sp>
      <p:sp>
        <p:nvSpPr>
          <p:cNvPr id="51" name="AutoShape 13"/>
          <p:cNvSpPr>
            <a:spLocks noChangeArrowheads="1"/>
          </p:cNvSpPr>
          <p:nvPr/>
        </p:nvSpPr>
        <p:spPr bwMode="auto">
          <a:xfrm>
            <a:off x="7353301" y="4734278"/>
            <a:ext cx="935620" cy="300607"/>
          </a:xfrm>
          <a:prstGeom prst="roundRect">
            <a:avLst>
              <a:gd name="adj" fmla="val 16667"/>
            </a:avLst>
          </a:prstGeom>
          <a:solidFill>
            <a:srgbClr val="DFD0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smtClean="0"/>
              <a:t>maintenance</a:t>
            </a:r>
            <a:endParaRPr lang="en-US" sz="1000"/>
          </a:p>
        </p:txBody>
      </p:sp>
      <p:sp>
        <p:nvSpPr>
          <p:cNvPr id="52" name="AutoShape 14"/>
          <p:cNvSpPr>
            <a:spLocks noChangeArrowheads="1"/>
          </p:cNvSpPr>
          <p:nvPr/>
        </p:nvSpPr>
        <p:spPr bwMode="auto">
          <a:xfrm>
            <a:off x="8387286" y="4734278"/>
            <a:ext cx="935620" cy="300607"/>
          </a:xfrm>
          <a:prstGeom prst="roundRect">
            <a:avLst>
              <a:gd name="adj" fmla="val 16667"/>
            </a:avLst>
          </a:prstGeom>
          <a:solidFill>
            <a:srgbClr val="DFD0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 smtClean="0"/>
              <a:t>maintenance</a:t>
            </a:r>
            <a:endParaRPr lang="en-US" sz="1000" dirty="0"/>
          </a:p>
        </p:txBody>
      </p:sp>
      <p:sp>
        <p:nvSpPr>
          <p:cNvPr id="53" name="AutoShape 15"/>
          <p:cNvSpPr>
            <a:spLocks noChangeArrowheads="1"/>
          </p:cNvSpPr>
          <p:nvPr/>
        </p:nvSpPr>
        <p:spPr bwMode="auto">
          <a:xfrm>
            <a:off x="6314740" y="5134350"/>
            <a:ext cx="935620" cy="30060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 smtClean="0"/>
              <a:t>construction</a:t>
            </a:r>
            <a:endParaRPr lang="en-US" sz="1000" dirty="0"/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 bwMode="auto">
          <a:xfrm>
            <a:off x="7353301" y="5134350"/>
            <a:ext cx="935620" cy="30060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smtClean="0"/>
              <a:t>construction</a:t>
            </a:r>
            <a:endParaRPr lang="en-US" sz="1000"/>
          </a:p>
        </p:txBody>
      </p:sp>
      <p:sp>
        <p:nvSpPr>
          <p:cNvPr id="55" name="AutoShape 17"/>
          <p:cNvSpPr>
            <a:spLocks noChangeArrowheads="1"/>
          </p:cNvSpPr>
          <p:nvPr/>
        </p:nvSpPr>
        <p:spPr bwMode="auto">
          <a:xfrm>
            <a:off x="8387286" y="5134350"/>
            <a:ext cx="935620" cy="30060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smtClean="0"/>
              <a:t>construction</a:t>
            </a:r>
            <a:endParaRPr lang="en-US" sz="1000"/>
          </a:p>
        </p:txBody>
      </p:sp>
      <p:sp>
        <p:nvSpPr>
          <p:cNvPr id="56" name="AutoShape 18"/>
          <p:cNvSpPr>
            <a:spLocks noChangeArrowheads="1"/>
          </p:cNvSpPr>
          <p:nvPr/>
        </p:nvSpPr>
        <p:spPr bwMode="auto">
          <a:xfrm>
            <a:off x="6314740" y="5536632"/>
            <a:ext cx="935620" cy="601213"/>
          </a:xfrm>
          <a:prstGeom prst="roundRect">
            <a:avLst>
              <a:gd name="adj" fmla="val 11634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smtClean="0">
                <a:solidFill>
                  <a:schemeClr val="bg1"/>
                </a:solidFill>
              </a:rPr>
              <a:t>policy</a:t>
            </a:r>
          </a:p>
          <a:p>
            <a:pPr algn="ctr"/>
            <a:r>
              <a:rPr lang="en-US" sz="1000" smtClean="0">
                <a:solidFill>
                  <a:schemeClr val="bg1"/>
                </a:solidFill>
              </a:rPr>
              <a:t>advise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57" name="AutoShape 19"/>
          <p:cNvSpPr>
            <a:spLocks noChangeArrowheads="1"/>
          </p:cNvSpPr>
          <p:nvPr/>
        </p:nvSpPr>
        <p:spPr bwMode="auto">
          <a:xfrm>
            <a:off x="7353301" y="5536632"/>
            <a:ext cx="935620" cy="601213"/>
          </a:xfrm>
          <a:prstGeom prst="roundRect">
            <a:avLst>
              <a:gd name="adj" fmla="val 11634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smtClean="0">
                <a:solidFill>
                  <a:schemeClr val="bg1"/>
                </a:solidFill>
              </a:rPr>
              <a:t>policy</a:t>
            </a:r>
          </a:p>
          <a:p>
            <a:pPr algn="ctr"/>
            <a:r>
              <a:rPr lang="en-US" sz="1000" smtClean="0">
                <a:solidFill>
                  <a:schemeClr val="bg1"/>
                </a:solidFill>
              </a:rPr>
              <a:t>advise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58" name="AutoShape 20"/>
          <p:cNvSpPr>
            <a:spLocks noChangeArrowheads="1"/>
          </p:cNvSpPr>
          <p:nvPr/>
        </p:nvSpPr>
        <p:spPr bwMode="auto">
          <a:xfrm>
            <a:off x="8387286" y="5536632"/>
            <a:ext cx="935620" cy="601213"/>
          </a:xfrm>
          <a:prstGeom prst="roundRect">
            <a:avLst>
              <a:gd name="adj" fmla="val 11634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smtClean="0">
                <a:solidFill>
                  <a:schemeClr val="bg1"/>
                </a:solidFill>
              </a:rPr>
              <a:t>policy</a:t>
            </a:r>
          </a:p>
          <a:p>
            <a:pPr algn="ctr"/>
            <a:r>
              <a:rPr lang="en-US" sz="1000" smtClean="0">
                <a:solidFill>
                  <a:schemeClr val="bg1"/>
                </a:solidFill>
              </a:rPr>
              <a:t>advise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6371325" y="3347354"/>
            <a:ext cx="6463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50" smtClean="0">
                <a:latin typeface="Arial Narrow" pitchFamily="34" charset="0"/>
              </a:rPr>
              <a:t>highways </a:t>
            </a:r>
            <a:endParaRPr lang="en-US" sz="1050">
              <a:latin typeface="Arial Narrow" pitchFamily="34" charset="0"/>
            </a:endParaRPr>
          </a:p>
        </p:txBody>
      </p:sp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7487181" y="3347354"/>
            <a:ext cx="70617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50" dirty="0" smtClean="0">
                <a:latin typeface="Arial Narrow" pitchFamily="34" charset="0"/>
              </a:rPr>
              <a:t>waterways</a:t>
            </a:r>
            <a:endParaRPr lang="en-US" sz="1050" dirty="0">
              <a:latin typeface="Arial Narrow" pitchFamily="34" charset="0"/>
            </a:endParaRPr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8442182" y="3360820"/>
            <a:ext cx="838690" cy="22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50" smtClean="0">
                <a:latin typeface="Arial Narrow" pitchFamily="34" charset="0"/>
              </a:rPr>
              <a:t>water system</a:t>
            </a:r>
            <a:endParaRPr lang="en-US" sz="1050">
              <a:latin typeface="Arial Narrow" pitchFamily="34" charset="0"/>
            </a:endParaRP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6161833" y="2659733"/>
            <a:ext cx="33123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RWS-networks</a:t>
            </a:r>
            <a:endParaRPr lang="en-US" sz="3200" dirty="0"/>
          </a:p>
        </p:txBody>
      </p:sp>
      <p:sp>
        <p:nvSpPr>
          <p:cNvPr id="63" name="AutoShape 25"/>
          <p:cNvSpPr>
            <a:spLocks noChangeArrowheads="1"/>
          </p:cNvSpPr>
          <p:nvPr/>
        </p:nvSpPr>
        <p:spPr bwMode="auto">
          <a:xfrm>
            <a:off x="7351014" y="3976130"/>
            <a:ext cx="933332" cy="700680"/>
          </a:xfrm>
          <a:prstGeom prst="roundRect">
            <a:avLst>
              <a:gd name="adj" fmla="val 15458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85275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 animBg="1"/>
    </p:bldLst>
  </p:timing>
</p:sld>
</file>

<file path=ppt/theme/theme1.xml><?xml version="1.0" encoding="utf-8"?>
<a:theme xmlns:a="http://schemas.openxmlformats.org/drawingml/2006/main" name="Template TU Delft research">
  <a:themeElements>
    <a:clrScheme name="Template TU Delft research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Template TU Delft researc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TU Delft research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TU Delft researc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TU Delft research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TU Delft research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TU Delft researc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TU Delft researc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TU Delft researc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TU Delft research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D:\Zakelijk\Promotie-onderzoek\Template TU Delft research.pot</Template>
  <TotalTime>9871</TotalTime>
  <Words>4372</Words>
  <Application>Microsoft Macintosh PowerPoint</Application>
  <PresentationFormat>A4 (210 x 297 mm)</PresentationFormat>
  <Paragraphs>838</Paragraphs>
  <Slides>48</Slides>
  <Notes>31</Notes>
  <HiddenSlides>3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50" baseType="lpstr">
      <vt:lpstr>Template TU Delft research</vt:lpstr>
      <vt:lpstr>ClipArt</vt:lpstr>
      <vt:lpstr>DEMO as core of Informed Governance at Rijkswaterstaat</vt:lpstr>
      <vt:lpstr>Let's introduce myself: Martin Op 't Land</vt:lpstr>
      <vt:lpstr>DEMO as core of Informed Governance at Rijkswaterstaat Abstract</vt:lpstr>
      <vt:lpstr>Starter: 3 concrete examples DEMO@RWS</vt:lpstr>
      <vt:lpstr>1. Uniform process and data responsibility / ownership</vt:lpstr>
      <vt:lpstr>2. From information need to underlying data – with quality</vt:lpstr>
      <vt:lpstr>3. Organizing: actor roles and functionary types</vt:lpstr>
      <vt:lpstr>DEMO as core of Informed Governance at Rijkswaterstaat Content</vt:lpstr>
      <vt:lpstr>1. Transformation RWS Shipping Traffic Management in context</vt:lpstr>
      <vt:lpstr>1. Transformation Shipping Traffic Management: main drivers</vt:lpstr>
      <vt:lpstr>1. Transformation Areas of STM should coherently change</vt:lpstr>
      <vt:lpstr>DEMO as core of Informed Governance at Rijkswaterstaat Content</vt:lpstr>
      <vt:lpstr>2. Domain Architecture Shipping Traffic Management (DAS) Our Way of Working: how it all started …</vt:lpstr>
      <vt:lpstr>2. Domain Architecture Shipping Traffic Management (DAS) Our DAShboard: from supply to questions</vt:lpstr>
      <vt:lpstr>2. Domain Architecture Shipping Traffic Management (DAS) Our DAShboard: from supply to questions</vt:lpstr>
      <vt:lpstr>2. Domain Architecture Shipping Traffic Management (DAS) Our DAShboard: the drawers … </vt:lpstr>
      <vt:lpstr>DEMO as core of Informed Governance at Rijkswaterstaat Content</vt:lpstr>
      <vt:lpstr>3. Clarifying primary processes The challenge of Nautic Control</vt:lpstr>
      <vt:lpstr>3. Clarifying primary processes Nautic Control in action</vt:lpstr>
      <vt:lpstr>3. Clarifying primary processes DEMO Construction Model Nautic Control - overall</vt:lpstr>
      <vt:lpstr>3. Clarifying primary processes Business Object Model: example FAIRWAYOBJECT</vt:lpstr>
      <vt:lpstr>3. Clarifying primary processes Semantic Model: small example</vt:lpstr>
      <vt:lpstr>3. Clarifying primary processes Prins Bernhardsluizen at Tiel Amsterdam-Rijnkanaal</vt:lpstr>
      <vt:lpstr>3. Clarifying primary processes Prins Bernhardsluizen at Tiel Amsterdam-Rijnkanaal</vt:lpstr>
      <vt:lpstr>3. Clarifying primary processes Fact Model (ORM): example</vt:lpstr>
      <vt:lpstr>3. Clarifying primary processes Defining Information Products – Mockup screen</vt:lpstr>
      <vt:lpstr>3. Clarifying primary processes Defining Information Products – Information Construction - Source data need (Objects &amp; Fact types ∊ DEMO Fact Model)</vt:lpstr>
      <vt:lpstr>3. Clarifying primary processes Defining Information Products – Information Construction – Derivation rules</vt:lpstr>
      <vt:lpstr>3. Clarifying primary processes Service-diagram: clarifying information &amp; data responsibilities</vt:lpstr>
      <vt:lpstr>3. Clarifying primary processes This helped professionalize Nautic Control …</vt:lpstr>
      <vt:lpstr>3. Clarifying primary processes … making it visible as a primary business process</vt:lpstr>
      <vt:lpstr>DEMO as core of Informed Governance at Rijkswaterstaat Content</vt:lpstr>
      <vt:lpstr>4. Enabling coherent steering Architecture: integrated steering instrument</vt:lpstr>
      <vt:lpstr>4. Enabling coherent steering Integrated steering, stepwise building</vt:lpstr>
      <vt:lpstr>4. Enabling coherent steering Architecture results at a glance: “trackplan”</vt:lpstr>
      <vt:lpstr>4. Enabling coherent steering … and who is responsible for the transformation?</vt:lpstr>
      <vt:lpstr>4. Enabling coherent steering … both for implementing new business …</vt:lpstr>
      <vt:lpstr>4. Enabling coherent steering … and for supporting existing business with new ICT-means (e.g. applications, OTAPE)</vt:lpstr>
      <vt:lpstr>4. Enabling coherent steering Active controlled steering instrument (cf. MIRT) ⇒ Reference Architecture (basis and knowledge bank)</vt:lpstr>
      <vt:lpstr>DEMO as core of Informed Governance at Rijkswaterstaat Content</vt:lpstr>
      <vt:lpstr>4. Enabling coherent steering Some typical applications of the methods/models</vt:lpstr>
      <vt:lpstr>Conclusions – general </vt:lpstr>
      <vt:lpstr>Conclusions – contributions of DEMO</vt:lpstr>
      <vt:lpstr>DEMO as core of Informed Governance at Rijkswaterstaat Content</vt:lpstr>
      <vt:lpstr>Any other questions?</vt:lpstr>
      <vt:lpstr>Appendices</vt:lpstr>
      <vt:lpstr>Potential next steps</vt:lpstr>
      <vt:lpstr>Illustration bridge</vt:lpstr>
    </vt:vector>
  </TitlesOfParts>
  <Company>TU Delft, Capgemini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Enterprise Ontology in Shaping Cooperation between Organizations</dc:title>
  <dc:subject>Research Design</dc:subject>
  <dc:creator>Martin Op 't Land</dc:creator>
  <cp:keywords>Architecture, Shared Service Center, Shared Service Centre, Banking, Securities, case study, DEMO, business service, Martin Op 't Land, Jan Dietz</cp:keywords>
  <dc:description>CIAO! Doctoral Consortium, June 27th 2007, Delft</dc:description>
  <cp:lastModifiedBy>Martin Op 't Land</cp:lastModifiedBy>
  <cp:revision>1156</cp:revision>
  <cp:lastPrinted>2012-11-21T20:39:32Z</cp:lastPrinted>
  <dcterms:created xsi:type="dcterms:W3CDTF">2003-02-27T09:43:01Z</dcterms:created>
  <dcterms:modified xsi:type="dcterms:W3CDTF">2013-05-14T10:05:56Z</dcterms:modified>
</cp:coreProperties>
</file>