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42" r:id="rId1"/>
  </p:sldMasterIdLst>
  <p:notesMasterIdLst>
    <p:notesMasterId r:id="rId20"/>
  </p:notesMasterIdLst>
  <p:handoutMasterIdLst>
    <p:handoutMasterId r:id="rId21"/>
  </p:handoutMasterIdLst>
  <p:sldIdLst>
    <p:sldId id="909" r:id="rId2"/>
    <p:sldId id="911" r:id="rId3"/>
    <p:sldId id="923" r:id="rId4"/>
    <p:sldId id="921" r:id="rId5"/>
    <p:sldId id="922" r:id="rId6"/>
    <p:sldId id="915" r:id="rId7"/>
    <p:sldId id="899" r:id="rId8"/>
    <p:sldId id="900" r:id="rId9"/>
    <p:sldId id="912" r:id="rId10"/>
    <p:sldId id="898" r:id="rId11"/>
    <p:sldId id="901" r:id="rId12"/>
    <p:sldId id="902" r:id="rId13"/>
    <p:sldId id="916" r:id="rId14"/>
    <p:sldId id="913" r:id="rId15"/>
    <p:sldId id="914" r:id="rId16"/>
    <p:sldId id="917" r:id="rId17"/>
    <p:sldId id="919" r:id="rId18"/>
    <p:sldId id="91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15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36" autoAdjust="0"/>
    <p:restoredTop sz="94585" autoAdjust="0"/>
  </p:normalViewPr>
  <p:slideViewPr>
    <p:cSldViewPr snapToGrid="0" snapToObjects="1">
      <p:cViewPr>
        <p:scale>
          <a:sx n="75" d="100"/>
          <a:sy n="75" d="100"/>
        </p:scale>
        <p:origin x="-1336" y="-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ABFE6-D22E-F649-A138-13F2F730C57C}" type="datetimeFigureOut">
              <a:rPr lang="en-US" smtClean="0"/>
              <a:t>5/13/13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066F4-1136-3F43-9A91-178607E45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256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2BC52-000A-4A4C-AA78-8E796C848335}" type="datetimeFigureOut">
              <a:rPr lang="en-US" smtClean="0"/>
              <a:pPr/>
              <a:t>5/13/13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F7C4E-47D6-7343-92AC-6C84F80D2A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947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068" y="558825"/>
            <a:ext cx="8669866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1" y="2314599"/>
            <a:ext cx="7840133" cy="3044803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39298"/>
            <a:ext cx="9160933" cy="11271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065" y="2476484"/>
            <a:ext cx="6794500" cy="3517900"/>
          </a:xfrm>
          <a:prstGeom prst="rect">
            <a:avLst/>
          </a:prstGeom>
        </p:spPr>
      </p:pic>
      <p:sp>
        <p:nvSpPr>
          <p:cNvPr id="10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Your thank you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40406" y="2709328"/>
            <a:ext cx="6130394" cy="174414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700"/>
            </a:lvl1pPr>
          </a:lstStyle>
          <a:p>
            <a:pPr lvl="0"/>
            <a:r>
              <a:rPr lang="en-US" dirty="0" smtClean="0"/>
              <a:t>Your info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53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7500"/>
            <a:ext cx="8229600" cy="4673600"/>
          </a:xfrm>
        </p:spPr>
        <p:txBody>
          <a:bodyPr/>
          <a:lstStyle>
            <a:lvl1pPr marL="450000" indent="-450000">
              <a:lnSpc>
                <a:spcPct val="100000"/>
              </a:lnSpc>
              <a:spcBef>
                <a:spcPts val="0"/>
              </a:spcBef>
              <a:buSzPct val="100000"/>
              <a:buFont typeface="Wingdings" charset="2"/>
              <a:buChar char="§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fin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7500"/>
            <a:ext cx="8229600" cy="4673600"/>
          </a:xfrm>
        </p:spPr>
        <p:txBody>
          <a:bodyPr/>
          <a:lstStyle>
            <a:lvl1pPr marL="450000" indent="-450000">
              <a:lnSpc>
                <a:spcPct val="100000"/>
              </a:lnSpc>
              <a:spcBef>
                <a:spcPts val="0"/>
              </a:spcBef>
              <a:buSzPct val="100000"/>
              <a:buFont typeface="Wingdings" charset="2"/>
              <a:buChar char="§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461128"/>
            <a:ext cx="1329267" cy="4154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00" i="1" dirty="0" smtClean="0"/>
              <a:t>Definition</a:t>
            </a:r>
            <a:endParaRPr lang="en-US" sz="2100" i="1" dirty="0"/>
          </a:p>
        </p:txBody>
      </p:sp>
    </p:spTree>
    <p:extLst>
      <p:ext uri="{BB962C8B-B14F-4D97-AF65-F5344CB8AC3E}">
        <p14:creationId xmlns:p14="http://schemas.microsoft.com/office/powerpoint/2010/main" val="2200183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91737"/>
            <a:ext cx="8229600" cy="4585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76536" y="6346279"/>
            <a:ext cx="1710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A511FCB-F279-914A-8819-98F625581317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" y="6715611"/>
            <a:ext cx="9143999" cy="2"/>
          </a:xfrm>
          <a:prstGeom prst="line">
            <a:avLst/>
          </a:prstGeom>
          <a:ln w="12700" cmpd="sng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6976533" y="6346279"/>
            <a:ext cx="1710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A511FCB-F279-914A-8819-98F625581317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 algn="r"/>
              <a:t>‹#›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41" r:id="rId10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84" charset="0"/>
          <a:ea typeface="ＭＳ Ｐゴシック" pitchFamily="-84" charset="-128"/>
          <a:cs typeface="ＭＳ Ｐゴシック" pitchFamily="-84" charset="-128"/>
        </a:defRPr>
      </a:lvl9pPr>
    </p:titleStyle>
    <p:bodyStyle>
      <a:lvl1pPr marL="0" indent="0" algn="l" defTabSz="457200" rtl="0" eaLnBrk="1" fontAlgn="base" hangingPunct="1">
        <a:lnSpc>
          <a:spcPct val="100000"/>
        </a:lnSpc>
        <a:spcBef>
          <a:spcPts val="0"/>
        </a:spcBef>
        <a:spcAft>
          <a:spcPct val="0"/>
        </a:spcAft>
        <a:buSzPct val="100000"/>
        <a:buFontTx/>
        <a:buNone/>
        <a:defRPr sz="31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-84" charset="0"/>
        <a:buChar char="–"/>
        <a:defRPr sz="27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84" charset="0"/>
        <a:buChar char="•"/>
        <a:defRPr sz="24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84" charset="0"/>
        <a:buChar char="–"/>
        <a:defRPr sz="20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84" charset="0"/>
        <a:buChar char="»"/>
        <a:defRPr sz="2000" kern="1200">
          <a:solidFill>
            <a:schemeClr val="tx1"/>
          </a:solidFill>
          <a:latin typeface="Verdana"/>
          <a:ea typeface="ＭＳ Ｐゴシック" pitchFamily="-84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58825"/>
            <a:ext cx="9144000" cy="3826908"/>
          </a:xfrm>
        </p:spPr>
        <p:txBody>
          <a:bodyPr/>
          <a:lstStyle/>
          <a:p>
            <a:r>
              <a:rPr lang="en-GB" dirty="0" smtClean="0"/>
              <a:t>EE Insights </a:t>
            </a:r>
            <a:r>
              <a:rPr lang="en-GB" dirty="0"/>
              <a:t>6: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i="1" dirty="0" smtClean="0"/>
              <a:t>Enterprise </a:t>
            </a:r>
            <a:r>
              <a:rPr lang="en-GB" i="1" dirty="0"/>
              <a:t>Engineering at </a:t>
            </a:r>
            <a:r>
              <a:rPr lang="en-GB" i="1" dirty="0" smtClean="0"/>
              <a:t>Work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66291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 Team – May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EE Unit @ Tudor:</a:t>
            </a:r>
          </a:p>
          <a:p>
            <a:pPr marL="457200" lvl="1" indent="0">
              <a:buNone/>
            </a:pPr>
            <a:r>
              <a:rPr lang="en-US" sz="2200" dirty="0" smtClean="0"/>
              <a:t>1 Professor</a:t>
            </a:r>
          </a:p>
          <a:p>
            <a:pPr marL="457200" lvl="1" indent="0">
              <a:buNone/>
            </a:pPr>
            <a:r>
              <a:rPr lang="en-US" sz="2200" dirty="0" smtClean="0"/>
              <a:t>3 Postdocs</a:t>
            </a:r>
          </a:p>
          <a:p>
            <a:pPr marL="457200" lvl="1" indent="0">
              <a:buNone/>
            </a:pPr>
            <a:r>
              <a:rPr lang="en-US" sz="2200" dirty="0" smtClean="0"/>
              <a:t>4 PhD candidates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400" dirty="0" smtClean="0"/>
              <a:t>EE Team @ Tudor:</a:t>
            </a:r>
          </a:p>
          <a:p>
            <a:pPr marL="457200" lvl="1" indent="0">
              <a:buNone/>
            </a:pPr>
            <a:r>
              <a:rPr lang="en-US" sz="2200" dirty="0"/>
              <a:t>1 </a:t>
            </a:r>
            <a:r>
              <a:rPr lang="en-US" sz="2200" dirty="0" smtClean="0"/>
              <a:t>Professor + 2 associated</a:t>
            </a:r>
            <a:endParaRPr lang="en-US" sz="2200" dirty="0"/>
          </a:p>
          <a:p>
            <a:pPr marL="457200" lvl="1" indent="0">
              <a:buNone/>
            </a:pPr>
            <a:r>
              <a:rPr lang="en-US" sz="2200" dirty="0" smtClean="0"/>
              <a:t>5 </a:t>
            </a:r>
            <a:r>
              <a:rPr lang="en-US" sz="2200" dirty="0"/>
              <a:t>Postdocs</a:t>
            </a:r>
          </a:p>
          <a:p>
            <a:pPr marL="457200" lvl="1" indent="0">
              <a:buNone/>
            </a:pPr>
            <a:r>
              <a:rPr lang="en-US" sz="2200" dirty="0" smtClean="0"/>
              <a:t>8 PhD candidates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sz="2400" dirty="0" smtClean="0"/>
              <a:t>EE Team @ Large</a:t>
            </a:r>
          </a:p>
          <a:p>
            <a:pPr marL="457200" lvl="1" indent="0">
              <a:buNone/>
            </a:pPr>
            <a:r>
              <a:rPr lang="en-US" sz="2200" dirty="0" smtClean="0"/>
              <a:t>2 Professors + 5 associated</a:t>
            </a:r>
          </a:p>
          <a:p>
            <a:pPr marL="457200" lvl="1" indent="0">
              <a:buNone/>
            </a:pPr>
            <a:r>
              <a:rPr lang="en-US" sz="2200" dirty="0"/>
              <a:t>6</a:t>
            </a:r>
            <a:r>
              <a:rPr lang="en-US" sz="2200" dirty="0" smtClean="0"/>
              <a:t> Postdocs / Lecturers</a:t>
            </a:r>
          </a:p>
          <a:p>
            <a:pPr marL="457200" lvl="1" indent="0">
              <a:buNone/>
            </a:pPr>
            <a:r>
              <a:rPr lang="en-US" sz="2200" dirty="0" smtClean="0"/>
              <a:t>17 PhD candidates</a:t>
            </a:r>
          </a:p>
        </p:txBody>
      </p:sp>
    </p:spTree>
    <p:extLst>
      <p:ext uri="{BB962C8B-B14F-4D97-AF65-F5344CB8AC3E}">
        <p14:creationId xmlns:p14="http://schemas.microsoft.com/office/powerpoint/2010/main" val="353153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within EE:</a:t>
            </a:r>
          </a:p>
          <a:p>
            <a:pPr lvl="1"/>
            <a:r>
              <a:rPr lang="en-US" dirty="0" smtClean="0"/>
              <a:t>Collaborative and informed design of enterprises </a:t>
            </a:r>
            <a:r>
              <a:rPr lang="en-US" i="1" dirty="0" smtClean="0"/>
              <a:t>and</a:t>
            </a:r>
            <a:r>
              <a:rPr lang="en-US" dirty="0" smtClean="0"/>
              <a:t> their transformation</a:t>
            </a:r>
          </a:p>
          <a:p>
            <a:pPr lvl="1"/>
            <a:endParaRPr lang="en-US" dirty="0"/>
          </a:p>
          <a:p>
            <a:r>
              <a:rPr lang="en-US" dirty="0" smtClean="0"/>
              <a:t>Engineering in context:</a:t>
            </a:r>
          </a:p>
          <a:p>
            <a:pPr lvl="1"/>
            <a:r>
              <a:rPr lang="en-US" dirty="0" smtClean="0"/>
              <a:t>Enterprise Transformation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Core ingredient of engineering:</a:t>
            </a:r>
          </a:p>
          <a:p>
            <a:pPr lvl="1"/>
            <a:r>
              <a:rPr lang="en-US" dirty="0" smtClean="0"/>
              <a:t>Enterprise </a:t>
            </a:r>
            <a:r>
              <a:rPr lang="en-US" dirty="0" err="1" smtClean="0"/>
              <a:t>Modelling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45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</a:t>
            </a:r>
            <a:r>
              <a:rPr lang="en-US" dirty="0" smtClean="0"/>
              <a:t>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Enterprise Transformation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Enterprise Engineering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Enterprise </a:t>
            </a:r>
            <a:r>
              <a:rPr lang="en-US" dirty="0" err="1" smtClean="0"/>
              <a:t>Modelling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5707102"/>
            <a:ext cx="7755467" cy="553998"/>
            <a:chOff x="457200" y="5707102"/>
            <a:chExt cx="7755467" cy="55399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6261100"/>
              <a:ext cx="7755467" cy="0"/>
            </a:xfrm>
            <a:prstGeom prst="straightConnector1">
              <a:avLst/>
            </a:prstGeom>
            <a:ln w="19050" cmpd="sng"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587100" y="5707102"/>
              <a:ext cx="12731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In the small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956483" y="5741537"/>
              <a:ext cx="124944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In the large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6279152" y="5337770"/>
            <a:ext cx="2481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Enterprsise</a:t>
            </a:r>
            <a:r>
              <a:rPr lang="en-US" i="1" dirty="0" smtClean="0">
                <a:solidFill>
                  <a:srgbClr val="FF0000"/>
                </a:solidFill>
              </a:rPr>
              <a:t> Architecture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11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EE events</a:t>
            </a:r>
          </a:p>
          <a:p>
            <a:endParaRPr lang="en-US" dirty="0"/>
          </a:p>
          <a:p>
            <a:r>
              <a:rPr lang="en-US" dirty="0" smtClean="0"/>
              <a:t>EE Team</a:t>
            </a:r>
          </a:p>
          <a:p>
            <a:endParaRPr lang="en-US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EE Insights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 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9" y="2133597"/>
            <a:ext cx="8534400" cy="4212682"/>
          </a:xfrm>
        </p:spPr>
        <p:txBody>
          <a:bodyPr/>
          <a:lstStyle/>
          <a:p>
            <a:pPr>
              <a:spcAft>
                <a:spcPts val="3000"/>
              </a:spcAft>
            </a:pPr>
            <a:r>
              <a:rPr lang="en-US" sz="2900" dirty="0" smtClean="0"/>
              <a:t>Interaction between practice and research</a:t>
            </a:r>
            <a:endParaRPr lang="en-US" sz="2900" dirty="0"/>
          </a:p>
          <a:p>
            <a:pPr>
              <a:spcAft>
                <a:spcPts val="3000"/>
              </a:spcAft>
            </a:pPr>
            <a:r>
              <a:rPr lang="en-US" sz="2900" dirty="0" smtClean="0"/>
              <a:t>Presenters from practice and research</a:t>
            </a:r>
            <a:endParaRPr lang="en-US" sz="2900" dirty="0"/>
          </a:p>
          <a:p>
            <a:pPr>
              <a:spcAft>
                <a:spcPts val="3000"/>
              </a:spcAft>
            </a:pPr>
            <a:r>
              <a:rPr lang="en-US" sz="2900" dirty="0" smtClean="0"/>
              <a:t>Discussions</a:t>
            </a:r>
            <a:endParaRPr lang="en-US" sz="2900" dirty="0"/>
          </a:p>
          <a:p>
            <a:pPr>
              <a:spcAft>
                <a:spcPts val="3000"/>
              </a:spcAft>
            </a:pPr>
            <a:r>
              <a:rPr lang="en-US" sz="2900" dirty="0" smtClean="0"/>
              <a:t>Priorities for future (joint!) research</a:t>
            </a:r>
          </a:p>
          <a:p>
            <a:pPr>
              <a:spcAft>
                <a:spcPts val="3000"/>
              </a:spcAft>
            </a:pPr>
            <a:r>
              <a:rPr lang="en-US" sz="2900" dirty="0" smtClean="0"/>
              <a:t>Networking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771386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587500"/>
            <a:ext cx="8652934" cy="46736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5</a:t>
            </a:r>
            <a:r>
              <a:rPr lang="en-US" sz="2400" dirty="0"/>
              <a:t>: </a:t>
            </a:r>
            <a:r>
              <a:rPr lang="en-US" sz="2400" i="1" dirty="0"/>
              <a:t>Architecture Principles; the Cornerstones </a:t>
            </a:r>
            <a:r>
              <a:rPr lang="en-US" sz="2400" i="1" dirty="0" smtClean="0"/>
              <a:t>of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Enterprise </a:t>
            </a:r>
            <a:r>
              <a:rPr lang="en-US" sz="2400" i="1" dirty="0"/>
              <a:t>Architecture</a:t>
            </a:r>
            <a:r>
              <a:rPr lang="en-US" sz="2400" dirty="0"/>
              <a:t>, together with </a:t>
            </a:r>
            <a:r>
              <a:rPr lang="en-US" sz="2400" dirty="0" smtClean="0"/>
              <a:t>the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Netherlands </a:t>
            </a:r>
            <a:r>
              <a:rPr lang="en-US" sz="2400" dirty="0"/>
              <a:t>Architecture Forum and </a:t>
            </a:r>
            <a:r>
              <a:rPr lang="en-US" sz="2400" dirty="0" err="1"/>
              <a:t>ArchiXL</a:t>
            </a:r>
            <a:r>
              <a:rPr lang="en-US" sz="2400" dirty="0" smtClean="0"/>
              <a:t>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Spring </a:t>
            </a:r>
            <a:r>
              <a:rPr lang="en-US" sz="2400" dirty="0"/>
              <a:t>2013, </a:t>
            </a:r>
            <a:r>
              <a:rPr lang="en-US" sz="2400" dirty="0" smtClean="0"/>
              <a:t>NL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4: </a:t>
            </a:r>
            <a:r>
              <a:rPr lang="en-US" sz="2400" i="1" dirty="0" smtClean="0"/>
              <a:t>Collaborative </a:t>
            </a:r>
            <a:r>
              <a:rPr lang="en-US" sz="2400" i="1" dirty="0"/>
              <a:t>Enterprise </a:t>
            </a:r>
            <a:r>
              <a:rPr lang="en-US" sz="2400" i="1" dirty="0" err="1"/>
              <a:t>Modelling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November 2012</a:t>
            </a:r>
            <a:r>
              <a:rPr lang="en-US" sz="2400" dirty="0"/>
              <a:t>, </a:t>
            </a:r>
            <a:r>
              <a:rPr lang="en-US" sz="2400" dirty="0" smtClean="0"/>
              <a:t>NL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3</a:t>
            </a:r>
            <a:r>
              <a:rPr lang="en-US" sz="2400" dirty="0"/>
              <a:t>: </a:t>
            </a:r>
            <a:r>
              <a:rPr lang="en-US" sz="2400" i="1" dirty="0"/>
              <a:t>Business-IT Alignment</a:t>
            </a:r>
            <a:r>
              <a:rPr lang="en-US" sz="2400" dirty="0"/>
              <a:t>, May 2012, </a:t>
            </a:r>
            <a:r>
              <a:rPr lang="en-US" sz="2400" dirty="0" smtClean="0"/>
              <a:t>LU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2</a:t>
            </a:r>
            <a:r>
              <a:rPr lang="en-US" sz="2400" dirty="0"/>
              <a:t>: </a:t>
            </a:r>
            <a:r>
              <a:rPr lang="en-US" sz="2400" i="1" dirty="0"/>
              <a:t>Designing the Enterprise: Emergence </a:t>
            </a:r>
            <a:r>
              <a:rPr lang="en-US" sz="2400" i="1" dirty="0" smtClean="0"/>
              <a:t>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Engineering</a:t>
            </a:r>
            <a:r>
              <a:rPr lang="en-US" sz="2400" i="1" dirty="0"/>
              <a:t>?</a:t>
            </a:r>
            <a:r>
              <a:rPr lang="en-US" sz="2400" dirty="0"/>
              <a:t>, March 2012, </a:t>
            </a:r>
            <a:r>
              <a:rPr lang="en-US" sz="2400" dirty="0" smtClean="0"/>
              <a:t>NL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smtClean="0"/>
              <a:t>1</a:t>
            </a:r>
            <a:r>
              <a:rPr lang="en-US" sz="2400" dirty="0"/>
              <a:t>: </a:t>
            </a:r>
            <a:r>
              <a:rPr lang="en-US" sz="2400" i="1" dirty="0"/>
              <a:t>Insights in Service Innovation</a:t>
            </a:r>
            <a:r>
              <a:rPr lang="en-US" sz="2400" dirty="0"/>
              <a:t>, September 2011</a:t>
            </a:r>
            <a:r>
              <a:rPr lang="en-US" sz="2400" dirty="0" smtClean="0"/>
              <a:t>, 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06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EE events</a:t>
            </a:r>
          </a:p>
          <a:p>
            <a:endParaRPr lang="en-US" dirty="0"/>
          </a:p>
          <a:p>
            <a:r>
              <a:rPr lang="en-US" dirty="0" smtClean="0"/>
              <a:t>EE Team</a:t>
            </a:r>
          </a:p>
          <a:p>
            <a:endParaRPr lang="en-US" dirty="0" smtClean="0"/>
          </a:p>
          <a:p>
            <a:r>
              <a:rPr lang="en-US" dirty="0" smtClean="0"/>
              <a:t>EE Insights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35" y="1587500"/>
            <a:ext cx="8686799" cy="4673600"/>
          </a:xfrm>
        </p:spPr>
        <p:txBody>
          <a:bodyPr/>
          <a:lstStyle/>
          <a:p>
            <a:r>
              <a:rPr lang="en-US" sz="2700" i="1" dirty="0" smtClean="0"/>
              <a:t>Use </a:t>
            </a:r>
            <a:r>
              <a:rPr lang="en-US" sz="2700" i="1" dirty="0"/>
              <a:t>of DEMO in Local Government </a:t>
            </a:r>
            <a:r>
              <a:rPr lang="en-US" sz="2700" i="1" dirty="0" smtClean="0"/>
              <a:t>– </a:t>
            </a:r>
            <a:br>
              <a:rPr lang="en-US" sz="2700" i="1" dirty="0" smtClean="0"/>
            </a:br>
            <a:r>
              <a:rPr lang="en-US" sz="2700" i="1" dirty="0" smtClean="0"/>
              <a:t>		Lessons Learned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Geert Brandt, </a:t>
            </a:r>
            <a:r>
              <a:rPr lang="en-US" sz="2700" dirty="0" err="1" smtClean="0"/>
              <a:t>Covista</a:t>
            </a:r>
            <a:r>
              <a:rPr lang="en-US" sz="2700" dirty="0" smtClean="0"/>
              <a:t>, BE</a:t>
            </a:r>
            <a:endParaRPr lang="en-US" sz="2700" i="1" dirty="0" smtClean="0"/>
          </a:p>
          <a:p>
            <a:endParaRPr lang="en-US" sz="2700" i="1" dirty="0" smtClean="0"/>
          </a:p>
          <a:p>
            <a:r>
              <a:rPr lang="en-US" sz="2700" i="1" dirty="0" smtClean="0"/>
              <a:t>DEMO </a:t>
            </a:r>
            <a:r>
              <a:rPr lang="en-US" sz="2700" i="1" dirty="0"/>
              <a:t>as the core of Informed </a:t>
            </a:r>
            <a:r>
              <a:rPr lang="en-US" sz="2700" i="1" dirty="0" smtClean="0"/>
              <a:t>Governance</a:t>
            </a:r>
          </a:p>
          <a:p>
            <a:pPr marL="0" indent="0">
              <a:buNone/>
            </a:pPr>
            <a:r>
              <a:rPr lang="en-US" sz="2700" i="1" dirty="0"/>
              <a:t>	</a:t>
            </a:r>
            <a:r>
              <a:rPr lang="en-US" sz="2700" i="1" dirty="0" smtClean="0"/>
              <a:t>	at </a:t>
            </a:r>
            <a:r>
              <a:rPr lang="en-US" sz="2700" i="1" dirty="0" err="1" smtClean="0"/>
              <a:t>Rijkswaterstaat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	Martin </a:t>
            </a:r>
            <a:r>
              <a:rPr lang="en-US" sz="2700" dirty="0"/>
              <a:t>Op 't </a:t>
            </a:r>
            <a:r>
              <a:rPr lang="en-US" sz="2700" dirty="0" smtClean="0"/>
              <a:t>Land, </a:t>
            </a:r>
            <a:r>
              <a:rPr lang="en-US" sz="2700" dirty="0" err="1" smtClean="0"/>
              <a:t>Capgemini</a:t>
            </a:r>
            <a:r>
              <a:rPr lang="en-US" sz="2700" dirty="0" smtClean="0"/>
              <a:t>, NL</a:t>
            </a:r>
            <a:endParaRPr lang="en-US" sz="2700" i="1" dirty="0" smtClean="0"/>
          </a:p>
          <a:p>
            <a:endParaRPr lang="en-US" sz="2700" i="1" dirty="0" smtClean="0"/>
          </a:p>
          <a:p>
            <a:r>
              <a:rPr lang="en-US" sz="2700" i="1" dirty="0" smtClean="0"/>
              <a:t>DEMO </a:t>
            </a:r>
            <a:r>
              <a:rPr lang="en-US" sz="2700" i="1" dirty="0"/>
              <a:t>contribution to project success: A qualitative analysis based on semi-structured interviews</a:t>
            </a:r>
            <a:r>
              <a:rPr lang="en-US" sz="2700" dirty="0"/>
              <a:t>: </a:t>
            </a:r>
            <a:r>
              <a:rPr lang="en-US" sz="2700" dirty="0" err="1" smtClean="0"/>
              <a:t>Niek</a:t>
            </a:r>
            <a:r>
              <a:rPr lang="en-US" sz="2700" dirty="0" smtClean="0"/>
              <a:t> </a:t>
            </a:r>
            <a:r>
              <a:rPr lang="en-US" sz="2700" dirty="0" err="1" smtClean="0"/>
              <a:t>Pluijmert</a:t>
            </a:r>
            <a:r>
              <a:rPr lang="en-US" sz="2700" dirty="0" smtClean="0"/>
              <a:t>, </a:t>
            </a:r>
            <a:r>
              <a:rPr lang="en-US" sz="2700" dirty="0" err="1" smtClean="0"/>
              <a:t>inQa</a:t>
            </a:r>
            <a:r>
              <a:rPr lang="en-US" sz="2700" dirty="0" smtClean="0"/>
              <a:t>, NL </a:t>
            </a:r>
            <a:r>
              <a:rPr lang="en-US" sz="2700" dirty="0"/>
              <a:t>and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Céline </a:t>
            </a:r>
            <a:r>
              <a:rPr lang="en-US" sz="2700" dirty="0" err="1" smtClean="0"/>
              <a:t>Décose</a:t>
            </a:r>
            <a:r>
              <a:rPr lang="en-US" sz="2700" dirty="0" smtClean="0"/>
              <a:t>, Tudor, LU</a:t>
            </a:r>
            <a:endParaRPr lang="en-US" sz="2700" dirty="0"/>
          </a:p>
          <a:p>
            <a:pPr>
              <a:lnSpc>
                <a:spcPct val="12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078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EE events</a:t>
            </a:r>
          </a:p>
          <a:p>
            <a:endParaRPr lang="en-US" dirty="0"/>
          </a:p>
          <a:p>
            <a:r>
              <a:rPr lang="en-US" dirty="0" smtClean="0"/>
              <a:t>EE Team</a:t>
            </a:r>
          </a:p>
          <a:p>
            <a:endParaRPr lang="en-US" dirty="0" smtClean="0"/>
          </a:p>
          <a:p>
            <a:r>
              <a:rPr lang="en-US" dirty="0" smtClean="0"/>
              <a:t>EE Insights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 events</a:t>
            </a:r>
          </a:p>
          <a:p>
            <a:endParaRPr lang="en-US" dirty="0" smtClean="0"/>
          </a:p>
          <a:p>
            <a:r>
              <a:rPr lang="en-US" dirty="0" smtClean="0"/>
              <a:t>EE Team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EE Insights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148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en-US" dirty="0" smtClean="0"/>
              <a:t>EE events</a:t>
            </a:r>
          </a:p>
          <a:p>
            <a:endParaRPr lang="en-US" dirty="0" smtClean="0"/>
          </a:p>
          <a:p>
            <a:r>
              <a:rPr lang="en-US" dirty="0" smtClean="0"/>
              <a:t>EE Team</a:t>
            </a:r>
          </a:p>
          <a:p>
            <a:endParaRPr lang="en-US" dirty="0" smtClean="0"/>
          </a:p>
          <a:p>
            <a:r>
              <a:rPr lang="en-US" dirty="0" smtClean="0"/>
              <a:t>EE Insights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64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EE to come in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3"/>
            <a:ext cx="8229600" cy="4673600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CBI </a:t>
            </a:r>
            <a:r>
              <a:rPr lang="en-US" dirty="0" smtClean="0"/>
              <a:t>2013 – IEEE, Vienna, AT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EE track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PRET@ECIS2013</a:t>
            </a:r>
          </a:p>
          <a:p>
            <a:pPr lvl="1">
              <a:lnSpc>
                <a:spcPct val="140000"/>
              </a:lnSpc>
            </a:pPr>
            <a:r>
              <a:rPr lang="en-US" dirty="0" smtClean="0"/>
              <a:t>ET track</a:t>
            </a:r>
          </a:p>
          <a:p>
            <a:pPr>
              <a:lnSpc>
                <a:spcPct val="140000"/>
              </a:lnSpc>
            </a:pPr>
            <a:r>
              <a:rPr lang="en-US" dirty="0" smtClean="0"/>
              <a:t>AppEER@CAiSE2013</a:t>
            </a:r>
          </a:p>
          <a:p>
            <a:pPr>
              <a:lnSpc>
                <a:spcPct val="140000"/>
              </a:lnSpc>
            </a:pPr>
            <a:endParaRPr lang="en-US" dirty="0"/>
          </a:p>
          <a:p>
            <a:pPr>
              <a:lnSpc>
                <a:spcPct val="140000"/>
              </a:lnSpc>
            </a:pPr>
            <a:r>
              <a:rPr lang="en-US" i="1" dirty="0" smtClean="0"/>
              <a:t>Missing anything?</a:t>
            </a:r>
          </a:p>
        </p:txBody>
      </p:sp>
    </p:spTree>
    <p:extLst>
      <p:ext uri="{BB962C8B-B14F-4D97-AF65-F5344CB8AC3E}">
        <p14:creationId xmlns:p14="http://schemas.microsoft.com/office/powerpoint/2010/main" val="3038251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EE to come in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3"/>
            <a:ext cx="8229600" cy="4673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EEWC </a:t>
            </a:r>
            <a:r>
              <a:rPr lang="en-US" dirty="0" smtClean="0"/>
              <a:t>2014, Madeira, PT</a:t>
            </a:r>
            <a:endParaRPr lang="en-US" dirty="0" smtClean="0"/>
          </a:p>
          <a:p>
            <a:pPr lvl="3">
              <a:lnSpc>
                <a:spcPct val="140000"/>
              </a:lnSpc>
            </a:pPr>
            <a:endParaRPr lang="en-US" dirty="0" smtClean="0"/>
          </a:p>
          <a:p>
            <a:pPr>
              <a:lnSpc>
                <a:spcPct val="140000"/>
              </a:lnSpc>
            </a:pPr>
            <a:r>
              <a:rPr lang="en-US" dirty="0" smtClean="0"/>
              <a:t>CBI </a:t>
            </a:r>
            <a:r>
              <a:rPr lang="en-US" dirty="0" smtClean="0"/>
              <a:t>2014 – IEEE, Geneva, CH</a:t>
            </a:r>
          </a:p>
          <a:p>
            <a:pPr lvl="1">
              <a:lnSpc>
                <a:spcPct val="110000"/>
              </a:lnSpc>
            </a:pPr>
            <a:r>
              <a:rPr lang="en-US" dirty="0" err="1" smtClean="0"/>
              <a:t>www.cbi</a:t>
            </a:r>
            <a:r>
              <a:rPr lang="en-US" dirty="0" err="1"/>
              <a:t>-series.org</a:t>
            </a:r>
            <a:r>
              <a:rPr lang="en-US" dirty="0"/>
              <a:t>/</a:t>
            </a:r>
            <a:r>
              <a:rPr lang="en-US" dirty="0" smtClean="0"/>
              <a:t>2014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Again EE track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PRET@CBI2014 		</a:t>
            </a:r>
            <a:r>
              <a:rPr lang="en-US" dirty="0" err="1" smtClean="0"/>
              <a:t>www.pret</a:t>
            </a:r>
            <a:r>
              <a:rPr lang="en-US" dirty="0" smtClean="0"/>
              <a:t>-series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AppEER@CBI2014	</a:t>
            </a:r>
            <a:r>
              <a:rPr lang="en-US" dirty="0" err="1" smtClean="0"/>
              <a:t>appeer.EE</a:t>
            </a:r>
            <a:r>
              <a:rPr lang="en-US" dirty="0" smtClean="0"/>
              <a:t> </a:t>
            </a:r>
            <a:r>
              <a:rPr lang="en-US" dirty="0" err="1" smtClean="0"/>
              <a:t>Team.eu</a:t>
            </a:r>
            <a:endParaRPr lang="en-US" dirty="0" smtClean="0"/>
          </a:p>
          <a:p>
            <a:pPr lvl="3"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i="1" dirty="0"/>
              <a:t>Missing anything</a:t>
            </a:r>
            <a:r>
              <a:rPr lang="en-US" i="1" dirty="0" smtClean="0"/>
              <a:t>? SAC? EMCIS?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8207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EE events</a:t>
            </a:r>
          </a:p>
          <a:p>
            <a:pPr marL="0" indent="0">
              <a:buClr>
                <a:srgbClr val="FF0000"/>
              </a:buClr>
              <a:buNone/>
            </a:pPr>
            <a:endParaRPr lang="en-US" dirty="0" smtClean="0"/>
          </a:p>
          <a:p>
            <a:pPr>
              <a:buClr>
                <a:srgbClr val="FF0000"/>
              </a:buClr>
            </a:pPr>
            <a:r>
              <a:rPr lang="en-US" dirty="0" smtClean="0"/>
              <a:t>EE Team</a:t>
            </a:r>
          </a:p>
          <a:p>
            <a:endParaRPr lang="en-US" dirty="0" smtClean="0"/>
          </a:p>
          <a:p>
            <a:r>
              <a:rPr lang="en-US" dirty="0" smtClean="0"/>
              <a:t>EE Insights</a:t>
            </a:r>
          </a:p>
          <a:p>
            <a:endParaRPr lang="en-US" dirty="0"/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EE Insight: </a:t>
            </a:r>
            <a:r>
              <a:rPr lang="en-US" i="1" dirty="0" err="1" smtClean="0"/>
              <a:t>EE@Work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3" y="237065"/>
            <a:ext cx="9111604" cy="2302933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507996" y="2882196"/>
            <a:ext cx="8077200" cy="2468734"/>
            <a:chOff x="304800" y="2882196"/>
            <a:chExt cx="8077200" cy="246873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0887" y="3607214"/>
              <a:ext cx="1868009" cy="66214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8226" y="4673595"/>
              <a:ext cx="3683078" cy="64833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29298" y="4758263"/>
              <a:ext cx="2971866" cy="59266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39824" y="3607214"/>
              <a:ext cx="2871184" cy="693848"/>
            </a:xfrm>
            <a:prstGeom prst="rect">
              <a:avLst/>
            </a:prstGeom>
          </p:spPr>
        </p:pic>
        <p:cxnSp>
          <p:nvCxnSpPr>
            <p:cNvPr id="9" name="Straight Connector 8"/>
            <p:cNvCxnSpPr/>
            <p:nvPr/>
          </p:nvCxnSpPr>
          <p:spPr>
            <a:xfrm flipH="1">
              <a:off x="304800" y="2882196"/>
              <a:ext cx="2265752" cy="246873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86976" y="2916069"/>
              <a:ext cx="1995024" cy="243486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7625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of researchers</a:t>
            </a:r>
          </a:p>
          <a:p>
            <a:pPr lvl="1"/>
            <a:r>
              <a:rPr lang="en-US" dirty="0" smtClean="0"/>
              <a:t>Multi-disciplinary</a:t>
            </a:r>
          </a:p>
          <a:p>
            <a:pPr lvl="1"/>
            <a:r>
              <a:rPr lang="en-US" dirty="0" smtClean="0"/>
              <a:t>Aim to work on aligned research program</a:t>
            </a:r>
          </a:p>
          <a:p>
            <a:pPr lvl="1"/>
            <a:r>
              <a:rPr lang="en-US" dirty="0" smtClean="0"/>
              <a:t>Joint research management &amp; coaching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Three main hosts:</a:t>
            </a:r>
          </a:p>
          <a:p>
            <a:pPr lvl="1"/>
            <a:r>
              <a:rPr lang="en-US" dirty="0" smtClean="0"/>
              <a:t>Tudor, RUN, HAN UAS</a:t>
            </a:r>
          </a:p>
          <a:p>
            <a:endParaRPr lang="en-US" dirty="0" smtClean="0"/>
          </a:p>
          <a:p>
            <a:r>
              <a:rPr lang="en-US" dirty="0" smtClean="0"/>
              <a:t>Chair: EE-Unit at Tudor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033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2001 – 2009 </a:t>
            </a:r>
            <a:br>
              <a:rPr lang="en-US" dirty="0" smtClean="0"/>
            </a:br>
            <a:r>
              <a:rPr lang="en-US" dirty="0" err="1" smtClean="0"/>
              <a:t>Radboud</a:t>
            </a:r>
            <a:r>
              <a:rPr lang="en-US" dirty="0" smtClean="0"/>
              <a:t> </a:t>
            </a:r>
            <a:r>
              <a:rPr lang="en-US" dirty="0"/>
              <a:t>University Nijmegen</a:t>
            </a:r>
          </a:p>
          <a:p>
            <a:pPr lvl="1"/>
            <a:r>
              <a:rPr lang="en-US" dirty="0" smtClean="0"/>
              <a:t>Business Informatics Program</a:t>
            </a:r>
          </a:p>
          <a:p>
            <a:pPr lvl="1"/>
            <a:r>
              <a:rPr lang="en-US" dirty="0" smtClean="0"/>
              <a:t>TEE group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2010 – present</a:t>
            </a:r>
            <a:br>
              <a:rPr lang="en-US" dirty="0" smtClean="0"/>
            </a:br>
            <a:r>
              <a:rPr lang="en-US" dirty="0" smtClean="0"/>
              <a:t>Core of team shifts to Tudor</a:t>
            </a:r>
          </a:p>
          <a:p>
            <a:pPr lvl="1"/>
            <a:r>
              <a:rPr lang="en-US" dirty="0" smtClean="0"/>
              <a:t>EE Team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6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 - EE-Team.pptx</Template>
  <TotalTime>26904</TotalTime>
  <Words>318</Words>
  <Application>Microsoft Macintosh PowerPoint</Application>
  <PresentationFormat>On-screen Show (4:3)</PresentationFormat>
  <Paragraphs>136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Presentation1</vt:lpstr>
      <vt:lpstr>EE Insights 6:  Enterprise Engineering at Work</vt:lpstr>
      <vt:lpstr>PowerPoint Presentation</vt:lpstr>
      <vt:lpstr>PowerPoint Presentation</vt:lpstr>
      <vt:lpstr>More EE to come in 2013</vt:lpstr>
      <vt:lpstr>More EE to come in 2014</vt:lpstr>
      <vt:lpstr>PowerPoint Presentation</vt:lpstr>
      <vt:lpstr>PowerPoint Presentation</vt:lpstr>
      <vt:lpstr>EE Team</vt:lpstr>
      <vt:lpstr>History</vt:lpstr>
      <vt:lpstr>EE Team – May 2013</vt:lpstr>
      <vt:lpstr>Focus</vt:lpstr>
      <vt:lpstr>Three streams</vt:lpstr>
      <vt:lpstr>PowerPoint Presentation</vt:lpstr>
      <vt:lpstr>EE Insights</vt:lpstr>
      <vt:lpstr>Past events</vt:lpstr>
      <vt:lpstr>PowerPoint Presentation</vt:lpstr>
      <vt:lpstr>6th EE Insight: EE@Work</vt:lpstr>
      <vt:lpstr>PowerPoint Presentation</vt:lpstr>
    </vt:vector>
  </TitlesOfParts>
  <Company>CRP Henri Tudor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 Proper</dc:creator>
  <cp:lastModifiedBy>Erik Proper</cp:lastModifiedBy>
  <cp:revision>374</cp:revision>
  <cp:lastPrinted>2012-05-14T07:57:25Z</cp:lastPrinted>
  <dcterms:created xsi:type="dcterms:W3CDTF">2012-02-08T14:07:50Z</dcterms:created>
  <dcterms:modified xsi:type="dcterms:W3CDTF">2013-05-14T09:26:37Z</dcterms:modified>
</cp:coreProperties>
</file>