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8" r:id="rId2"/>
    <p:sldId id="260" r:id="rId3"/>
    <p:sldId id="268" r:id="rId4"/>
    <p:sldId id="265" r:id="rId5"/>
    <p:sldId id="273" r:id="rId6"/>
    <p:sldId id="261" r:id="rId7"/>
    <p:sldId id="264" r:id="rId8"/>
    <p:sldId id="266" r:id="rId9"/>
    <p:sldId id="271" r:id="rId10"/>
    <p:sldId id="276" r:id="rId11"/>
    <p:sldId id="275" r:id="rId12"/>
    <p:sldId id="274" r:id="rId13"/>
    <p:sldId id="277" r:id="rId14"/>
    <p:sldId id="279" r:id="rId15"/>
    <p:sldId id="278" r:id="rId16"/>
    <p:sldId id="280" r:id="rId17"/>
    <p:sldId id="281" r:id="rId18"/>
    <p:sldId id="287" r:id="rId19"/>
    <p:sldId id="288" r:id="rId20"/>
    <p:sldId id="282" r:id="rId21"/>
    <p:sldId id="283" r:id="rId22"/>
    <p:sldId id="284" r:id="rId23"/>
    <p:sldId id="285" r:id="rId24"/>
    <p:sldId id="286" r:id="rId25"/>
    <p:sldId id="267"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42" autoAdjust="0"/>
  </p:normalViewPr>
  <p:slideViewPr>
    <p:cSldViewPr>
      <p:cViewPr varScale="1">
        <p:scale>
          <a:sx n="41" d="100"/>
          <a:sy n="41" d="100"/>
        </p:scale>
        <p:origin x="-749" y="-86"/>
      </p:cViewPr>
      <p:guideLst>
        <p:guide orient="horz" pos="2160"/>
        <p:guide pos="2880"/>
      </p:guideLst>
    </p:cSldViewPr>
  </p:slideViewPr>
  <p:notesTextViewPr>
    <p:cViewPr>
      <p:scale>
        <a:sx n="75" d="100"/>
        <a:sy n="75" d="100"/>
      </p:scale>
      <p:origin x="0" y="13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EB827-00E4-450C-B1F0-2E28AD3ECEFB}" type="datetimeFigureOut">
              <a:rPr lang="ru-RU" smtClean="0"/>
              <a:pPr/>
              <a:t>15.05.2013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29F63-51DF-4411-A03A-9B55BE21AB1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ladies</a:t>
            </a:r>
            <a:r>
              <a:rPr lang="en-US" baseline="0" dirty="0" smtClean="0"/>
              <a:t> and gentlemen. Before starting the presentation I would like to say t</a:t>
            </a:r>
            <a:r>
              <a:rPr lang="en-US" dirty="0" smtClean="0"/>
              <a:t>hank you  to conference committee for inviting me</a:t>
            </a:r>
            <a:r>
              <a:rPr lang="en-US" baseline="0" dirty="0" smtClean="0"/>
              <a:t> and also to all of you for your patience to follow the last presentation</a:t>
            </a:r>
            <a:r>
              <a:rPr lang="en-US" baseline="0" dirty="0" smtClean="0"/>
              <a:t>.</a:t>
            </a:r>
          </a:p>
          <a:p>
            <a:r>
              <a:rPr lang="en-US" baseline="0" dirty="0" smtClean="0"/>
              <a:t>So, the topic of our research is…</a:t>
            </a:r>
            <a:endParaRPr lang="en-US" baseline="0" dirty="0" smtClean="0"/>
          </a:p>
          <a:p>
            <a:pPr>
              <a:buFontTx/>
              <a:buChar char="-"/>
            </a:pPr>
            <a:r>
              <a:rPr lang="en-US" baseline="0" dirty="0" smtClean="0"/>
              <a:t>National Institute of Application Science in Rouen, France</a:t>
            </a:r>
          </a:p>
          <a:p>
            <a:pPr>
              <a:buFontTx/>
              <a:buChar char="-"/>
            </a:pPr>
            <a:r>
              <a:rPr lang="en-US" baseline="0" dirty="0" smtClean="0"/>
              <a:t>National research University Higher school of Economics, in Russia</a:t>
            </a:r>
          </a:p>
        </p:txBody>
      </p:sp>
      <p:sp>
        <p:nvSpPr>
          <p:cNvPr id="4" name="Slide Number Placeholder 3"/>
          <p:cNvSpPr>
            <a:spLocks noGrp="1"/>
          </p:cNvSpPr>
          <p:nvPr>
            <p:ph type="sldNum" sz="quarter" idx="10"/>
          </p:nvPr>
        </p:nvSpPr>
        <p:spPr/>
        <p:txBody>
          <a:bodyPr/>
          <a:lstStyle/>
          <a:p>
            <a:fld id="{71F29F63-51DF-4411-A03A-9B55BE21AB12}"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may see federated enterprises as social entities with collaborative human actors. From such a viewpoint, a supportive information system for organizational diagnosis naturally becomes a part of a ‘collaboration’ design domain.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distributed manner of such systems and the large amount of autonomy among their components tempt us to use multi-agent approach .</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research introduces a new approach to the design of information systems meant for planning, discovering, monitoring deviations, and optimizing business processes. Expected qualitative breakthrough in the system’s capacity is based on </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By using ontological approach, </a:t>
            </a:r>
            <a:r>
              <a:rPr lang="en-US" sz="1200" kern="1200" dirty="0" smtClean="0">
                <a:solidFill>
                  <a:schemeClr val="tx1"/>
                </a:solidFill>
                <a:latin typeface="+mn-lt"/>
                <a:ea typeface="+mn-ea"/>
                <a:cs typeface="+mn-cs"/>
              </a:rPr>
              <a:t>we aim at getting tight links between diverse models of social organization, data and supportive information system.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design process is a sequence of expert activities that produces an innovative product. The artifact enables the researcher to get a better grasp of the problem; the re-evaluation of the problem improves the quality of the design process and so on. This build-and-evaluate loop is typically iterated a number of times before the final design artifact is generated. </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makes sense to consider functioning of MAS framework at two levels: business and information. Business level of the framework is formed by analytical and communicative abilities of intellectual agents implemented by the algorithms for data and events processing. The rules for agents’ interactions and their perception of the world can be specified by DEMO Aspect Models of supported enterprise for a particular case.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view of the fact that all individual facts and relations between them can be unambiguously classified based on the reference data of ISO 15926, we will integrate extracted concepts with ISO 15926 reference data. The resulted conceptual schema will specify the information structure of multi-agent system. </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smtClean="0">
                <a:solidFill>
                  <a:schemeClr val="tx1"/>
                </a:solidFill>
                <a:latin typeface="+mn-lt"/>
                <a:ea typeface="+mn-ea"/>
                <a:cs typeface="+mn-cs"/>
              </a:rPr>
              <a:t>Expected responsiveness of proposed multi-agent system for tracing data processing is based on the implementation of tracing data in a computer system (i.e. </a:t>
            </a:r>
            <a:r>
              <a:rPr lang="en-US" sz="1200" b="1" kern="1200" dirty="0" smtClean="0">
                <a:solidFill>
                  <a:schemeClr val="tx1"/>
                </a:solidFill>
                <a:latin typeface="+mn-lt"/>
                <a:ea typeface="+mn-ea"/>
                <a:cs typeface="+mn-cs"/>
              </a:rPr>
              <a:t>in the shape of concepts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as closer as possible </a:t>
            </a:r>
            <a:r>
              <a:rPr lang="en-US" sz="1200" kern="1200" dirty="0" smtClean="0">
                <a:solidFill>
                  <a:schemeClr val="tx1"/>
                </a:solidFill>
                <a:latin typeface="+mn-lt"/>
                <a:ea typeface="+mn-ea"/>
                <a:cs typeface="+mn-cs"/>
              </a:rPr>
              <a:t>to the business understanding of tracing information. That is why the first step in developing of abstraction framework for traceability applications is the accurate specification of the artifacts to work with. Based on the definition of traceability given in the Introduction, we deem that all processes, activities, information inputs and outputs, metrics, and assigned people roles related to tracing objects constitute the full set of traceability artifacts. Where relevant subset of the artifacts can be found in the specifications and practices of supply activities. Consequently, generalization of supply chain practices can be considered as the most reliable method of specification of traceability artifacts.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our work the description of common patterns for supply chain activities and metrics is founded on the Supply-Chain Operations Reference-model (SCOR-model) [25]. This model summarizes the best practices and technologies and put them into a unified structure in order to improve supply chain management </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I will go through all the main parts of my future PhD thesis.</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start</a:t>
            </a:r>
            <a:r>
              <a:rPr lang="en-US" baseline="0" dirty="0" smtClean="0"/>
              <a:t> from the description of the problem which tempted us to make a research. Imagine a </a:t>
            </a:r>
            <a:r>
              <a:rPr lang="en-US" b="1" baseline="0" dirty="0" smtClean="0"/>
              <a:t>supply network</a:t>
            </a:r>
            <a:r>
              <a:rPr lang="en-US" baseline="0" dirty="0" smtClean="0"/>
              <a:t>, where business processes are carried out by different types </a:t>
            </a:r>
            <a:r>
              <a:rPr lang="en-US" b="1" baseline="0" dirty="0" smtClean="0"/>
              <a:t>of social organizations</a:t>
            </a:r>
            <a:r>
              <a:rPr lang="en-US" baseline="0" dirty="0" smtClean="0"/>
              <a:t>. The links here are </a:t>
            </a:r>
            <a:r>
              <a:rPr lang="en-US" b="1" baseline="0" dirty="0" smtClean="0"/>
              <a:t>interactions </a:t>
            </a:r>
            <a:r>
              <a:rPr lang="en-US" baseline="0" dirty="0" smtClean="0"/>
              <a:t>between the organizations. </a:t>
            </a:r>
            <a:r>
              <a:rPr lang="en-US" baseline="0" dirty="0" smtClean="0"/>
              <a:t>Most of the </a:t>
            </a:r>
            <a:r>
              <a:rPr lang="en-US" baseline="0" dirty="0" smtClean="0"/>
              <a:t>links can be </a:t>
            </a:r>
            <a:r>
              <a:rPr lang="en-US" b="1" baseline="0" dirty="0" smtClean="0"/>
              <a:t>doubled by physical flows </a:t>
            </a:r>
            <a:r>
              <a:rPr lang="en-US" baseline="0" dirty="0" smtClean="0"/>
              <a:t>of distributed products. </a:t>
            </a:r>
          </a:p>
          <a:p>
            <a:r>
              <a:rPr lang="en-US" baseline="0" dirty="0" smtClean="0"/>
              <a:t>There is a necessity to trace the state of these products in any time. Where the state means physical state, owner, past, current and future locations, as well as other characteristics valuable for interested parties.</a:t>
            </a:r>
          </a:p>
          <a:p>
            <a:endParaRPr lang="en-US" baseline="0" dirty="0" smtClean="0"/>
          </a:p>
          <a:p>
            <a:endParaRPr lang="en-US" baseline="0" dirty="0" smtClean="0"/>
          </a:p>
          <a:p>
            <a:r>
              <a:rPr lang="en-US" sz="1200" b="0" i="0" kern="1200" dirty="0" smtClean="0">
                <a:solidFill>
                  <a:schemeClr val="tx1"/>
                </a:solidFill>
                <a:latin typeface="+mn-lt"/>
                <a:ea typeface="+mn-ea"/>
                <a:cs typeface="+mn-cs"/>
              </a:rPr>
              <a:t>…processes are carried out at facility nodes and over distribution links</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some obstacles of tracing objects in a supply network…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Imagine that </a:t>
            </a:r>
            <a:r>
              <a:rPr lang="en-US" sz="1200" kern="1200" dirty="0" smtClean="0">
                <a:solidFill>
                  <a:schemeClr val="tx1"/>
                </a:solidFill>
                <a:latin typeface="+mn-lt"/>
                <a:ea typeface="+mn-ea"/>
                <a:cs typeface="+mn-cs"/>
              </a:rPr>
              <a:t>all the nodes of the ideal multi-organizational network agreed on their functions, standardized description of data and processes, and established flawless software interaction. Even so the consolidated efforts of involved companies still would not guarantee their ability to react operatively to all the changes in the business world.</a:t>
            </a:r>
            <a:endParaRPr lang="ru-RU" dirty="0" smtClean="0"/>
          </a:p>
          <a:p>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problems with traceability applications? </a:t>
            </a:r>
            <a:r>
              <a:rPr lang="en-US" sz="1200" kern="1200" dirty="0" smtClean="0">
                <a:solidFill>
                  <a:schemeClr val="tx1"/>
                </a:solidFill>
                <a:latin typeface="+mn-lt"/>
                <a:ea typeface="+mn-ea"/>
                <a:cs typeface="+mn-cs"/>
              </a:rPr>
              <a:t>Although the newest information systems are capable of fulfilling many human analytical and social functions, they still lack the ability ….</a:t>
            </a:r>
          </a:p>
          <a:p>
            <a:r>
              <a:rPr lang="en-US" sz="1200" kern="1200" dirty="0" smtClean="0">
                <a:solidFill>
                  <a:schemeClr val="tx1"/>
                </a:solidFill>
                <a:latin typeface="+mn-lt"/>
                <a:ea typeface="+mn-ea"/>
                <a:cs typeface="+mn-cs"/>
              </a:rPr>
              <a:t>Degradation of existent business information systems </a:t>
            </a:r>
            <a:r>
              <a:rPr lang="en-US" sz="1200" b="1" kern="1200" dirty="0" smtClean="0">
                <a:solidFill>
                  <a:schemeClr val="tx1"/>
                </a:solidFill>
                <a:latin typeface="+mn-lt"/>
                <a:ea typeface="+mn-ea"/>
                <a:cs typeface="+mn-cs"/>
              </a:rPr>
              <a:t>in functional </a:t>
            </a:r>
            <a:r>
              <a:rPr lang="en-US" sz="1200" kern="1200" dirty="0" smtClean="0">
                <a:solidFill>
                  <a:schemeClr val="tx1"/>
                </a:solidFill>
                <a:latin typeface="+mn-lt"/>
                <a:ea typeface="+mn-ea"/>
                <a:cs typeface="+mn-cs"/>
              </a:rPr>
              <a:t>support of corporate enterprises arises due to several reasons.</a:t>
            </a:r>
          </a:p>
          <a:p>
            <a:r>
              <a:rPr lang="en-US" dirty="0" smtClean="0"/>
              <a:t>At first, i</a:t>
            </a:r>
            <a:r>
              <a:rPr lang="en-US" sz="1200" kern="1200" dirty="0" smtClean="0">
                <a:solidFill>
                  <a:schemeClr val="tx1"/>
                </a:solidFill>
                <a:latin typeface="+mn-lt"/>
                <a:ea typeface="+mn-ea"/>
                <a:cs typeface="+mn-cs"/>
              </a:rPr>
              <a:t>mplemented programming objects often have no links with the objects in the business world that they are meant to refer to. The fallacy in this approach is that resulted socio-technical systems contain dissimilarities between models of information systems and business models of supported organizations.</a:t>
            </a:r>
          </a:p>
          <a:p>
            <a:r>
              <a:rPr lang="en-US" sz="1200" kern="1200" dirty="0" smtClean="0">
                <a:solidFill>
                  <a:schemeClr val="tx1"/>
                </a:solidFill>
                <a:latin typeface="+mn-lt"/>
                <a:ea typeface="+mn-ea"/>
                <a:cs typeface="+mn-cs"/>
              </a:rPr>
              <a:t>Secondly, for the majority of information systems, embedded information patterns do not properly correspond to the concepts used in the real world to talk and think about business objects. As a result, socio-technical systems are suffering from the isolation of data analysis from actual business activities.</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Traceability is</a:t>
            </a:r>
            <a:r>
              <a:rPr lang="en-US" baseline="0" dirty="0" smtClean="0"/>
              <a:t> only </a:t>
            </a:r>
            <a:r>
              <a:rPr lang="en-US" b="1" baseline="0" dirty="0" smtClean="0"/>
              <a:t>a particular case </a:t>
            </a:r>
            <a:r>
              <a:rPr lang="en-US" baseline="0" dirty="0" smtClean="0"/>
              <a:t>of the Organizational Diagnosis. Based on </a:t>
            </a:r>
            <a:r>
              <a:rPr lang="en-US" baseline="0" dirty="0" smtClean="0"/>
              <a:t>the former </a:t>
            </a:r>
            <a:r>
              <a:rPr lang="en-US" baseline="0" dirty="0" smtClean="0"/>
              <a:t>psychological approach, we gave an engineering definitions of the Organizational Diagnosis. So, organizational diagnosis is </a:t>
            </a:r>
            <a:r>
              <a:rPr lang="en-US" b="1" baseline="0" dirty="0" smtClean="0"/>
              <a:t>a process </a:t>
            </a:r>
            <a:r>
              <a:rPr lang="en-US" baseline="0" dirty="0" smtClean="0"/>
              <a:t>of discovering </a:t>
            </a:r>
            <a:r>
              <a:rPr lang="en-US" b="1" baseline="0" dirty="0" smtClean="0"/>
              <a:t>changes </a:t>
            </a:r>
            <a:r>
              <a:rPr lang="en-US" baseline="0" dirty="0" smtClean="0"/>
              <a:t>in </a:t>
            </a:r>
            <a:r>
              <a:rPr lang="en-US" b="1" baseline="0" dirty="0" smtClean="0"/>
              <a:t>a dynamically changing enterprise </a:t>
            </a:r>
            <a:r>
              <a:rPr lang="en-US" baseline="0" dirty="0" smtClean="0"/>
              <a:t>and </a:t>
            </a:r>
            <a:r>
              <a:rPr lang="en-US" b="1" baseline="0" dirty="0" smtClean="0"/>
              <a:t>adjustment </a:t>
            </a:r>
            <a:r>
              <a:rPr lang="en-US" baseline="0" dirty="0" smtClean="0"/>
              <a:t>of future changes to</a:t>
            </a:r>
            <a:r>
              <a:rPr lang="en-US" b="1" baseline="0" dirty="0" smtClean="0"/>
              <a:t> the desired ontological view </a:t>
            </a:r>
            <a:r>
              <a:rPr lang="en-US" baseline="0" dirty="0" smtClean="0"/>
              <a:t>of the enterprise.</a:t>
            </a:r>
          </a:p>
          <a:p>
            <a:r>
              <a:rPr lang="en-US" baseline="0" dirty="0" smtClean="0"/>
              <a:t>Also we added “automated” in the definition, because we would like to diagnose large scale and complex systems.</a:t>
            </a:r>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Harvard school (M. Porter et all.): generalization concepts of strategic management</a:t>
            </a:r>
          </a:p>
          <a:p>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our research we apply DEMO methodology for the </a:t>
            </a:r>
            <a:r>
              <a:rPr lang="en-US" sz="1200" b="1" kern="1200" dirty="0" smtClean="0">
                <a:solidFill>
                  <a:schemeClr val="tx1"/>
                </a:solidFill>
                <a:latin typeface="+mn-lt"/>
                <a:ea typeface="+mn-ea"/>
                <a:cs typeface="+mn-cs"/>
              </a:rPr>
              <a:t>description of business processes </a:t>
            </a:r>
            <a:r>
              <a:rPr lang="en-US" sz="1200" kern="1200" dirty="0" smtClean="0">
                <a:solidFill>
                  <a:schemeClr val="tx1"/>
                </a:solidFill>
                <a:latin typeface="+mn-lt"/>
                <a:ea typeface="+mn-ea"/>
                <a:cs typeface="+mn-cs"/>
              </a:rPr>
              <a:t>of organizations at the </a:t>
            </a:r>
            <a:r>
              <a:rPr lang="en-US" sz="1200" b="1" kern="1200" dirty="0" smtClean="0">
                <a:solidFill>
                  <a:schemeClr val="tx1"/>
                </a:solidFill>
                <a:latin typeface="+mn-lt"/>
                <a:ea typeface="+mn-ea"/>
                <a:cs typeface="+mn-cs"/>
              </a:rPr>
              <a:t>conceptual level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Moreover, since the Aspect Models are expressible </a:t>
            </a:r>
            <a:r>
              <a:rPr lang="en-US" sz="1200" b="1" kern="1200" dirty="0" smtClean="0">
                <a:solidFill>
                  <a:schemeClr val="tx1"/>
                </a:solidFill>
                <a:latin typeface="+mn-lt"/>
                <a:ea typeface="+mn-ea"/>
                <a:cs typeface="+mn-cs"/>
              </a:rPr>
              <a:t>in natural language sentences</a:t>
            </a:r>
            <a:r>
              <a:rPr lang="en-US" sz="1200" kern="1200" dirty="0" smtClean="0">
                <a:solidFill>
                  <a:schemeClr val="tx1"/>
                </a:solidFill>
                <a:latin typeface="+mn-lt"/>
                <a:ea typeface="+mn-ea"/>
                <a:cs typeface="+mn-cs"/>
              </a:rPr>
              <a:t>, they are free from </a:t>
            </a:r>
            <a:r>
              <a:rPr lang="en-US" sz="1200" b="1" kern="1200" dirty="0" smtClean="0">
                <a:solidFill>
                  <a:schemeClr val="tx1"/>
                </a:solidFill>
                <a:latin typeface="+mn-lt"/>
                <a:ea typeface="+mn-ea"/>
                <a:cs typeface="+mn-cs"/>
              </a:rPr>
              <a:t>poor semantics of</a:t>
            </a:r>
            <a:r>
              <a:rPr lang="en-US" sz="1200" kern="1200" dirty="0" smtClean="0">
                <a:solidFill>
                  <a:schemeClr val="tx1"/>
                </a:solidFill>
                <a:latin typeface="+mn-lt"/>
                <a:ea typeface="+mn-ea"/>
                <a:cs typeface="+mn-cs"/>
              </a:rPr>
              <a:t> Entity Paradigm</a:t>
            </a:r>
            <a:r>
              <a:rPr lang="en-US" sz="1200" kern="1200" dirty="0" smtClean="0">
                <a:solidFill>
                  <a:schemeClr val="tx1"/>
                </a:solidFill>
                <a:latin typeface="+mn-lt"/>
                <a:ea typeface="+mn-ea"/>
                <a:cs typeface="+mn-cs"/>
              </a:rPr>
              <a:t>. Actually, the last point lead</a:t>
            </a:r>
            <a:r>
              <a:rPr lang="en-US" sz="1200" kern="1200" baseline="0" dirty="0" smtClean="0">
                <a:solidFill>
                  <a:schemeClr val="tx1"/>
                </a:solidFill>
                <a:latin typeface="+mn-lt"/>
                <a:ea typeface="+mn-ea"/>
                <a:cs typeface="+mn-cs"/>
              </a:rPr>
              <a:t> us, as software architects, to think about aligned data model on the Information level. From design point of view, data used at the Business level and at the Information level must be put into </a:t>
            </a:r>
            <a:r>
              <a:rPr lang="en-US" sz="1200" b="1" kern="1200" baseline="0" dirty="0" smtClean="0">
                <a:solidFill>
                  <a:schemeClr val="tx1"/>
                </a:solidFill>
                <a:latin typeface="+mn-lt"/>
                <a:ea typeface="+mn-ea"/>
                <a:cs typeface="+mn-cs"/>
              </a:rPr>
              <a:t>the same data model</a:t>
            </a:r>
            <a:r>
              <a:rPr lang="en-US" sz="1200" kern="1200" baseline="0" dirty="0" smtClean="0">
                <a:solidFill>
                  <a:schemeClr val="tx1"/>
                </a:solidFill>
                <a:latin typeface="+mn-lt"/>
                <a:ea typeface="+mn-ea"/>
                <a:cs typeface="+mn-cs"/>
              </a:rPr>
              <a:t>. So, the challenge is to find the proper paradigm for data modeling.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F29F63-51DF-4411-A03A-9B55BE21AB12}"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Organizational</a:t>
            </a:r>
            <a:r>
              <a:rPr lang="en-US" sz="1200" kern="1200" baseline="0" dirty="0" smtClean="0">
                <a:solidFill>
                  <a:schemeClr val="tx1"/>
                </a:solidFill>
                <a:latin typeface="+mn-lt"/>
                <a:ea typeface="+mn-ea"/>
                <a:cs typeface="+mn-cs"/>
              </a:rPr>
              <a:t> Diagnosis we accept the reality through data. Thus, proper data model is required to operate with.</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engineering of conceptual data modeling patterns, we strictly adhere to the Object Paradigm. The Object Paradigm assumes that all objects have four dimensions (spatial and temporal). The consideration of temporality unambiguously explains objects’ identity through changes, their relationships and classification principles.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idea about data standardization based on object</a:t>
            </a:r>
            <a:r>
              <a:rPr lang="en-US" sz="1200" kern="1200" baseline="0" dirty="0" smtClean="0">
                <a:solidFill>
                  <a:schemeClr val="tx1"/>
                </a:solidFill>
                <a:latin typeface="+mn-lt"/>
                <a:ea typeface="+mn-ea"/>
                <a:cs typeface="+mn-cs"/>
              </a:rPr>
              <a:t> paradigm </a:t>
            </a:r>
            <a:r>
              <a:rPr lang="en-US" sz="1200" kern="1200" dirty="0" smtClean="0">
                <a:solidFill>
                  <a:schemeClr val="tx1"/>
                </a:solidFill>
                <a:latin typeface="+mn-lt"/>
                <a:ea typeface="+mn-ea"/>
                <a:cs typeface="+mn-cs"/>
              </a:rPr>
              <a:t>was substantiated in 2007 by a group of large-scale energy companies . They encouraged the development of a unified ontology for data aggregation and support of manufacturing lifecycle management. As a result, ISO 15926 was issued</a:t>
            </a:r>
            <a:endParaRPr lang="ru-RU" sz="1200" kern="1200" dirty="0" smtClean="0">
              <a:solidFill>
                <a:schemeClr val="tx1"/>
              </a:solidFill>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71F29F63-51DF-4411-A03A-9B55BE21AB1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43400" y="4038600"/>
            <a:ext cx="4572000" cy="1752600"/>
          </a:xfrm>
        </p:spPr>
        <p:txBody>
          <a:bodyPr>
            <a:normAutofit/>
          </a:bodyPr>
          <a:lstStyle>
            <a:lvl1pPr marL="0" indent="0" algn="ctr">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362200" y="6324600"/>
            <a:ext cx="2133600" cy="365125"/>
          </a:xfrm>
        </p:spPr>
        <p:txBody>
          <a:bodyPr/>
          <a:lstStyle/>
          <a:p>
            <a:fld id="{38101A78-FD71-4364-AECF-1A3B9FAC3B17}" type="datetime1">
              <a:rPr lang="en-US" smtClean="0"/>
              <a:pPr/>
              <a:t>5/15/2013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5122" name="Picture 2"/>
          <p:cNvPicPr>
            <a:picLocks noChangeAspect="1" noChangeArrowheads="1"/>
          </p:cNvPicPr>
          <p:nvPr userDrawn="1"/>
        </p:nvPicPr>
        <p:blipFill>
          <a:blip r:embed="rId2" cstate="print"/>
          <a:srcRect/>
          <a:stretch>
            <a:fillRect/>
          </a:stretch>
        </p:blipFill>
        <p:spPr bwMode="auto">
          <a:xfrm>
            <a:off x="0" y="5848350"/>
            <a:ext cx="1933575" cy="1009650"/>
          </a:xfrm>
          <a:prstGeom prst="rect">
            <a:avLst/>
          </a:prstGeom>
          <a:noFill/>
          <a:ln w="9525">
            <a:noFill/>
            <a:miter lim="800000"/>
            <a:headEnd/>
            <a:tailEnd/>
          </a:ln>
          <a:effectLst>
            <a:outerShdw sx="1000" sy="1000" algn="ctr" rotWithShape="0">
              <a:srgbClr val="000000"/>
            </a:outerShdw>
          </a:effectLst>
        </p:spPr>
      </p:pic>
      <p:pic>
        <p:nvPicPr>
          <p:cNvPr id="5124" name="Picture 4"/>
          <p:cNvPicPr>
            <a:picLocks noChangeAspect="1" noChangeArrowheads="1"/>
          </p:cNvPicPr>
          <p:nvPr userDrawn="1"/>
        </p:nvPicPr>
        <p:blipFill>
          <a:blip r:embed="rId3" cstate="print"/>
          <a:srcRect/>
          <a:stretch>
            <a:fillRect/>
          </a:stretch>
        </p:blipFill>
        <p:spPr bwMode="auto">
          <a:xfrm>
            <a:off x="4657266" y="6096000"/>
            <a:ext cx="4410534" cy="529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6E0DD-C290-4FE8-934A-01F2BFC5A6FF}"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504A1-74DD-418A-A25A-0D84850496DC}"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lvl1pPr>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839200" cy="533400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57600" y="6492875"/>
            <a:ext cx="990600" cy="365125"/>
          </a:xfrm>
        </p:spPr>
        <p:txBody>
          <a:bodyPr/>
          <a:lstStyle/>
          <a:p>
            <a:fld id="{B56DD84F-8C87-428E-AF2F-2A060AD9C9CA}" type="datetime1">
              <a:rPr lang="en-US" smtClean="0"/>
              <a:pPr/>
              <a:t>5/15/2013</a:t>
            </a:fld>
            <a:endParaRPr lang="en-US" dirty="0"/>
          </a:p>
        </p:txBody>
      </p:sp>
      <p:sp>
        <p:nvSpPr>
          <p:cNvPr id="5" name="Footer Placeholder 4"/>
          <p:cNvSpPr>
            <a:spLocks noGrp="1"/>
          </p:cNvSpPr>
          <p:nvPr>
            <p:ph type="ftr" sz="quarter" idx="11"/>
          </p:nvPr>
        </p:nvSpPr>
        <p:spPr>
          <a:xfrm>
            <a:off x="2286000" y="6492875"/>
            <a:ext cx="1219200" cy="365125"/>
          </a:xfrm>
        </p:spPr>
        <p:txBody>
          <a:bodyPr/>
          <a:lstStyle/>
          <a:p>
            <a:r>
              <a:rPr lang="en-US" dirty="0" smtClean="0"/>
              <a:t>EEWC DC’13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6148" name="Picture 4"/>
          <p:cNvPicPr>
            <a:picLocks noChangeAspect="1" noChangeArrowheads="1"/>
          </p:cNvPicPr>
          <p:nvPr userDrawn="1"/>
        </p:nvPicPr>
        <p:blipFill>
          <a:blip r:embed="rId2" cstate="print"/>
          <a:srcRect/>
          <a:stretch>
            <a:fillRect/>
          </a:stretch>
        </p:blipFill>
        <p:spPr bwMode="auto">
          <a:xfrm>
            <a:off x="0" y="5897880"/>
            <a:ext cx="1823085" cy="960120"/>
          </a:xfrm>
          <a:prstGeom prst="rect">
            <a:avLst/>
          </a:prstGeom>
          <a:noFill/>
          <a:ln w="9525">
            <a:noFill/>
            <a:miter lim="800000"/>
            <a:headEnd/>
            <a:tailEnd/>
          </a:ln>
          <a:effectLst/>
        </p:spPr>
      </p:pic>
      <p:pic>
        <p:nvPicPr>
          <p:cNvPr id="6149" name="Picture 5"/>
          <p:cNvPicPr>
            <a:picLocks noChangeAspect="1" noChangeArrowheads="1"/>
          </p:cNvPicPr>
          <p:nvPr userDrawn="1"/>
        </p:nvPicPr>
        <p:blipFill>
          <a:blip r:embed="rId3" cstate="print"/>
          <a:srcRect/>
          <a:stretch>
            <a:fillRect/>
          </a:stretch>
        </p:blipFill>
        <p:spPr bwMode="auto">
          <a:xfrm>
            <a:off x="4876800" y="6172200"/>
            <a:ext cx="4149090" cy="508635"/>
          </a:xfrm>
          <a:prstGeom prst="rect">
            <a:avLst/>
          </a:prstGeom>
          <a:noFill/>
          <a:ln w="9525">
            <a:noFill/>
            <a:miter lim="800000"/>
            <a:headEnd/>
            <a:tailEnd/>
          </a:ln>
          <a:effectLst/>
        </p:spPr>
      </p:pic>
      <p:pic>
        <p:nvPicPr>
          <p:cNvPr id="6150" name="Picture 6"/>
          <p:cNvPicPr>
            <a:picLocks noChangeAspect="1" noChangeArrowheads="1"/>
          </p:cNvPicPr>
          <p:nvPr userDrawn="1"/>
        </p:nvPicPr>
        <p:blipFill>
          <a:blip r:embed="rId4" cstate="print"/>
          <a:srcRect/>
          <a:stretch>
            <a:fillRect/>
          </a:stretch>
        </p:blipFill>
        <p:spPr bwMode="auto">
          <a:xfrm>
            <a:off x="0" y="914401"/>
            <a:ext cx="9134475" cy="15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AB16D-7958-473A-A6BA-31F44ED88D37}"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3AEDD-FCD6-4193-AB85-40EDE341727B}"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7C1CA5-9823-440C-B8E0-74AF32AA368E}" type="datetime1">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75883-1315-41C0-B1ED-422CD25E0B9E}" type="datetime1">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F5F2-7509-4327-8654-0875CF3E2957}" type="datetime1">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114DE-80B5-4948-9089-4E351170CA01}"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91CBF-08D3-4D85-AB6A-171CA6D20EB0}"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030B8-8FFE-4D8C-ABB3-2DBE7853992D}" type="datetime1">
              <a:rPr lang="en-US" smtClean="0"/>
              <a:pPr/>
              <a:t>5/15/2013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fipa.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981201"/>
            <a:ext cx="7772400" cy="1905000"/>
          </a:xfrm>
        </p:spPr>
        <p:txBody>
          <a:bodyPr>
            <a:normAutofit/>
          </a:bodyPr>
          <a:lstStyle/>
          <a:p>
            <a:r>
              <a:rPr lang="en-US" dirty="0" smtClean="0"/>
              <a:t>Multi-Agent Systems for Organizational Diagnosis</a:t>
            </a:r>
            <a:endParaRPr lang="ru-RU" dirty="0"/>
          </a:p>
        </p:txBody>
      </p:sp>
      <p:sp>
        <p:nvSpPr>
          <p:cNvPr id="8" name="Subtitle 7"/>
          <p:cNvSpPr>
            <a:spLocks noGrp="1"/>
          </p:cNvSpPr>
          <p:nvPr>
            <p:ph type="subTitle" idx="1"/>
          </p:nvPr>
        </p:nvSpPr>
        <p:spPr/>
        <p:txBody>
          <a:bodyPr/>
          <a:lstStyle/>
          <a:p>
            <a:pPr algn="r"/>
            <a:r>
              <a:rPr lang="en-US" dirty="0" smtClean="0">
                <a:solidFill>
                  <a:schemeClr val="tx1">
                    <a:lumMod val="65000"/>
                    <a:lumOff val="35000"/>
                  </a:schemeClr>
                </a:solidFill>
              </a:rPr>
              <a:t>Tatiana POLETAEVA</a:t>
            </a:r>
          </a:p>
          <a:p>
            <a:pPr marL="514350" indent="-514350" algn="r"/>
            <a:r>
              <a:rPr lang="en-US" dirty="0" err="1" smtClean="0">
                <a:solidFill>
                  <a:schemeClr val="tx1">
                    <a:lumMod val="65000"/>
                    <a:lumOff val="35000"/>
                  </a:schemeClr>
                </a:solidFill>
              </a:rPr>
              <a:t>Habib</a:t>
            </a:r>
            <a:r>
              <a:rPr lang="en-US" dirty="0" smtClean="0">
                <a:solidFill>
                  <a:schemeClr val="tx1">
                    <a:lumMod val="65000"/>
                    <a:lumOff val="35000"/>
                  </a:schemeClr>
                </a:solidFill>
              </a:rPr>
              <a:t> ABDULRAB</a:t>
            </a:r>
          </a:p>
          <a:p>
            <a:pPr marL="514350" indent="-514350" algn="r"/>
            <a:r>
              <a:rPr lang="en-US" dirty="0" smtClean="0">
                <a:solidFill>
                  <a:schemeClr val="tx1">
                    <a:lumMod val="65000"/>
                    <a:lumOff val="35000"/>
                  </a:schemeClr>
                </a:solidFill>
              </a:rPr>
              <a:t>Edward BABKIN</a:t>
            </a:r>
          </a:p>
          <a:p>
            <a:pPr marL="514350" indent="-514350" algn="r">
              <a:buAutoNum type="alphaUcPeriod"/>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Title 1"/>
          <p:cNvSpPr>
            <a:spLocks noGrp="1"/>
          </p:cNvSpPr>
          <p:nvPr>
            <p:ph type="title"/>
          </p:nvPr>
        </p:nvSpPr>
        <p:spPr>
          <a:xfrm>
            <a:off x="0" y="152400"/>
            <a:ext cx="9144000" cy="685800"/>
          </a:xfrm>
        </p:spPr>
        <p:txBody>
          <a:bodyPr>
            <a:noAutofit/>
          </a:bodyPr>
          <a:lstStyle/>
          <a:p>
            <a:r>
              <a:rPr lang="en-US" dirty="0" smtClean="0"/>
              <a:t>Theoretical basis: </a:t>
            </a:r>
            <a:br>
              <a:rPr lang="en-US" dirty="0" smtClean="0"/>
            </a:br>
            <a:r>
              <a:rPr lang="en-US" dirty="0" smtClean="0"/>
              <a:t>Object Paradigm for data modeling</a:t>
            </a:r>
            <a:endParaRPr lang="ru-RU" dirty="0"/>
          </a:p>
        </p:txBody>
      </p:sp>
      <p:pic>
        <p:nvPicPr>
          <p:cNvPr id="7" name="Picture 3"/>
          <p:cNvPicPr>
            <a:picLocks noChangeAspect="1" noChangeArrowheads="1"/>
          </p:cNvPicPr>
          <p:nvPr/>
        </p:nvPicPr>
        <p:blipFill>
          <a:blip r:embed="rId2" cstate="print"/>
          <a:srcRect/>
          <a:stretch>
            <a:fillRect/>
          </a:stretch>
        </p:blipFill>
        <p:spPr bwMode="auto">
          <a:xfrm>
            <a:off x="609600" y="1219200"/>
            <a:ext cx="7766902" cy="4701337"/>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5715000" y="1600200"/>
            <a:ext cx="3132137" cy="784225"/>
          </a:xfrm>
          <a:prstGeom prst="rect">
            <a:avLst/>
          </a:prstGeom>
          <a:noFill/>
          <a:ln w="9525">
            <a:noFill/>
            <a:miter lim="800000"/>
            <a:headEnd/>
            <a:tailEnd/>
          </a:ln>
          <a:effectLst/>
        </p:spPr>
      </p:pic>
      <p:sp>
        <p:nvSpPr>
          <p:cNvPr id="9" name="TextBox 8"/>
          <p:cNvSpPr txBox="1"/>
          <p:nvPr/>
        </p:nvSpPr>
        <p:spPr>
          <a:xfrm>
            <a:off x="0" y="1295400"/>
            <a:ext cx="3200400" cy="1938992"/>
          </a:xfrm>
          <a:prstGeom prst="rect">
            <a:avLst/>
          </a:prstGeom>
          <a:noFill/>
        </p:spPr>
        <p:txBody>
          <a:bodyPr wrap="square" rtlCol="0">
            <a:spAutoFit/>
          </a:bodyPr>
          <a:lstStyle/>
          <a:p>
            <a:r>
              <a:rPr lang="en-US" sz="2000" dirty="0" smtClean="0">
                <a:latin typeface="Arial" pitchFamily="34" charset="0"/>
                <a:cs typeface="Arial" pitchFamily="34" charset="0"/>
              </a:rPr>
              <a:t>Reference data provided with ISO 15926 as well as built on top of it is </a:t>
            </a:r>
            <a:r>
              <a:rPr lang="en-US" sz="2000" b="1" dirty="0" smtClean="0">
                <a:latin typeface="Arial" pitchFamily="34" charset="0"/>
                <a:cs typeface="Arial" pitchFamily="34" charset="0"/>
              </a:rPr>
              <a:t>not enough </a:t>
            </a:r>
            <a:r>
              <a:rPr lang="en-US" sz="2000" dirty="0" smtClean="0">
                <a:latin typeface="Arial" pitchFamily="34" charset="0"/>
                <a:cs typeface="Arial" pitchFamily="34" charset="0"/>
              </a:rPr>
              <a:t>to build the data model for organizational diagnosis</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Theoretical basis: </a:t>
            </a:r>
            <a:br>
              <a:rPr lang="en-US" dirty="0" smtClean="0"/>
            </a:br>
            <a:r>
              <a:rPr lang="en-US" dirty="0" smtClean="0"/>
              <a:t>Multi-Agent Systems (MAS) paradigm</a:t>
            </a:r>
            <a:endParaRPr lang="ru-RU" dirty="0"/>
          </a:p>
        </p:txBody>
      </p:sp>
      <p:sp>
        <p:nvSpPr>
          <p:cNvPr id="3" name="Content Placeholder 2"/>
          <p:cNvSpPr>
            <a:spLocks noGrp="1"/>
          </p:cNvSpPr>
          <p:nvPr>
            <p:ph idx="1"/>
          </p:nvPr>
        </p:nvSpPr>
        <p:spPr>
          <a:xfrm>
            <a:off x="0" y="1143000"/>
            <a:ext cx="9144000" cy="1066800"/>
          </a:xfrm>
        </p:spPr>
        <p:txBody>
          <a:bodyPr>
            <a:noAutofit/>
          </a:bodyPr>
          <a:lstStyle/>
          <a:p>
            <a:pPr>
              <a:buNone/>
            </a:pPr>
            <a:r>
              <a:rPr lang="en-US" dirty="0" smtClean="0"/>
              <a:t>	</a:t>
            </a:r>
            <a:r>
              <a:rPr lang="en-US" sz="2000" b="1" i="1" dirty="0" smtClean="0"/>
              <a:t>Multi-Agent System (MAS</a:t>
            </a:r>
            <a:r>
              <a:rPr lang="en-US" sz="2000" b="1" dirty="0" smtClean="0"/>
              <a:t>) </a:t>
            </a:r>
            <a:r>
              <a:rPr lang="en-US" sz="2000" dirty="0" smtClean="0"/>
              <a:t>is a dynamic, multi-level system where complex social interactions are modeled by formal A2A communication protocol</a:t>
            </a:r>
            <a:r>
              <a:rPr lang="en-US" dirty="0" smtClean="0"/>
              <a:t>.</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2051" name="Picture 3"/>
          <p:cNvPicPr>
            <a:picLocks noChangeAspect="1" noChangeArrowheads="1"/>
          </p:cNvPicPr>
          <p:nvPr/>
        </p:nvPicPr>
        <p:blipFill>
          <a:blip r:embed="rId3" cstate="print"/>
          <a:srcRect/>
          <a:stretch>
            <a:fillRect/>
          </a:stretch>
        </p:blipFill>
        <p:spPr bwMode="auto">
          <a:xfrm>
            <a:off x="3914775" y="2362200"/>
            <a:ext cx="5229225" cy="3867150"/>
          </a:xfrm>
          <a:prstGeom prst="rect">
            <a:avLst/>
          </a:prstGeom>
          <a:noFill/>
          <a:ln w="9525">
            <a:noFill/>
            <a:miter lim="800000"/>
            <a:headEnd/>
            <a:tailEnd/>
          </a:ln>
          <a:effectLst/>
        </p:spPr>
      </p:pic>
      <p:sp>
        <p:nvSpPr>
          <p:cNvPr id="9" name="TextBox 8"/>
          <p:cNvSpPr txBox="1"/>
          <p:nvPr/>
        </p:nvSpPr>
        <p:spPr>
          <a:xfrm>
            <a:off x="0" y="2743200"/>
            <a:ext cx="3886200" cy="3170099"/>
          </a:xfrm>
          <a:prstGeom prst="rect">
            <a:avLst/>
          </a:prstGeom>
          <a:noFill/>
        </p:spPr>
        <p:txBody>
          <a:bodyPr wrap="square" rtlCol="0">
            <a:spAutoFit/>
          </a:bodyPr>
          <a:lstStyle/>
          <a:p>
            <a:r>
              <a:rPr lang="en-US" sz="2000" i="1" dirty="0" smtClean="0">
                <a:latin typeface="Arial" pitchFamily="34" charset="0"/>
                <a:cs typeface="Arial" pitchFamily="34" charset="0"/>
              </a:rPr>
              <a:t>Wooldridge &amp; Jennings (1995)</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r>
              <a:rPr lang="en-US" sz="2000" b="1" i="1" dirty="0" smtClean="0">
                <a:latin typeface="Arial" pitchFamily="34" charset="0"/>
                <a:cs typeface="Arial" pitchFamily="34" charset="0"/>
              </a:rPr>
              <a:t>Agent</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is software or hardware system with the following characteristics:</a:t>
            </a:r>
          </a:p>
          <a:p>
            <a:pPr lvl="1">
              <a:buFontTx/>
              <a:buChar char="-"/>
            </a:pPr>
            <a:r>
              <a:rPr lang="en-US" sz="2000" dirty="0" smtClean="0">
                <a:latin typeface="Arial" pitchFamily="34" charset="0"/>
                <a:cs typeface="Arial" pitchFamily="34" charset="0"/>
              </a:rPr>
              <a:t>  Autonomy</a:t>
            </a:r>
          </a:p>
          <a:p>
            <a:pPr lvl="1">
              <a:buFontTx/>
              <a:buChar char="-"/>
            </a:pPr>
            <a:r>
              <a:rPr lang="en-US" sz="2000" dirty="0" smtClean="0">
                <a:latin typeface="Arial" pitchFamily="34" charset="0"/>
                <a:cs typeface="Arial" pitchFamily="34" charset="0"/>
              </a:rPr>
              <a:t>  Social ability</a:t>
            </a:r>
          </a:p>
          <a:p>
            <a:pPr lvl="1">
              <a:buFontTx/>
              <a:buChar char="-"/>
            </a:pPr>
            <a:r>
              <a:rPr lang="en-US" sz="2000" dirty="0" smtClean="0">
                <a:latin typeface="Arial" pitchFamily="34" charset="0"/>
                <a:cs typeface="Arial" pitchFamily="34" charset="0"/>
              </a:rPr>
              <a:t>  Responsiveness</a:t>
            </a:r>
          </a:p>
          <a:p>
            <a:pPr lvl="1">
              <a:buFontTx/>
              <a:buChar cha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Proactiveness</a:t>
            </a:r>
            <a:endParaRPr lang="en-US" sz="2000" dirty="0" smtClean="0">
              <a:latin typeface="Arial" pitchFamily="34" charset="0"/>
              <a:cs typeface="Arial" pitchFamily="34" charset="0"/>
            </a:endParaRPr>
          </a:p>
          <a:p>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proposal </a:t>
            </a:r>
            <a:r>
              <a:rPr lang="en-US" dirty="0" smtClean="0"/>
              <a:t>for Organizational Diagnosis</a:t>
            </a:r>
            <a:endParaRPr lang="ru-RU" dirty="0"/>
          </a:p>
        </p:txBody>
      </p:sp>
      <p:sp>
        <p:nvSpPr>
          <p:cNvPr id="3" name="Content Placeholder 2"/>
          <p:cNvSpPr>
            <a:spLocks noGrp="1"/>
          </p:cNvSpPr>
          <p:nvPr>
            <p:ph idx="1"/>
          </p:nvPr>
        </p:nvSpPr>
        <p:spPr/>
        <p:txBody>
          <a:bodyPr/>
          <a:lstStyle/>
          <a:p>
            <a:endParaRPr lang="en-US" dirty="0" smtClean="0"/>
          </a:p>
          <a:p>
            <a:pPr>
              <a:buNone/>
            </a:pPr>
            <a:r>
              <a:rPr lang="en-US" dirty="0" smtClean="0"/>
              <a:t>	Design of information systems for planning, discovering, monitoring deviations, and optimizing business processes</a:t>
            </a:r>
          </a:p>
          <a:p>
            <a:pPr>
              <a:buNone/>
            </a:pPr>
            <a:endParaRPr lang="en-US" dirty="0" smtClean="0"/>
          </a:p>
          <a:p>
            <a:r>
              <a:rPr lang="en-US" dirty="0" smtClean="0"/>
              <a:t>Matching construction and behavior of the IS with the ontological model of supported enterprise</a:t>
            </a:r>
          </a:p>
          <a:p>
            <a:endParaRPr lang="en-US" dirty="0" smtClean="0"/>
          </a:p>
          <a:p>
            <a:r>
              <a:rPr lang="en-US" dirty="0" smtClean="0"/>
              <a:t>consistent abstractions for the description of states and processes of federated enterprises</a:t>
            </a:r>
          </a:p>
          <a:p>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proposal: Research </a:t>
            </a:r>
            <a:r>
              <a:rPr lang="en-US" dirty="0" smtClean="0"/>
              <a:t>methodology</a:t>
            </a:r>
            <a:endParaRPr lang="ru-RU" dirty="0"/>
          </a:p>
        </p:txBody>
      </p:sp>
      <p:sp>
        <p:nvSpPr>
          <p:cNvPr id="3" name="Content Placeholder 2"/>
          <p:cNvSpPr>
            <a:spLocks noGrp="1"/>
          </p:cNvSpPr>
          <p:nvPr>
            <p:ph idx="1"/>
          </p:nvPr>
        </p:nvSpPr>
        <p:spPr/>
        <p:txBody>
          <a:bodyPr/>
          <a:lstStyle/>
          <a:p>
            <a:pPr>
              <a:buNone/>
            </a:pPr>
            <a:r>
              <a:rPr lang="en-US" dirty="0" smtClean="0"/>
              <a:t>	</a:t>
            </a:r>
            <a:r>
              <a:rPr lang="en-US" i="1" dirty="0" smtClean="0"/>
              <a:t>Design </a:t>
            </a:r>
            <a:r>
              <a:rPr lang="en-US" i="1" dirty="0" smtClean="0"/>
              <a:t>science </a:t>
            </a:r>
            <a:r>
              <a:rPr lang="en-US" i="1" dirty="0" smtClean="0"/>
              <a:t>research methodology </a:t>
            </a:r>
            <a:r>
              <a:rPr lang="en-US" dirty="0" smtClean="0"/>
              <a:t>is expected to be resulted in:</a:t>
            </a:r>
            <a:endParaRPr lang="en-US" dirty="0" smtClean="0"/>
          </a:p>
          <a:p>
            <a:endParaRPr lang="en-US" dirty="0" smtClean="0"/>
          </a:p>
          <a:p>
            <a:pPr marL="457200" indent="-457200">
              <a:spcAft>
                <a:spcPts val="1200"/>
              </a:spcAft>
              <a:buFont typeface="+mj-lt"/>
              <a:buAutoNum type="arabicPeriod"/>
            </a:pPr>
            <a:r>
              <a:rPr lang="en-US" dirty="0" smtClean="0"/>
              <a:t>The set of concepts for alignment of the meta-models of enterprise ontology, data, and multi-agent system</a:t>
            </a:r>
          </a:p>
          <a:p>
            <a:pPr marL="457200" indent="-457200">
              <a:spcAft>
                <a:spcPts val="1200"/>
              </a:spcAft>
              <a:buFont typeface="+mj-lt"/>
              <a:buAutoNum type="arabicPeriod"/>
            </a:pPr>
            <a:r>
              <a:rPr lang="en-US" dirty="0" smtClean="0"/>
              <a:t>Ontology of supportive </a:t>
            </a:r>
            <a:r>
              <a:rPr lang="en-US" dirty="0" smtClean="0"/>
              <a:t>information </a:t>
            </a:r>
            <a:r>
              <a:rPr lang="en-US" dirty="0" smtClean="0"/>
              <a:t>system </a:t>
            </a:r>
            <a:r>
              <a:rPr lang="en-US" dirty="0" smtClean="0"/>
              <a:t>aligned with social </a:t>
            </a:r>
            <a:r>
              <a:rPr lang="en-US" dirty="0" smtClean="0"/>
              <a:t>organization ontology</a:t>
            </a:r>
            <a:endParaRPr lang="en-US" dirty="0" smtClean="0"/>
          </a:p>
          <a:p>
            <a:pPr marL="457200" indent="-457200">
              <a:spcAft>
                <a:spcPts val="1200"/>
              </a:spcAft>
              <a:buFont typeface="+mj-lt"/>
              <a:buAutoNum type="arabicPeriod"/>
            </a:pPr>
            <a:r>
              <a:rPr lang="en-US" dirty="0" smtClean="0"/>
              <a:t>Method of MAS creation for Organizational Diagnosis</a:t>
            </a:r>
          </a:p>
          <a:p>
            <a:pPr marL="457200" indent="-457200">
              <a:spcAft>
                <a:spcPts val="1200"/>
              </a:spcAft>
              <a:buFont typeface="+mj-lt"/>
              <a:buAutoNum type="arabicPeriod"/>
            </a:pPr>
            <a:r>
              <a:rPr lang="en-US" dirty="0" smtClean="0"/>
              <a:t>Framework for creation of a MAS for Organizational Diagnosis</a:t>
            </a:r>
            <a:endParaRPr lang="en-US" dirty="0" smtClean="0"/>
          </a:p>
          <a:p>
            <a:endParaRPr lang="en-US" dirty="0" smtClean="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Oval 5"/>
          <p:cNvSpPr/>
          <p:nvPr/>
        </p:nvSpPr>
        <p:spPr>
          <a:xfrm>
            <a:off x="0" y="2286000"/>
            <a:ext cx="533400" cy="1676400"/>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mj-lt"/>
              <a:buAutoNum type="arabicPeriod"/>
            </a:pPr>
            <a:r>
              <a:rPr lang="en-US" sz="2000" dirty="0" smtClean="0"/>
              <a:t>Developing </a:t>
            </a:r>
            <a:r>
              <a:rPr lang="en-US" sz="2000" dirty="0" smtClean="0"/>
              <a:t>the meta-model of MAS</a:t>
            </a:r>
          </a:p>
          <a:p>
            <a:pPr marL="857250" lvl="1" indent="-457200">
              <a:buNone/>
            </a:pPr>
            <a:r>
              <a:rPr lang="en-US" u="sng" dirty="0" smtClean="0"/>
              <a:t>Business </a:t>
            </a:r>
            <a:r>
              <a:rPr lang="en-US" u="sng" dirty="0" smtClean="0"/>
              <a:t>level:</a:t>
            </a:r>
            <a:r>
              <a:rPr lang="en-US" dirty="0" smtClean="0"/>
              <a:t> </a:t>
            </a:r>
            <a:endParaRPr lang="en-US" dirty="0" smtClean="0"/>
          </a:p>
          <a:p>
            <a:pPr marL="857250" lvl="1" indent="-457200">
              <a:buNone/>
            </a:pPr>
            <a:r>
              <a:rPr lang="en-US" dirty="0" smtClean="0"/>
              <a:t>	</a:t>
            </a:r>
            <a:r>
              <a:rPr lang="en-US" dirty="0" smtClean="0"/>
              <a:t>alignment </a:t>
            </a:r>
            <a:r>
              <a:rPr lang="en-US" dirty="0" smtClean="0"/>
              <a:t>with DEMO </a:t>
            </a:r>
            <a:r>
              <a:rPr lang="en-US" dirty="0" smtClean="0"/>
              <a:t>meta-model 	--&gt;</a:t>
            </a:r>
          </a:p>
          <a:p>
            <a:pPr marL="857250" lvl="1" indent="-457200">
              <a:spcAft>
                <a:spcPts val="1200"/>
              </a:spcAft>
              <a:buNone/>
            </a:pPr>
            <a:r>
              <a:rPr lang="en-US" dirty="0" smtClean="0"/>
              <a:t>	</a:t>
            </a:r>
            <a:r>
              <a:rPr lang="en-US" dirty="0" smtClean="0"/>
              <a:t>agents’ interactions and perception of the word can be specified by DEMO Aspect Models</a:t>
            </a:r>
            <a:endParaRPr lang="en-US" dirty="0" smtClean="0"/>
          </a:p>
          <a:p>
            <a:pPr marL="857250" lvl="1" indent="-457200">
              <a:buNone/>
            </a:pPr>
            <a:r>
              <a:rPr lang="en-US" u="sng" dirty="0" smtClean="0"/>
              <a:t>Information </a:t>
            </a:r>
            <a:r>
              <a:rPr lang="en-US" u="sng" dirty="0" smtClean="0"/>
              <a:t>level: </a:t>
            </a:r>
            <a:endParaRPr lang="en-US" u="sng" dirty="0" smtClean="0"/>
          </a:p>
          <a:p>
            <a:pPr marL="857250" lvl="1" indent="-457200">
              <a:spcAft>
                <a:spcPts val="1200"/>
              </a:spcAft>
              <a:buNone/>
            </a:pPr>
            <a:r>
              <a:rPr lang="en-US" sz="2000" dirty="0" smtClean="0"/>
              <a:t>	</a:t>
            </a:r>
            <a:r>
              <a:rPr lang="en-US" dirty="0" smtClean="0"/>
              <a:t>consolidation of B- and I- data in one data model based on  the Object Paradigm, by means of ISO 15926 and related tools.</a:t>
            </a:r>
            <a:endParaRPr lang="en-US" sz="2000" dirty="0" smtClean="0"/>
          </a:p>
          <a:p>
            <a:pPr marL="457200" indent="-457200">
              <a:spcAft>
                <a:spcPts val="1200"/>
              </a:spcAft>
              <a:buFont typeface="+mj-lt"/>
              <a:buAutoNum type="arabicPeriod"/>
            </a:pPr>
            <a:r>
              <a:rPr lang="en-US" sz="2000" dirty="0" smtClean="0"/>
              <a:t>Bridging the gap between business strategy, model, capabilities and processes and the functions of multi-agent framework</a:t>
            </a:r>
          </a:p>
          <a:p>
            <a:pPr marL="457200" indent="-457200">
              <a:spcAft>
                <a:spcPts val="1200"/>
              </a:spcAft>
              <a:buFont typeface="+mj-lt"/>
              <a:buAutoNum type="arabicPeriod"/>
            </a:pPr>
            <a:r>
              <a:rPr lang="en-US" sz="2000" dirty="0" smtClean="0"/>
              <a:t>Implementation of the algorithms for run-time monitoring and control of processes by intellectual agents</a:t>
            </a:r>
          </a:p>
          <a:p>
            <a:pPr marL="457200" indent="-457200">
              <a:spcAft>
                <a:spcPts val="1200"/>
              </a:spcAft>
              <a:buFont typeface="+mj-lt"/>
              <a:buAutoNum type="arabicPeriod"/>
            </a:pPr>
            <a:r>
              <a:rPr lang="en-US" sz="2000" dirty="0" smtClean="0"/>
              <a:t>Iterative adjustment of MAS functions to the supported environment</a:t>
            </a:r>
            <a:endParaRPr lang="ru-RU" sz="2000"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Title 1"/>
          <p:cNvSpPr>
            <a:spLocks noGrp="1"/>
          </p:cNvSpPr>
          <p:nvPr>
            <p:ph type="title"/>
          </p:nvPr>
        </p:nvSpPr>
        <p:spPr>
          <a:xfrm>
            <a:off x="152400" y="152400"/>
            <a:ext cx="8839200" cy="685800"/>
          </a:xfrm>
        </p:spPr>
        <p:txBody>
          <a:bodyPr/>
          <a:lstStyle/>
          <a:p>
            <a:r>
              <a:rPr lang="en-US" dirty="0" smtClean="0"/>
              <a:t>Solution proposal: Steps of implementation</a:t>
            </a:r>
            <a:endParaRPr lang="ru-RU" dirty="0"/>
          </a:p>
        </p:txBody>
      </p:sp>
      <p:sp>
        <p:nvSpPr>
          <p:cNvPr id="7" name="Oval 6"/>
          <p:cNvSpPr/>
          <p:nvPr/>
        </p:nvSpPr>
        <p:spPr>
          <a:xfrm>
            <a:off x="0" y="1219200"/>
            <a:ext cx="9144000" cy="2971800"/>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Problem instantiation: </a:t>
            </a:r>
            <a:br>
              <a:rPr lang="en-US" dirty="0" smtClean="0"/>
            </a:br>
            <a:r>
              <a:rPr lang="en-US" dirty="0" smtClean="0"/>
              <a:t>Traceability in supply network</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43635" y="2732761"/>
            <a:ext cx="6957365" cy="3363239"/>
          </a:xfrm>
          <a:prstGeom prst="rect">
            <a:avLst/>
          </a:prstGeom>
          <a:noFill/>
          <a:ln w="9525">
            <a:noFill/>
            <a:miter lim="800000"/>
            <a:headEnd/>
            <a:tailEnd/>
          </a:ln>
          <a:effectLst/>
        </p:spPr>
      </p:pic>
      <p:sp>
        <p:nvSpPr>
          <p:cNvPr id="6" name="TextBox 5"/>
          <p:cNvSpPr txBox="1"/>
          <p:nvPr/>
        </p:nvSpPr>
        <p:spPr>
          <a:xfrm>
            <a:off x="5715000" y="1371600"/>
            <a:ext cx="3276600" cy="1631216"/>
          </a:xfrm>
          <a:prstGeom prst="rect">
            <a:avLst/>
          </a:prstGeom>
          <a:noFill/>
        </p:spPr>
        <p:txBody>
          <a:bodyPr wrap="square" rtlCol="0">
            <a:spAutoFit/>
          </a:bodyPr>
          <a:lstStyle/>
          <a:p>
            <a:pPr>
              <a:buFont typeface="Wingdings" pitchFamily="2" charset="2"/>
              <a:buChar char="ü"/>
            </a:pPr>
            <a:r>
              <a:rPr lang="en-US" sz="2000" dirty="0" smtClean="0">
                <a:latin typeface="Arial" pitchFamily="34" charset="0"/>
                <a:cs typeface="Arial" pitchFamily="34" charset="0"/>
              </a:rPr>
              <a:t>         Tracing data in a computer system  must be as close as possible to the business understanding of tracing info</a:t>
            </a:r>
            <a:endParaRPr lang="ru-RU" sz="2000" dirty="0">
              <a:latin typeface="Arial" pitchFamily="34" charset="0"/>
              <a:cs typeface="Arial" pitchFamily="34" charset="0"/>
            </a:endParaRPr>
          </a:p>
        </p:txBody>
      </p:sp>
      <p:sp>
        <p:nvSpPr>
          <p:cNvPr id="7" name="Rectangle 6"/>
          <p:cNvSpPr/>
          <p:nvPr/>
        </p:nvSpPr>
        <p:spPr>
          <a:xfrm>
            <a:off x="152400" y="1337608"/>
            <a:ext cx="4038600" cy="1631216"/>
          </a:xfrm>
          <a:prstGeom prst="rect">
            <a:avLst/>
          </a:prstGeom>
        </p:spPr>
        <p:txBody>
          <a:bodyPr wrap="square">
            <a:spAutoFit/>
          </a:bodyPr>
          <a:lstStyle/>
          <a:p>
            <a:pPr>
              <a:buFont typeface="Wingdings" pitchFamily="2" charset="2"/>
              <a:buChar char="ü"/>
            </a:pPr>
            <a:r>
              <a:rPr lang="en-US" sz="2000" dirty="0" smtClean="0">
                <a:latin typeface="Arial" pitchFamily="34" charset="0"/>
                <a:cs typeface="Arial" pitchFamily="34" charset="0"/>
              </a:rPr>
              <a:t>        All </a:t>
            </a:r>
            <a:r>
              <a:rPr lang="en-US" sz="2000" dirty="0" smtClean="0">
                <a:latin typeface="Arial" pitchFamily="34" charset="0"/>
                <a:cs typeface="Arial" pitchFamily="34" charset="0"/>
              </a:rPr>
              <a:t>processes, activities, </a:t>
            </a:r>
            <a:r>
              <a:rPr lang="en-US" sz="2000" dirty="0" smtClean="0">
                <a:latin typeface="Arial" pitchFamily="34" charset="0"/>
                <a:cs typeface="Arial" pitchFamily="34" charset="0"/>
              </a:rPr>
              <a:t>metrics</a:t>
            </a:r>
            <a:r>
              <a:rPr lang="en-US" sz="2000" dirty="0" smtClean="0">
                <a:latin typeface="Arial" pitchFamily="34" charset="0"/>
                <a:cs typeface="Arial" pitchFamily="34" charset="0"/>
              </a:rPr>
              <a:t>, and assigned people roles related to tracing objects constitute </a:t>
            </a:r>
            <a:r>
              <a:rPr lang="en-US" sz="2000" b="1" dirty="0" smtClean="0">
                <a:latin typeface="Arial" pitchFamily="34" charset="0"/>
                <a:cs typeface="Arial" pitchFamily="34" charset="0"/>
              </a:rPr>
              <a:t>the full set of traceability artifacts. </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Traceability in supply network</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683666" y="1066800"/>
            <a:ext cx="7850734" cy="5779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Problem instantiation: </a:t>
            </a:r>
            <a:br>
              <a:rPr lang="en-US" dirty="0" smtClean="0"/>
            </a:br>
            <a:r>
              <a:rPr lang="en-US" dirty="0" smtClean="0"/>
              <a:t>Meta-description of business processes</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p:cNvPicPr/>
          <p:nvPr/>
        </p:nvPicPr>
        <p:blipFill>
          <a:blip r:embed="rId2" cstate="print"/>
          <a:srcRect/>
          <a:stretch>
            <a:fillRect/>
          </a:stretch>
        </p:blipFill>
        <p:spPr bwMode="auto">
          <a:xfrm>
            <a:off x="1066800" y="1066800"/>
            <a:ext cx="7151914" cy="5764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0" y="1295400"/>
            <a:ext cx="7581900" cy="3343275"/>
          </a:xfrm>
          <a:prstGeom prst="rect">
            <a:avLst/>
          </a:prstGeom>
          <a:noFill/>
          <a:ln w="9525">
            <a:noFill/>
            <a:miter lim="800000"/>
            <a:headEnd/>
            <a:tailEnd/>
          </a:ln>
          <a:effectLst/>
        </p:spPr>
      </p:pic>
      <p:sp>
        <p:nvSpPr>
          <p:cNvPr id="7"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Meta-description of business processes</a:t>
            </a:r>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1666875" y="4876800"/>
            <a:ext cx="6486525"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90600" y="1295400"/>
            <a:ext cx="7570546" cy="4456328"/>
          </a:xfrm>
          <a:prstGeom prst="rect">
            <a:avLst/>
          </a:prstGeom>
          <a:noFill/>
          <a:ln w="9525">
            <a:noFill/>
            <a:miter lim="800000"/>
            <a:headEnd/>
            <a:tailEnd/>
          </a:ln>
          <a:effectLst/>
        </p:spPr>
      </p:pic>
      <p:sp>
        <p:nvSpPr>
          <p:cNvPr id="7"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Meta-description of data</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ru-RU" dirty="0"/>
          </a:p>
        </p:txBody>
      </p:sp>
      <p:sp>
        <p:nvSpPr>
          <p:cNvPr id="3" name="Content Placeholder 2"/>
          <p:cNvSpPr>
            <a:spLocks noGrp="1"/>
          </p:cNvSpPr>
          <p:nvPr>
            <p:ph idx="1"/>
          </p:nvPr>
        </p:nvSpPr>
        <p:spPr/>
        <p:txBody>
          <a:bodyPr/>
          <a:lstStyle/>
          <a:p>
            <a:r>
              <a:rPr lang="en-US" dirty="0" smtClean="0"/>
              <a:t>Research problem</a:t>
            </a:r>
          </a:p>
          <a:p>
            <a:pPr lvl="1"/>
            <a:r>
              <a:rPr lang="en-US" dirty="0" smtClean="0"/>
              <a:t>Traceability in supply network</a:t>
            </a:r>
          </a:p>
          <a:p>
            <a:pPr lvl="1"/>
            <a:r>
              <a:rPr lang="en-US" dirty="0" smtClean="0"/>
              <a:t>Organizational Diagnosis</a:t>
            </a:r>
          </a:p>
          <a:p>
            <a:r>
              <a:rPr lang="en-US" dirty="0" smtClean="0"/>
              <a:t>Theoretical background</a:t>
            </a:r>
          </a:p>
          <a:p>
            <a:pPr lvl="1"/>
            <a:r>
              <a:rPr lang="en-US" dirty="0" smtClean="0"/>
              <a:t>DEMO methodology for Enterprise Engineering</a:t>
            </a:r>
          </a:p>
          <a:p>
            <a:pPr lvl="1"/>
            <a:r>
              <a:rPr lang="en-US" dirty="0" smtClean="0"/>
              <a:t>Object Paradigm for data modeling</a:t>
            </a:r>
          </a:p>
          <a:p>
            <a:pPr lvl="1"/>
            <a:r>
              <a:rPr lang="en-US" dirty="0" smtClean="0"/>
              <a:t>Multi-agent systems</a:t>
            </a:r>
          </a:p>
          <a:p>
            <a:r>
              <a:rPr lang="en-US" dirty="0" smtClean="0"/>
              <a:t>Proposed solution for organizational diagnosis</a:t>
            </a:r>
          </a:p>
          <a:p>
            <a:r>
              <a:rPr lang="en-US" dirty="0" smtClean="0"/>
              <a:t>Research methodology</a:t>
            </a:r>
          </a:p>
          <a:p>
            <a:r>
              <a:rPr lang="en-US" dirty="0" smtClean="0"/>
              <a:t>Problem </a:t>
            </a:r>
            <a:r>
              <a:rPr lang="en-US" dirty="0" smtClean="0"/>
              <a:t>instantiation</a:t>
            </a:r>
          </a:p>
          <a:p>
            <a:r>
              <a:rPr lang="en-US" dirty="0" smtClean="0"/>
              <a:t>Future directions of the research</a:t>
            </a:r>
            <a:endParaRPr lang="en-US" dirty="0" smtClean="0"/>
          </a:p>
          <a:p>
            <a:endParaRPr lang="en-US" dirty="0" smtClean="0"/>
          </a:p>
        </p:txBody>
      </p:sp>
      <p:sp>
        <p:nvSpPr>
          <p:cNvPr id="6" name="Date Placeholder 5"/>
          <p:cNvSpPr>
            <a:spLocks noGrp="1"/>
          </p:cNvSpPr>
          <p:nvPr>
            <p:ph type="dt" sz="half" idx="10"/>
          </p:nvPr>
        </p:nvSpPr>
        <p:spPr/>
        <p:txBody>
          <a:bodyPr/>
          <a:lstStyle/>
          <a:p>
            <a:fld id="{96B86894-91A4-4146-9375-AB131DE23791}" type="datetime1">
              <a:rPr lang="en-US" smtClean="0"/>
              <a:pPr/>
              <a:t>5/15/2013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Meta-description of data</a:t>
            </a:r>
            <a:endParaRPr lang="ru-RU" dirty="0"/>
          </a:p>
        </p:txBody>
      </p:sp>
      <p:pic>
        <p:nvPicPr>
          <p:cNvPr id="7" name="Picture 6"/>
          <p:cNvPicPr/>
          <p:nvPr/>
        </p:nvPicPr>
        <p:blipFill>
          <a:blip r:embed="rId2" cstate="print"/>
          <a:srcRect/>
          <a:stretch>
            <a:fillRect/>
          </a:stretch>
        </p:blipFill>
        <p:spPr bwMode="auto">
          <a:xfrm>
            <a:off x="438184" y="1676400"/>
            <a:ext cx="8401016" cy="3792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Meta-description of data</a:t>
            </a:r>
            <a:endParaRPr lang="ru-RU"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3" name="Picture 3"/>
          <p:cNvPicPr>
            <a:picLocks noChangeAspect="1" noChangeArrowheads="1"/>
          </p:cNvPicPr>
          <p:nvPr/>
        </p:nvPicPr>
        <p:blipFill>
          <a:blip r:embed="rId2" cstate="print"/>
          <a:srcRect/>
          <a:stretch>
            <a:fillRect/>
          </a:stretch>
        </p:blipFill>
        <p:spPr bwMode="auto">
          <a:xfrm>
            <a:off x="1295400" y="1066799"/>
            <a:ext cx="6652260" cy="5749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4419600" cy="4953000"/>
          </a:xfrm>
        </p:spPr>
        <p:txBody>
          <a:bodyPr>
            <a:normAutofit/>
          </a:bodyPr>
          <a:lstStyle/>
          <a:p>
            <a:pPr>
              <a:spcAft>
                <a:spcPts val="1200"/>
              </a:spcAft>
            </a:pPr>
            <a:r>
              <a:rPr lang="en-US" sz="2000" dirty="0" smtClean="0"/>
              <a:t>Programming agents are based on CRISP </a:t>
            </a:r>
            <a:r>
              <a:rPr lang="en-US" sz="2000" dirty="0" smtClean="0"/>
              <a:t>and SMART </a:t>
            </a:r>
            <a:r>
              <a:rPr lang="en-US" sz="2000" dirty="0" smtClean="0"/>
              <a:t>meta-models (</a:t>
            </a:r>
            <a:r>
              <a:rPr lang="en-US" sz="2000" dirty="0" err="1" smtClean="0"/>
              <a:t>J.Dietz</a:t>
            </a:r>
            <a:r>
              <a:rPr lang="en-US" sz="2000" dirty="0" smtClean="0"/>
              <a:t>)</a:t>
            </a:r>
            <a:endParaRPr lang="en-US" sz="2000" dirty="0" smtClean="0"/>
          </a:p>
          <a:p>
            <a:pPr>
              <a:spcAft>
                <a:spcPts val="1200"/>
              </a:spcAft>
            </a:pPr>
            <a:r>
              <a:rPr lang="en-US" sz="2000" dirty="0" smtClean="0"/>
              <a:t>Design fits industrial MAS standard (FIPA – </a:t>
            </a:r>
            <a:r>
              <a:rPr lang="en-US" sz="2000" dirty="0" smtClean="0">
                <a:hlinkClick r:id="rId2"/>
              </a:rPr>
              <a:t>www.fipa.org</a:t>
            </a:r>
            <a:r>
              <a:rPr lang="en-US" sz="2000" dirty="0" smtClean="0"/>
              <a:t>)</a:t>
            </a:r>
          </a:p>
          <a:p>
            <a:pPr>
              <a:spcAft>
                <a:spcPts val="1200"/>
              </a:spcAft>
            </a:pPr>
            <a:r>
              <a:rPr lang="en-US" sz="2000" dirty="0" smtClean="0"/>
              <a:t>Software Implementation uses FIPA –ACL compliant libraries (JADE – jade.tilab.com)</a:t>
            </a:r>
          </a:p>
          <a:p>
            <a:pPr>
              <a:buNone/>
            </a:pPr>
            <a:r>
              <a:rPr lang="en-US" sz="2000" dirty="0" smtClean="0"/>
              <a:t>	</a:t>
            </a:r>
            <a:endParaRPr lang="ru-RU" sz="2000"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038725" y="1724025"/>
            <a:ext cx="3800475" cy="3762375"/>
          </a:xfrm>
          <a:prstGeom prst="rect">
            <a:avLst/>
          </a:prstGeom>
          <a:noFill/>
          <a:ln w="9525">
            <a:noFill/>
            <a:miter lim="800000"/>
            <a:headEnd/>
            <a:tailEnd/>
          </a:ln>
          <a:effectLst/>
        </p:spPr>
      </p:pic>
      <p:sp>
        <p:nvSpPr>
          <p:cNvPr id="7"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High level design of Multi-Agent Framework</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Title 1"/>
          <p:cNvSpPr>
            <a:spLocks noGrp="1"/>
          </p:cNvSpPr>
          <p:nvPr>
            <p:ph type="title"/>
          </p:nvPr>
        </p:nvSpPr>
        <p:spPr>
          <a:xfrm>
            <a:off x="152400" y="152400"/>
            <a:ext cx="8839200" cy="685800"/>
          </a:xfrm>
        </p:spPr>
        <p:txBody>
          <a:bodyPr>
            <a:noAutofit/>
          </a:bodyPr>
          <a:lstStyle/>
          <a:p>
            <a:r>
              <a:rPr lang="en-US" dirty="0" smtClean="0"/>
              <a:t>Problem instantiation: </a:t>
            </a:r>
            <a:br>
              <a:rPr lang="en-US" dirty="0" smtClean="0"/>
            </a:br>
            <a:r>
              <a:rPr lang="en-US" dirty="0" smtClean="0"/>
              <a:t>High level design of Multi-Agent Framework</a:t>
            </a:r>
            <a:endParaRPr lang="ru-RU" dirty="0"/>
          </a:p>
        </p:txBody>
      </p:sp>
      <p:pic>
        <p:nvPicPr>
          <p:cNvPr id="7" name="Picture 6"/>
          <p:cNvPicPr/>
          <p:nvPr/>
        </p:nvPicPr>
        <p:blipFill>
          <a:blip r:embed="rId2" cstate="print"/>
          <a:srcRect/>
          <a:stretch>
            <a:fillRect/>
          </a:stretch>
        </p:blipFill>
        <p:spPr bwMode="auto">
          <a:xfrm>
            <a:off x="1066800" y="1447800"/>
            <a:ext cx="7098645" cy="4137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Nearest  future directions of the research</a:t>
            </a:r>
            <a:endParaRPr lang="ru-RU"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MAS developing</a:t>
            </a:r>
            <a:endParaRPr lang="en-US" sz="2000" dirty="0" smtClean="0"/>
          </a:p>
          <a:p>
            <a:pPr marL="857250" lvl="1" indent="-457200">
              <a:buFontTx/>
              <a:buChar char="-"/>
            </a:pPr>
            <a:r>
              <a:rPr lang="en-US" dirty="0" smtClean="0"/>
              <a:t>careful design and implementation of IA</a:t>
            </a:r>
            <a:r>
              <a:rPr lang="ru-RU" dirty="0" smtClean="0"/>
              <a:t> </a:t>
            </a:r>
            <a:r>
              <a:rPr lang="en-US" dirty="0" smtClean="0"/>
              <a:t> as actors</a:t>
            </a:r>
            <a:r>
              <a:rPr lang="ru-RU" dirty="0" smtClean="0"/>
              <a:t>. </a:t>
            </a:r>
            <a:endParaRPr lang="en-US" dirty="0" smtClean="0"/>
          </a:p>
          <a:p>
            <a:pPr marL="857250" lvl="1" indent="-457200">
              <a:spcAft>
                <a:spcPts val="1200"/>
              </a:spcAft>
              <a:buFontTx/>
              <a:buChar char="-"/>
            </a:pPr>
            <a:r>
              <a:rPr lang="en-US" dirty="0" smtClean="0"/>
              <a:t>consolidation </a:t>
            </a:r>
            <a:r>
              <a:rPr lang="en-US" dirty="0" smtClean="0"/>
              <a:t>of B- and I- data in one data model based on  the Object </a:t>
            </a:r>
            <a:r>
              <a:rPr lang="en-US" dirty="0" smtClean="0"/>
              <a:t>Paradigm</a:t>
            </a:r>
            <a:r>
              <a:rPr lang="en-US" dirty="0" smtClean="0"/>
              <a:t> </a:t>
            </a:r>
            <a:r>
              <a:rPr lang="en-US" dirty="0" smtClean="0"/>
              <a:t>and DEMO meta-model.</a:t>
            </a:r>
            <a:endParaRPr lang="en-US" dirty="0" smtClean="0"/>
          </a:p>
          <a:p>
            <a:pPr marL="457200" indent="-457200">
              <a:spcAft>
                <a:spcPts val="1200"/>
              </a:spcAft>
              <a:buFont typeface="+mj-lt"/>
              <a:buAutoNum type="arabicPeriod"/>
            </a:pPr>
            <a:r>
              <a:rPr lang="en-US" sz="2000" dirty="0" smtClean="0"/>
              <a:t>Bridging the gap between business strategy, model, capabilities and processes and the functions of multi-agent framework</a:t>
            </a:r>
          </a:p>
          <a:p>
            <a:pPr marL="457200" indent="-457200">
              <a:buFont typeface="+mj-lt"/>
              <a:buAutoNum type="arabicPeriod"/>
            </a:pPr>
            <a:r>
              <a:rPr lang="en-US" sz="2000" dirty="0" smtClean="0"/>
              <a:t>Implementation of the algorithms for run-time monitoring and control of processes by intellectual </a:t>
            </a:r>
            <a:r>
              <a:rPr lang="en-US" sz="2000" dirty="0" smtClean="0"/>
              <a:t>agents. Using of Process Mining tools locally, by each agent.</a:t>
            </a:r>
          </a:p>
          <a:p>
            <a:pPr marL="457200" indent="-457200">
              <a:buNone/>
            </a:pPr>
            <a:r>
              <a:rPr lang="en-US" sz="2000" dirty="0" smtClean="0"/>
              <a:t>	</a:t>
            </a:r>
            <a:r>
              <a:rPr lang="en-US" sz="2000" dirty="0" smtClean="0"/>
              <a:t>- 	Using of a meta-model for operational support</a:t>
            </a:r>
          </a:p>
          <a:p>
            <a:pPr marL="457200" indent="-457200">
              <a:buNone/>
            </a:pPr>
            <a:r>
              <a:rPr lang="en-US" sz="2000" dirty="0" smtClean="0"/>
              <a:t>	-</a:t>
            </a:r>
            <a:r>
              <a:rPr lang="en-US" sz="2000" dirty="0" smtClean="0"/>
              <a:t>	</a:t>
            </a:r>
            <a:r>
              <a:rPr lang="en-US" sz="2000" dirty="0" smtClean="0"/>
              <a:t>Semantic business process mining and monitoring</a:t>
            </a:r>
          </a:p>
          <a:p>
            <a:pPr marL="457200" indent="-457200">
              <a:buNone/>
            </a:pPr>
            <a:r>
              <a:rPr lang="en-US" sz="2000" dirty="0" smtClean="0"/>
              <a:t>	</a:t>
            </a:r>
            <a:r>
              <a:rPr lang="en-US" sz="2000" dirty="0" smtClean="0"/>
              <a:t>- 	Data ontology for process mining and monitoring</a:t>
            </a:r>
          </a:p>
          <a:p>
            <a:pPr marL="457200" indent="-457200">
              <a:spcAft>
                <a:spcPts val="1200"/>
              </a:spcAft>
              <a:buFont typeface="+mj-lt"/>
              <a:buAutoNum type="arabicPeriod"/>
            </a:pPr>
            <a:endParaRPr lang="en-US" sz="2000" dirty="0" smtClean="0"/>
          </a:p>
          <a:p>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362200"/>
            <a:ext cx="7772400" cy="1470025"/>
          </a:xfrm>
        </p:spPr>
        <p:txBody>
          <a:bodyPr/>
          <a:lstStyle/>
          <a:p>
            <a:r>
              <a:rPr lang="en-US" dirty="0" smtClean="0"/>
              <a:t>Thank you for your attention.</a:t>
            </a:r>
            <a:endParaRPr lang="ru-RU" dirty="0"/>
          </a:p>
        </p:txBody>
      </p:sp>
      <p:sp>
        <p:nvSpPr>
          <p:cNvPr id="9" name="Subtitle 8"/>
          <p:cNvSpPr>
            <a:spLocks noGrp="1"/>
          </p:cNvSpPr>
          <p:nvPr>
            <p:ph type="subTitle" idx="1"/>
          </p:nvPr>
        </p:nvSpPr>
        <p:spPr>
          <a:xfrm>
            <a:off x="4343400" y="4800600"/>
            <a:ext cx="4572000" cy="990600"/>
          </a:xfrm>
        </p:spPr>
        <p:txBody>
          <a:bodyPr>
            <a:normAutofit lnSpcReduction="10000"/>
          </a:bodyPr>
          <a:lstStyle/>
          <a:p>
            <a:pPr algn="r"/>
            <a:r>
              <a:rPr lang="en-US" dirty="0" smtClean="0"/>
              <a:t>Tatiana POLETAEVA</a:t>
            </a:r>
          </a:p>
          <a:p>
            <a:pPr algn="r"/>
            <a:r>
              <a:rPr lang="en-US" dirty="0" smtClean="0"/>
              <a:t>ta.poletaeva@gmail.com</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Title 7"/>
          <p:cNvSpPr txBox="1">
            <a:spLocks/>
          </p:cNvSpPr>
          <p:nvPr/>
        </p:nvSpPr>
        <p:spPr>
          <a:xfrm>
            <a:off x="228600" y="381000"/>
            <a:ext cx="7772400" cy="147002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Questions?</a:t>
            </a:r>
            <a:endParaRPr kumimoji="0" lang="ru-RU"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 name="Picture 10"/>
          <p:cNvPicPr>
            <a:picLocks noChangeAspect="1" noChangeArrowheads="1"/>
          </p:cNvPicPr>
          <p:nvPr/>
        </p:nvPicPr>
        <p:blipFill>
          <a:blip r:embed="rId2" cstate="print"/>
          <a:srcRect/>
          <a:stretch>
            <a:fillRect/>
          </a:stretch>
        </p:blipFill>
        <p:spPr bwMode="auto">
          <a:xfrm>
            <a:off x="-73" y="-117"/>
            <a:ext cx="9159108" cy="6912725"/>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4C0402AF-E281-4CEA-B2FF-25F79FF88DED}" type="datetime1">
              <a:rPr lang="en-US" smtClean="0"/>
              <a:pPr/>
              <a:t>5/15/2013</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Autofit/>
          </a:bodyPr>
          <a:lstStyle/>
          <a:p>
            <a:r>
              <a:rPr lang="en-US" dirty="0" smtClean="0"/>
              <a:t>Research problem: </a:t>
            </a:r>
            <a:br>
              <a:rPr lang="en-US" dirty="0" smtClean="0"/>
            </a:br>
            <a:r>
              <a:rPr lang="en-US" dirty="0" smtClean="0"/>
              <a:t>Traceability in supply network</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 y="2514599"/>
            <a:ext cx="8580730" cy="4336999"/>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4267200" y="6324600"/>
            <a:ext cx="360705" cy="381000"/>
          </a:xfrm>
          <a:prstGeom prst="rect">
            <a:avLst/>
          </a:prstGeom>
          <a:noFill/>
          <a:ln w="9525">
            <a:noFill/>
            <a:miter lim="800000"/>
            <a:headEnd/>
            <a:tailEnd/>
          </a:ln>
          <a:effectLst/>
        </p:spPr>
      </p:pic>
      <p:pic>
        <p:nvPicPr>
          <p:cNvPr id="17" name="Picture 3"/>
          <p:cNvPicPr>
            <a:picLocks noChangeAspect="1" noChangeArrowheads="1"/>
          </p:cNvPicPr>
          <p:nvPr/>
        </p:nvPicPr>
        <p:blipFill>
          <a:blip r:embed="rId4" cstate="print"/>
          <a:srcRect/>
          <a:stretch>
            <a:fillRect/>
          </a:stretch>
        </p:blipFill>
        <p:spPr bwMode="auto">
          <a:xfrm>
            <a:off x="381000" y="4572000"/>
            <a:ext cx="360705" cy="381000"/>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1219200" y="4800600"/>
            <a:ext cx="360705" cy="381000"/>
          </a:xfrm>
          <a:prstGeom prst="rect">
            <a:avLst/>
          </a:prstGeom>
          <a:noFill/>
          <a:ln w="9525">
            <a:noFill/>
            <a:miter lim="800000"/>
            <a:headEnd/>
            <a:tailEnd/>
          </a:ln>
          <a:effectLst/>
        </p:spPr>
      </p:pic>
      <p:pic>
        <p:nvPicPr>
          <p:cNvPr id="19" name="Picture 3"/>
          <p:cNvPicPr>
            <a:picLocks noChangeAspect="1" noChangeArrowheads="1"/>
          </p:cNvPicPr>
          <p:nvPr/>
        </p:nvPicPr>
        <p:blipFill>
          <a:blip r:embed="rId4" cstate="print"/>
          <a:srcRect/>
          <a:stretch>
            <a:fillRect/>
          </a:stretch>
        </p:blipFill>
        <p:spPr bwMode="auto">
          <a:xfrm>
            <a:off x="6477000" y="5181600"/>
            <a:ext cx="360705" cy="381000"/>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print"/>
          <a:srcRect/>
          <a:stretch>
            <a:fillRect/>
          </a:stretch>
        </p:blipFill>
        <p:spPr bwMode="auto">
          <a:xfrm>
            <a:off x="1752600" y="2438400"/>
            <a:ext cx="360705" cy="381000"/>
          </a:xfrm>
          <a:prstGeom prst="rect">
            <a:avLst/>
          </a:prstGeom>
          <a:noFill/>
          <a:ln w="9525">
            <a:noFill/>
            <a:miter lim="800000"/>
            <a:headEnd/>
            <a:tailEnd/>
          </a:ln>
          <a:effectLst/>
        </p:spPr>
      </p:pic>
      <p:pic>
        <p:nvPicPr>
          <p:cNvPr id="21" name="Picture 3"/>
          <p:cNvPicPr>
            <a:picLocks noChangeAspect="1" noChangeArrowheads="1"/>
          </p:cNvPicPr>
          <p:nvPr/>
        </p:nvPicPr>
        <p:blipFill>
          <a:blip r:embed="rId5" cstate="print"/>
          <a:srcRect/>
          <a:stretch>
            <a:fillRect/>
          </a:stretch>
        </p:blipFill>
        <p:spPr bwMode="auto">
          <a:xfrm>
            <a:off x="6400800" y="2362200"/>
            <a:ext cx="360705" cy="381000"/>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print"/>
          <a:srcRect/>
          <a:stretch>
            <a:fillRect/>
          </a:stretch>
        </p:blipFill>
        <p:spPr bwMode="auto">
          <a:xfrm>
            <a:off x="5791200" y="4648200"/>
            <a:ext cx="360705" cy="381000"/>
          </a:xfrm>
          <a:prstGeom prst="rect">
            <a:avLst/>
          </a:prstGeom>
          <a:noFill/>
          <a:ln w="9525">
            <a:noFill/>
            <a:miter lim="800000"/>
            <a:headEnd/>
            <a:tailEnd/>
          </a:ln>
          <a:effectLst/>
        </p:spPr>
      </p:pic>
      <p:pic>
        <p:nvPicPr>
          <p:cNvPr id="23" name="Picture 3"/>
          <p:cNvPicPr>
            <a:picLocks noChangeAspect="1" noChangeArrowheads="1"/>
          </p:cNvPicPr>
          <p:nvPr/>
        </p:nvPicPr>
        <p:blipFill>
          <a:blip r:embed="rId4" cstate="print"/>
          <a:srcRect/>
          <a:stretch>
            <a:fillRect/>
          </a:stretch>
        </p:blipFill>
        <p:spPr bwMode="auto">
          <a:xfrm>
            <a:off x="3505200" y="3505200"/>
            <a:ext cx="360705" cy="381000"/>
          </a:xfrm>
          <a:prstGeom prst="rect">
            <a:avLst/>
          </a:prstGeom>
          <a:noFill/>
          <a:ln w="9525">
            <a:noFill/>
            <a:miter lim="800000"/>
            <a:headEnd/>
            <a:tailEnd/>
          </a:ln>
          <a:effectLst/>
        </p:spPr>
      </p:pic>
      <p:pic>
        <p:nvPicPr>
          <p:cNvPr id="24" name="Picture 3"/>
          <p:cNvPicPr>
            <a:picLocks noChangeAspect="1" noChangeArrowheads="1"/>
          </p:cNvPicPr>
          <p:nvPr/>
        </p:nvPicPr>
        <p:blipFill>
          <a:blip r:embed="rId4" cstate="print"/>
          <a:srcRect/>
          <a:stretch>
            <a:fillRect/>
          </a:stretch>
        </p:blipFill>
        <p:spPr bwMode="auto">
          <a:xfrm>
            <a:off x="3352800" y="5715000"/>
            <a:ext cx="360705" cy="381000"/>
          </a:xfrm>
          <a:prstGeom prst="rect">
            <a:avLst/>
          </a:prstGeom>
          <a:noFill/>
          <a:ln w="9525">
            <a:noFill/>
            <a:miter lim="800000"/>
            <a:headEnd/>
            <a:tailEnd/>
          </a:ln>
          <a:effectLst/>
        </p:spPr>
      </p:pic>
      <p:sp>
        <p:nvSpPr>
          <p:cNvPr id="26" name="Content Placeholder 2"/>
          <p:cNvSpPr txBox="1">
            <a:spLocks/>
          </p:cNvSpPr>
          <p:nvPr/>
        </p:nvSpPr>
        <p:spPr>
          <a:xfrm>
            <a:off x="152400" y="1219200"/>
            <a:ext cx="8839200" cy="990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There is a necessity </a:t>
            </a:r>
            <a:r>
              <a:rPr kumimoji="0" lang="en-US" sz="2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to trace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objects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any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Arial" pitchFamily="34" charset="0"/>
                <a:cs typeface="Arial" pitchFamily="34" charset="0"/>
              </a:rPr>
              <a:t>physical state / owner / past , current and future locations, etc.</a:t>
            </a:r>
            <a:endParaRPr kumimoji="0" lang="ru-R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500"/>
                                        <p:tgtEl>
                                          <p:spTgt spid="20"/>
                                        </p:tgtEl>
                                      </p:cBhvr>
                                    </p:animEffect>
                                  </p:childTnLst>
                                </p:cTn>
                              </p:par>
                              <p:par>
                                <p:cTn id="14" presetID="4"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in)">
                                      <p:cBhvr>
                                        <p:cTn id="16" dur="500"/>
                                        <p:tgtEl>
                                          <p:spTgt spid="23"/>
                                        </p:tgtEl>
                                      </p:cBhvr>
                                    </p:animEffect>
                                  </p:childTnLst>
                                </p:cTn>
                              </p:par>
                              <p:par>
                                <p:cTn id="17" presetID="4"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ox(in)">
                                      <p:cBhvr>
                                        <p:cTn id="25" dur="500"/>
                                        <p:tgtEl>
                                          <p:spTgt spid="22"/>
                                        </p:tgtEl>
                                      </p:cBhvr>
                                    </p:animEffect>
                                  </p:childTnLst>
                                </p:cTn>
                              </p:par>
                              <p:par>
                                <p:cTn id="26" presetID="4"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par>
                                <p:cTn id="29" presetID="4"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ox(i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a:bodyPr>
          <a:lstStyle/>
          <a:p>
            <a:r>
              <a:rPr lang="en-US" sz="1800" dirty="0" smtClean="0"/>
              <a:t>Research problem: Traceability in supply network</a:t>
            </a:r>
            <a:br>
              <a:rPr lang="en-US" sz="1800" dirty="0" smtClean="0"/>
            </a:br>
            <a:r>
              <a:rPr lang="en-US" dirty="0" smtClean="0"/>
              <a:t>Key problems of traceability</a:t>
            </a:r>
            <a:endParaRPr lang="ru-RU" dirty="0"/>
          </a:p>
        </p:txBody>
      </p:sp>
      <p:sp>
        <p:nvSpPr>
          <p:cNvPr id="3" name="Content Placeholder 2"/>
          <p:cNvSpPr>
            <a:spLocks noGrp="1"/>
          </p:cNvSpPr>
          <p:nvPr>
            <p:ph idx="1"/>
          </p:nvPr>
        </p:nvSpPr>
        <p:spPr>
          <a:xfrm>
            <a:off x="152400" y="1524000"/>
            <a:ext cx="8839200" cy="4953000"/>
          </a:xfrm>
        </p:spPr>
        <p:txBody>
          <a:bodyPr>
            <a:normAutofit/>
          </a:bodyPr>
          <a:lstStyle/>
          <a:p>
            <a:r>
              <a:rPr lang="en-US" dirty="0" smtClean="0"/>
              <a:t>Disjoint parties of large scale supply networks</a:t>
            </a:r>
          </a:p>
          <a:p>
            <a:r>
              <a:rPr lang="en-US" dirty="0" smtClean="0"/>
              <a:t>Multiple stakeholders</a:t>
            </a:r>
          </a:p>
          <a:p>
            <a:r>
              <a:rPr lang="en-US" dirty="0" smtClean="0"/>
              <a:t>Complex business processes</a:t>
            </a:r>
          </a:p>
          <a:p>
            <a:r>
              <a:rPr lang="en-US" dirty="0" smtClean="0"/>
              <a:t>Continuously changing business processes</a:t>
            </a:r>
          </a:p>
          <a:p>
            <a:r>
              <a:rPr lang="en-US" dirty="0" smtClean="0"/>
              <a:t>Heterogeneous tracing data</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0" y="4038600"/>
            <a:ext cx="9144000" cy="461665"/>
          </a:xfrm>
          <a:prstGeom prst="rect">
            <a:avLst/>
          </a:prstGeom>
          <a:noFill/>
        </p:spPr>
        <p:txBody>
          <a:bodyPr wrap="square" rtlCol="0">
            <a:spAutoFit/>
          </a:bodyPr>
          <a:lstStyle/>
          <a:p>
            <a:r>
              <a:rPr lang="en-US" sz="2400" b="1" dirty="0" smtClean="0">
                <a:latin typeface="Arial" pitchFamily="34" charset="0"/>
                <a:cs typeface="Arial" pitchFamily="34" charset="0"/>
              </a:rPr>
              <a:t>Information technologies for traceability problems resolution</a:t>
            </a:r>
            <a:endParaRPr lang="ru-RU" sz="2400" b="1" dirty="0">
              <a:latin typeface="Arial" pitchFamily="34" charset="0"/>
              <a:cs typeface="Arial" pitchFamily="34" charset="0"/>
            </a:endParaRPr>
          </a:p>
        </p:txBody>
      </p:sp>
      <p:sp>
        <p:nvSpPr>
          <p:cNvPr id="7" name="Content Placeholder 2"/>
          <p:cNvSpPr txBox="1">
            <a:spLocks/>
          </p:cNvSpPr>
          <p:nvPr/>
        </p:nvSpPr>
        <p:spPr>
          <a:xfrm>
            <a:off x="152400" y="4800600"/>
            <a:ext cx="8839200" cy="114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Traceability applications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are aimed to trace the state of objects, 	discover information regarding its past states, correctly 	predict future states and estimate different kinds of risks</a:t>
            </a:r>
            <a:endParaRPr kumimoji="0" lang="ru-R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9" name="Straight Connector 8"/>
          <p:cNvCxnSpPr/>
          <p:nvPr/>
        </p:nvCxnSpPr>
        <p:spPr>
          <a:xfrm>
            <a:off x="990600" y="1371600"/>
            <a:ext cx="6019800" cy="2514600"/>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2011740"/>
            <a:ext cx="3200400" cy="1569660"/>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Agreed on</a:t>
            </a:r>
          </a:p>
          <a:p>
            <a:pPr lvl="1">
              <a:buFont typeface="Arial" pitchFamily="34" charset="0"/>
              <a:buChar char="•"/>
            </a:pPr>
            <a:r>
              <a:rPr lang="en-US" sz="2400" b="1" dirty="0" smtClean="0">
                <a:solidFill>
                  <a:srgbClr val="FF0000"/>
                </a:solidFill>
                <a:latin typeface="Arial" pitchFamily="34" charset="0"/>
                <a:cs typeface="Arial" pitchFamily="34" charset="0"/>
              </a:rPr>
              <a:t>Functions</a:t>
            </a:r>
          </a:p>
          <a:p>
            <a:pPr lvl="1">
              <a:buFont typeface="Arial" pitchFamily="34" charset="0"/>
              <a:buChar char="•"/>
            </a:pPr>
            <a:r>
              <a:rPr lang="en-US" sz="2400" b="1" dirty="0" err="1" smtClean="0">
                <a:solidFill>
                  <a:srgbClr val="FF0000"/>
                </a:solidFill>
                <a:latin typeface="Arial" pitchFamily="34" charset="0"/>
                <a:cs typeface="Arial" pitchFamily="34" charset="0"/>
              </a:rPr>
              <a:t>Data&amp;Processes</a:t>
            </a:r>
            <a:endParaRPr lang="en-US" sz="2400" b="1" dirty="0" smtClean="0">
              <a:solidFill>
                <a:srgbClr val="FF0000"/>
              </a:solidFill>
              <a:latin typeface="Arial" pitchFamily="34" charset="0"/>
              <a:cs typeface="Arial" pitchFamily="34" charset="0"/>
            </a:endParaRPr>
          </a:p>
          <a:p>
            <a:pPr lvl="1">
              <a:buFont typeface="Arial" pitchFamily="34" charset="0"/>
              <a:buChar char="•"/>
            </a:pPr>
            <a:r>
              <a:rPr lang="en-US" sz="2400" b="1" dirty="0" smtClean="0">
                <a:solidFill>
                  <a:srgbClr val="FF0000"/>
                </a:solidFill>
                <a:latin typeface="Arial" pitchFamily="34" charset="0"/>
                <a:cs typeface="Arial" pitchFamily="34" charset="0"/>
              </a:rPr>
              <a:t>Software</a:t>
            </a:r>
          </a:p>
        </p:txBody>
      </p:sp>
      <p:sp>
        <p:nvSpPr>
          <p:cNvPr id="11" name="TextBox 10"/>
          <p:cNvSpPr txBox="1"/>
          <p:nvPr/>
        </p:nvSpPr>
        <p:spPr>
          <a:xfrm>
            <a:off x="4800600" y="1219200"/>
            <a:ext cx="1447800" cy="1938992"/>
          </a:xfrm>
          <a:prstGeom prst="rect">
            <a:avLst/>
          </a:prstGeom>
          <a:noFill/>
        </p:spPr>
        <p:txBody>
          <a:bodyPr wrap="square" rtlCol="0">
            <a:spAutoFit/>
          </a:bodyPr>
          <a:lstStyle/>
          <a:p>
            <a:r>
              <a:rPr lang="en-US" sz="12000" b="1" dirty="0" smtClean="0">
                <a:solidFill>
                  <a:srgbClr val="FF0000"/>
                </a:solidFill>
                <a:latin typeface="Arial" pitchFamily="34" charset="0"/>
                <a:cs typeface="Arial" pitchFamily="34" charset="0"/>
              </a:rPr>
              <a:t>?</a:t>
            </a:r>
            <a:endParaRPr lang="ru-RU" sz="12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1752600"/>
          </a:xfrm>
        </p:spPr>
        <p:txBody>
          <a:bodyPr/>
          <a:lstStyle/>
          <a:p>
            <a:r>
              <a:rPr lang="en-US" dirty="0" smtClean="0"/>
              <a:t>real-time analysis of deviations in the dynamic flow of business activities </a:t>
            </a:r>
          </a:p>
          <a:p>
            <a:r>
              <a:rPr lang="en-US" dirty="0" smtClean="0"/>
              <a:t>automated adaptation of inter- and intra- organizational business processes to erratic business conditions</a:t>
            </a:r>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Title 1"/>
          <p:cNvSpPr>
            <a:spLocks noGrp="1"/>
          </p:cNvSpPr>
          <p:nvPr>
            <p:ph type="title"/>
          </p:nvPr>
        </p:nvSpPr>
        <p:spPr>
          <a:xfrm>
            <a:off x="152400" y="0"/>
            <a:ext cx="8839200" cy="838200"/>
          </a:xfrm>
        </p:spPr>
        <p:txBody>
          <a:bodyPr>
            <a:normAutofit/>
          </a:bodyPr>
          <a:lstStyle/>
          <a:p>
            <a:r>
              <a:rPr lang="en-US" sz="1800" dirty="0" smtClean="0"/>
              <a:t>Research problem: Traceability in supply network</a:t>
            </a:r>
            <a:br>
              <a:rPr lang="en-US" sz="1800" dirty="0" smtClean="0"/>
            </a:br>
            <a:r>
              <a:rPr lang="en-US" dirty="0" smtClean="0"/>
              <a:t>Key problems of traceability applications</a:t>
            </a:r>
            <a:endParaRPr lang="ru-RU" dirty="0"/>
          </a:p>
        </p:txBody>
      </p:sp>
      <p:sp>
        <p:nvSpPr>
          <p:cNvPr id="7" name="Content Placeholder 2"/>
          <p:cNvSpPr txBox="1">
            <a:spLocks/>
          </p:cNvSpPr>
          <p:nvPr/>
        </p:nvSpPr>
        <p:spPr>
          <a:xfrm>
            <a:off x="152400" y="4038600"/>
            <a:ext cx="8839200" cy="20574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400" dirty="0" smtClean="0">
                <a:latin typeface="Arial" pitchFamily="34" charset="0"/>
                <a:cs typeface="Arial" pitchFamily="34" charset="0"/>
              </a:rPr>
              <a:t>dissimilarities between models of information systems and business models of supported organizations </a:t>
            </a:r>
          </a:p>
          <a:p>
            <a:pPr marL="342900" lvl="0" indent="-342900">
              <a:spcBef>
                <a:spcPct val="20000"/>
              </a:spcBef>
              <a:buFont typeface="Arial" pitchFamily="34" charset="0"/>
              <a:buChar char="•"/>
            </a:pPr>
            <a:r>
              <a:rPr lang="en-US" sz="2400" dirty="0" smtClean="0">
                <a:latin typeface="Arial" pitchFamily="34" charset="0"/>
                <a:cs typeface="Arial" pitchFamily="34" charset="0"/>
              </a:rPr>
              <a:t>discrepancies </a:t>
            </a:r>
            <a:r>
              <a:rPr lang="en-US" sz="2400" dirty="0" smtClean="0">
                <a:latin typeface="Arial" pitchFamily="34" charset="0"/>
                <a:cs typeface="Arial" pitchFamily="34" charset="0"/>
              </a:rPr>
              <a:t>between the </a:t>
            </a:r>
            <a:r>
              <a:rPr lang="en-US" sz="2400" dirty="0" smtClean="0">
                <a:latin typeface="Arial" pitchFamily="34" charset="0"/>
                <a:cs typeface="Arial" pitchFamily="34" charset="0"/>
              </a:rPr>
              <a:t>information patterns </a:t>
            </a:r>
            <a:r>
              <a:rPr lang="en-US" sz="2400" dirty="0" smtClean="0">
                <a:latin typeface="Arial" pitchFamily="34" charset="0"/>
                <a:cs typeface="Arial" pitchFamily="34" charset="0"/>
              </a:rPr>
              <a:t>and the </a:t>
            </a:r>
            <a:r>
              <a:rPr lang="en-US" sz="2400" dirty="0" smtClean="0">
                <a:latin typeface="Arial" pitchFamily="34" charset="0"/>
                <a:cs typeface="Arial" pitchFamily="34" charset="0"/>
              </a:rPr>
              <a:t>concepts used in the real world to talk and think about business objects</a:t>
            </a:r>
          </a:p>
        </p:txBody>
      </p:sp>
      <p:sp>
        <p:nvSpPr>
          <p:cNvPr id="8" name="TextBox 7"/>
          <p:cNvSpPr txBox="1"/>
          <p:nvPr/>
        </p:nvSpPr>
        <p:spPr>
          <a:xfrm>
            <a:off x="3886200" y="3195935"/>
            <a:ext cx="1295400" cy="461665"/>
          </a:xfrm>
          <a:prstGeom prst="rect">
            <a:avLst/>
          </a:prstGeom>
          <a:noFill/>
        </p:spPr>
        <p:txBody>
          <a:bodyPr wrap="square" rtlCol="0">
            <a:spAutoFit/>
          </a:bodyPr>
          <a:lstStyle/>
          <a:p>
            <a:r>
              <a:rPr lang="en-US" sz="2400" b="1" dirty="0" smtClean="0">
                <a:latin typeface="Arial" pitchFamily="34" charset="0"/>
                <a:cs typeface="Arial" pitchFamily="34" charset="0"/>
              </a:rPr>
              <a:t>WHY?</a:t>
            </a:r>
            <a:endParaRPr lang="ru-RU"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dirty="0" smtClean="0"/>
              <a:t>Research problem: Organizational Diagnosis</a:t>
            </a:r>
            <a:endParaRPr lang="ru-RU" dirty="0"/>
          </a:p>
        </p:txBody>
      </p:sp>
      <p:sp>
        <p:nvSpPr>
          <p:cNvPr id="3" name="Content Placeholder 2"/>
          <p:cNvSpPr>
            <a:spLocks noGrp="1"/>
          </p:cNvSpPr>
          <p:nvPr>
            <p:ph idx="1"/>
          </p:nvPr>
        </p:nvSpPr>
        <p:spPr/>
        <p:txBody>
          <a:bodyPr/>
          <a:lstStyle/>
          <a:p>
            <a:pPr>
              <a:buNone/>
            </a:pPr>
            <a:r>
              <a:rPr lang="en-US" b="1" dirty="0" smtClean="0"/>
              <a:t>Organizational diagnosis is </a:t>
            </a:r>
          </a:p>
          <a:p>
            <a:pPr>
              <a:buNone/>
            </a:pPr>
            <a:endParaRPr lang="en-US" b="1" dirty="0" smtClean="0"/>
          </a:p>
          <a:p>
            <a:pPr>
              <a:buNone/>
            </a:pPr>
            <a:r>
              <a:rPr lang="en-US" dirty="0" smtClean="0"/>
              <a:t>	the widely shared understanding of a system, and determination of desirable changes</a:t>
            </a:r>
          </a:p>
          <a:p>
            <a:pPr>
              <a:buNone/>
            </a:pPr>
            <a:r>
              <a:rPr lang="en-US" dirty="0" smtClean="0"/>
              <a:t>		</a:t>
            </a:r>
            <a:r>
              <a:rPr lang="en-US" i="1" dirty="0" smtClean="0"/>
              <a:t> </a:t>
            </a:r>
            <a:r>
              <a:rPr lang="en-US" sz="2400" i="1" dirty="0" smtClean="0"/>
              <a:t>(psychological approach, 1980)</a:t>
            </a:r>
            <a:endParaRPr lang="en-US" sz="2400" dirty="0" smtClean="0"/>
          </a:p>
          <a:p>
            <a:pPr>
              <a:buNone/>
            </a:pPr>
            <a:endParaRPr lang="en-US" dirty="0" smtClean="0"/>
          </a:p>
          <a:p>
            <a:pPr>
              <a:buNone/>
            </a:pPr>
            <a:endParaRPr lang="en-US" dirty="0" smtClean="0"/>
          </a:p>
          <a:p>
            <a:pPr>
              <a:buNone/>
            </a:pPr>
            <a:r>
              <a:rPr lang="en-US" dirty="0" smtClean="0"/>
              <a:t>	automated discovering and optimization of changes based on desired ontological view of the enterprise</a:t>
            </a:r>
          </a:p>
          <a:p>
            <a:pPr>
              <a:buNone/>
            </a:pPr>
            <a:r>
              <a:rPr lang="en-US" sz="2400" dirty="0" smtClean="0"/>
              <a:t>		</a:t>
            </a:r>
            <a:r>
              <a:rPr lang="en-US" sz="2400" i="1" dirty="0" smtClean="0"/>
              <a:t> (engineering approach)</a:t>
            </a:r>
            <a:endParaRPr lang="en-US" sz="2400" dirty="0" smtClean="0"/>
          </a:p>
          <a:p>
            <a:pPr>
              <a:buNone/>
            </a:pPr>
            <a:endParaRPr lang="en-US" dirty="0" smtClean="0"/>
          </a:p>
        </p:txBody>
      </p:sp>
      <p:sp>
        <p:nvSpPr>
          <p:cNvPr id="7" name="Date Placeholder 6"/>
          <p:cNvSpPr>
            <a:spLocks noGrp="1"/>
          </p:cNvSpPr>
          <p:nvPr>
            <p:ph type="dt" sz="half" idx="10"/>
          </p:nvPr>
        </p:nvSpPr>
        <p:spPr/>
        <p:txBody>
          <a:bodyPr/>
          <a:lstStyle/>
          <a:p>
            <a:fld id="{2308A4C7-48EE-4758-BAC8-4189E75BEF74}" type="datetime1">
              <a:rPr lang="en-US" smtClean="0"/>
              <a:pPr/>
              <a:t>5/15/2013</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sz="2000" dirty="0" smtClean="0"/>
              <a:t>Research problem: Organizational Diagnosis</a:t>
            </a:r>
            <a:r>
              <a:rPr lang="en-US" dirty="0" smtClean="0"/>
              <a:t/>
            </a:r>
            <a:br>
              <a:rPr lang="en-US" dirty="0" smtClean="0"/>
            </a:br>
            <a:r>
              <a:rPr lang="en-US" sz="3100" dirty="0" smtClean="0"/>
              <a:t>Organizational Diagnosis for dynamic organizations</a:t>
            </a:r>
            <a:endParaRPr lang="ru-RU" sz="3100" dirty="0"/>
          </a:p>
        </p:txBody>
      </p:sp>
      <p:sp>
        <p:nvSpPr>
          <p:cNvPr id="6" name="Date Placeholder 5"/>
          <p:cNvSpPr>
            <a:spLocks noGrp="1"/>
          </p:cNvSpPr>
          <p:nvPr>
            <p:ph type="dt" sz="half" idx="10"/>
          </p:nvPr>
        </p:nvSpPr>
        <p:spPr/>
        <p:txBody>
          <a:bodyPr/>
          <a:lstStyle/>
          <a:p>
            <a:fld id="{43CAF44D-BB40-498F-A023-75F78600A997}" type="datetime1">
              <a:rPr lang="en-US" smtClean="0"/>
              <a:pPr/>
              <a:t>5/15/2013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066800" y="1371600"/>
            <a:ext cx="6928866"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basis: DEMO methodology</a:t>
            </a:r>
            <a:endParaRPr lang="ru-RU" dirty="0"/>
          </a:p>
        </p:txBody>
      </p:sp>
      <p:sp>
        <p:nvSpPr>
          <p:cNvPr id="3" name="Content Placeholder 2"/>
          <p:cNvSpPr>
            <a:spLocks noGrp="1"/>
          </p:cNvSpPr>
          <p:nvPr>
            <p:ph idx="1"/>
          </p:nvPr>
        </p:nvSpPr>
        <p:spPr>
          <a:xfrm>
            <a:off x="0" y="1143000"/>
            <a:ext cx="9144000" cy="3200400"/>
          </a:xfrm>
        </p:spPr>
        <p:txBody>
          <a:bodyPr/>
          <a:lstStyle/>
          <a:p>
            <a:r>
              <a:rPr lang="en-US" dirty="0" smtClean="0"/>
              <a:t>Evident  perspectives:</a:t>
            </a:r>
          </a:p>
          <a:p>
            <a:pPr lvl="1"/>
            <a:r>
              <a:rPr lang="en-US" dirty="0" smtClean="0"/>
              <a:t>Clarified organization (presented through actor roles in defining functionary types)</a:t>
            </a:r>
          </a:p>
          <a:p>
            <a:pPr lvl="1"/>
            <a:r>
              <a:rPr lang="en-US" dirty="0" smtClean="0"/>
              <a:t>Unified description of business processes in networking organizations</a:t>
            </a:r>
            <a:endParaRPr lang="ru-RU" dirty="0" smtClean="0"/>
          </a:p>
          <a:p>
            <a:pPr lvl="1"/>
            <a:r>
              <a:rPr lang="en-US" dirty="0" smtClean="0"/>
              <a:t>Clarified B- data (objects / facts, ownership &amp; governance)</a:t>
            </a:r>
            <a:endParaRPr lang="ru-RU" dirty="0" smtClean="0"/>
          </a:p>
          <a:p>
            <a:pPr lvl="1"/>
            <a:r>
              <a:rPr lang="en-US" dirty="0" smtClean="0"/>
              <a:t>Starting point for data services &amp; application services</a:t>
            </a:r>
            <a:endParaRPr lang="ru-RU" dirty="0" smtClean="0"/>
          </a:p>
          <a:p>
            <a:endParaRPr lang="en-US" dirty="0" smtClean="0"/>
          </a:p>
          <a:p>
            <a:r>
              <a:rPr lang="en-US" dirty="0" smtClean="0"/>
              <a:t>Hidden perspectives:</a:t>
            </a:r>
          </a:p>
          <a:p>
            <a:endParaRPr lang="ru-RU" dirty="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8" name="Content Placeholder 2"/>
          <p:cNvSpPr txBox="1">
            <a:spLocks/>
          </p:cNvSpPr>
          <p:nvPr/>
        </p:nvSpPr>
        <p:spPr>
          <a:xfrm>
            <a:off x="0" y="4191000"/>
            <a:ext cx="9144000" cy="685800"/>
          </a:xfrm>
          <a:prstGeom prst="rect">
            <a:avLst/>
          </a:prstGeom>
        </p:spPr>
        <p:txBody>
          <a:bodyPr vert="horz" lIns="91440" tIns="45720" rIns="91440" bIns="45720" rtlCol="0">
            <a:normAutofit lnSpcReduction="10000"/>
          </a:bodyPr>
          <a:lstStyle/>
          <a:p>
            <a:pPr marL="800100" lvl="1" indent="-342900">
              <a:spcBef>
                <a:spcPct val="20000"/>
              </a:spcBef>
            </a:pPr>
            <a:r>
              <a:rPr lang="en-US" sz="2000" dirty="0" smtClean="0">
                <a:latin typeface="Arial" pitchFamily="34" charset="0"/>
                <a:cs typeface="Arial" pitchFamily="34" charset="0"/>
              </a:rPr>
              <a:t>-  Using the interpretive perspective  (considering an enterprise as a social entity)</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Content Placeholder 2"/>
          <p:cNvSpPr txBox="1">
            <a:spLocks/>
          </p:cNvSpPr>
          <p:nvPr/>
        </p:nvSpPr>
        <p:spPr>
          <a:xfrm>
            <a:off x="0" y="4800600"/>
            <a:ext cx="9144000" cy="685800"/>
          </a:xfrm>
          <a:prstGeom prst="rect">
            <a:avLst/>
          </a:prstGeom>
        </p:spPr>
        <p:txBody>
          <a:bodyPr vert="horz" lIns="91440" tIns="45720" rIns="91440" bIns="45720" rtlCol="0">
            <a:normAutofit lnSpcReduction="10000"/>
          </a:bodyPr>
          <a:lstStyle/>
          <a:p>
            <a:pPr marL="800100" lvl="1" indent="-342900">
              <a:spcBef>
                <a:spcPct val="20000"/>
              </a:spcBef>
            </a:pPr>
            <a:r>
              <a:rPr lang="en-US" sz="2000" dirty="0" smtClean="0">
                <a:latin typeface="Arial" pitchFamily="34" charset="0"/>
                <a:cs typeface="Arial" pitchFamily="34" charset="0"/>
              </a:rPr>
              <a:t>-  Representation of business processes in the format suitable for automatic processing (through the Aspect Models )</a:t>
            </a:r>
          </a:p>
          <a:p>
            <a:pPr marL="800100" lvl="1" indent="-342900">
              <a:spcBef>
                <a:spcPct val="20000"/>
              </a:spcBef>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Content Placeholder 2"/>
          <p:cNvSpPr txBox="1">
            <a:spLocks/>
          </p:cNvSpPr>
          <p:nvPr/>
        </p:nvSpPr>
        <p:spPr>
          <a:xfrm>
            <a:off x="0" y="5486400"/>
            <a:ext cx="9144000" cy="685800"/>
          </a:xfrm>
          <a:prstGeom prst="rect">
            <a:avLst/>
          </a:prstGeom>
        </p:spPr>
        <p:txBody>
          <a:bodyPr vert="horz" lIns="91440" tIns="45720" rIns="91440" bIns="45720" rtlCol="0">
            <a:normAutofit/>
          </a:bodyPr>
          <a:lstStyle/>
          <a:p>
            <a:pPr marL="800100" lvl="1" indent="-342900">
              <a:spcBef>
                <a:spcPct val="20000"/>
              </a:spcBef>
            </a:pPr>
            <a:r>
              <a:rPr lang="en-US" sz="2000" dirty="0" smtClean="0">
                <a:latin typeface="Arial" pitchFamily="34" charset="0"/>
                <a:cs typeface="Arial" pitchFamily="34" charset="0"/>
              </a:rPr>
              <a:t>-  Using of natural language sentences to operate with B- data</a:t>
            </a:r>
          </a:p>
          <a:p>
            <a:pPr marL="800100" lvl="1" indent="-342900">
              <a:spcBef>
                <a:spcPct val="20000"/>
              </a:spcBef>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Autofit/>
          </a:bodyPr>
          <a:lstStyle/>
          <a:p>
            <a:r>
              <a:rPr lang="en-US" dirty="0" smtClean="0"/>
              <a:t>Theoretical basis: </a:t>
            </a:r>
            <a:br>
              <a:rPr lang="en-US" dirty="0" smtClean="0"/>
            </a:br>
            <a:r>
              <a:rPr lang="en-US" dirty="0" smtClean="0"/>
              <a:t>Object Paradigm for data modeling</a:t>
            </a:r>
            <a:endParaRPr lang="ru-RU" dirty="0"/>
          </a:p>
        </p:txBody>
      </p:sp>
      <p:sp>
        <p:nvSpPr>
          <p:cNvPr id="3" name="Content Placeholder 2"/>
          <p:cNvSpPr>
            <a:spLocks noGrp="1"/>
          </p:cNvSpPr>
          <p:nvPr>
            <p:ph idx="1"/>
          </p:nvPr>
        </p:nvSpPr>
        <p:spPr/>
        <p:txBody>
          <a:bodyPr/>
          <a:lstStyle/>
          <a:p>
            <a:r>
              <a:rPr lang="en-US" dirty="0" smtClean="0"/>
              <a:t>Considering four-dimensional objects (spatial and temporal)</a:t>
            </a:r>
          </a:p>
          <a:p>
            <a:pPr lvl="1"/>
            <a:r>
              <a:rPr lang="en-US" dirty="0" smtClean="0"/>
              <a:t>Identity</a:t>
            </a:r>
          </a:p>
          <a:p>
            <a:pPr lvl="1"/>
            <a:r>
              <a:rPr lang="en-US" dirty="0" smtClean="0"/>
              <a:t>Relationships</a:t>
            </a:r>
          </a:p>
          <a:p>
            <a:pPr lvl="1"/>
            <a:r>
              <a:rPr lang="en-US" dirty="0" smtClean="0"/>
              <a:t>Classification</a:t>
            </a:r>
          </a:p>
          <a:p>
            <a:pPr lvl="1"/>
            <a:endParaRPr lang="en-US" dirty="0" smtClean="0"/>
          </a:p>
          <a:p>
            <a:r>
              <a:rPr lang="en-US" dirty="0" smtClean="0"/>
              <a:t>Data standardization for networking organizations on both conceptual and domain-specific levels:</a:t>
            </a:r>
          </a:p>
          <a:p>
            <a:pPr>
              <a:buNone/>
            </a:pPr>
            <a:r>
              <a:rPr lang="en-US" dirty="0" smtClean="0"/>
              <a:t>		</a:t>
            </a:r>
            <a:r>
              <a:rPr lang="en-US" sz="2000" i="1" dirty="0" smtClean="0"/>
              <a:t>ISO 15926 “Integration of lifecycle data for process plants including 	oil and gas production facilities” </a:t>
            </a:r>
          </a:p>
          <a:p>
            <a:pPr>
              <a:buNone/>
            </a:pPr>
            <a:endParaRPr lang="en-US" i="1" dirty="0" smtClean="0"/>
          </a:p>
          <a:p>
            <a:r>
              <a:rPr lang="en-US" dirty="0" smtClean="0"/>
              <a:t>ISO 15926 unites B- and I- levels of data </a:t>
            </a:r>
            <a:r>
              <a:rPr lang="en-US" dirty="0" smtClean="0"/>
              <a:t>flows</a:t>
            </a:r>
          </a:p>
          <a:p>
            <a:pPr>
              <a:buNone/>
            </a:pPr>
            <a:endParaRPr lang="en-US" dirty="0" smtClean="0"/>
          </a:p>
        </p:txBody>
      </p:sp>
      <p:sp>
        <p:nvSpPr>
          <p:cNvPr id="4" name="Date Placeholder 3"/>
          <p:cNvSpPr>
            <a:spLocks noGrp="1"/>
          </p:cNvSpPr>
          <p:nvPr>
            <p:ph type="dt" sz="half" idx="10"/>
          </p:nvPr>
        </p:nvSpPr>
        <p:spPr/>
        <p:txBody>
          <a:bodyPr/>
          <a:lstStyle/>
          <a:p>
            <a:fld id="{B56DD84F-8C87-428E-AF2F-2A060AD9C9CA}" type="datetime1">
              <a:rPr lang="en-US" smtClean="0"/>
              <a:pPr/>
              <a:t>5/15/2013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1762</Words>
  <Application>Microsoft Office PowerPoint</Application>
  <PresentationFormat>On-screen Show (4:3)</PresentationFormat>
  <Paragraphs>231</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Multi-Agent Systems for Organizational Diagnosis</vt:lpstr>
      <vt:lpstr>Agenda</vt:lpstr>
      <vt:lpstr>Research problem:  Traceability in supply network</vt:lpstr>
      <vt:lpstr>Research problem: Traceability in supply network Key problems of traceability</vt:lpstr>
      <vt:lpstr>Research problem: Traceability in supply network Key problems of traceability applications</vt:lpstr>
      <vt:lpstr>Research problem: Organizational Diagnosis</vt:lpstr>
      <vt:lpstr>Research problem: Organizational Diagnosis Organizational Diagnosis for dynamic organizations</vt:lpstr>
      <vt:lpstr>Theoretical basis: DEMO methodology</vt:lpstr>
      <vt:lpstr>Theoretical basis:  Object Paradigm for data modeling</vt:lpstr>
      <vt:lpstr>Theoretical basis:  Object Paradigm for data modeling</vt:lpstr>
      <vt:lpstr>Theoretical basis:  Multi-Agent Systems (MAS) paradigm</vt:lpstr>
      <vt:lpstr>Solution proposal for Organizational Diagnosis</vt:lpstr>
      <vt:lpstr>Solution proposal: Research methodology</vt:lpstr>
      <vt:lpstr>Solution proposal: Steps of implementation</vt:lpstr>
      <vt:lpstr>Problem instantiation:  Traceability in supply network</vt:lpstr>
      <vt:lpstr>Problem instantiation:  Traceability in supply network</vt:lpstr>
      <vt:lpstr>Problem instantiation:  Meta-description of business processes</vt:lpstr>
      <vt:lpstr>Problem instantiation:  Meta-description of business processes</vt:lpstr>
      <vt:lpstr>Problem instantiation:  Meta-description of data</vt:lpstr>
      <vt:lpstr>Problem instantiation:  Meta-description of data</vt:lpstr>
      <vt:lpstr>Problem instantiation:  Meta-description of data</vt:lpstr>
      <vt:lpstr>Problem instantiation:  High level design of Multi-Agent Framework</vt:lpstr>
      <vt:lpstr>Problem instantiation:  High level design of Multi-Agent Framework</vt:lpstr>
      <vt:lpstr>Nearest  future directions of the research</vt:lpstr>
      <vt:lpstr>Thank you for your attention.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creator>
  <cp:lastModifiedBy>T</cp:lastModifiedBy>
  <cp:revision>275</cp:revision>
  <dcterms:created xsi:type="dcterms:W3CDTF">2006-08-16T00:00:00Z</dcterms:created>
  <dcterms:modified xsi:type="dcterms:W3CDTF">2013-05-15T12:25:49Z</dcterms:modified>
</cp:coreProperties>
</file>