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6" r:id="rId3"/>
    <p:sldId id="274" r:id="rId4"/>
    <p:sldId id="257" r:id="rId5"/>
    <p:sldId id="280" r:id="rId6"/>
    <p:sldId id="259" r:id="rId7"/>
    <p:sldId id="260" r:id="rId8"/>
    <p:sldId id="261" r:id="rId9"/>
    <p:sldId id="266" r:id="rId10"/>
    <p:sldId id="262" r:id="rId11"/>
    <p:sldId id="263" r:id="rId12"/>
    <p:sldId id="277" r:id="rId13"/>
    <p:sldId id="264" r:id="rId14"/>
    <p:sldId id="265" r:id="rId15"/>
    <p:sldId id="267" r:id="rId16"/>
    <p:sldId id="268" r:id="rId17"/>
    <p:sldId id="270" r:id="rId18"/>
    <p:sldId id="275" r:id="rId19"/>
    <p:sldId id="281" r:id="rId20"/>
    <p:sldId id="278" r:id="rId21"/>
    <p:sldId id="279" r:id="rId2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493"/>
    <a:srgbClr val="74A18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0256" autoAdjust="0"/>
  </p:normalViewPr>
  <p:slideViewPr>
    <p:cSldViewPr>
      <p:cViewPr varScale="1">
        <p:scale>
          <a:sx n="39" d="100"/>
          <a:sy n="39"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2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FF7D1-3399-44AB-9EAF-17856E87681A}" type="doc">
      <dgm:prSet loTypeId="urn:microsoft.com/office/officeart/2005/8/layout/venn1" loCatId="relationship" qsTypeId="urn:microsoft.com/office/officeart/2005/8/quickstyle/simple1" qsCatId="simple" csTypeId="urn:microsoft.com/office/officeart/2005/8/colors/colorful5" csCatId="colorful" phldr="1"/>
      <dgm:spPr/>
    </dgm:pt>
    <dgm:pt modelId="{0241F4CA-4446-45CE-94ED-B9F4B9A7428F}">
      <dgm:prSet phldrT="[Text]" custT="1"/>
      <dgm:spPr/>
      <dgm:t>
        <a:bodyPr/>
        <a:lstStyle/>
        <a:p>
          <a:r>
            <a:rPr lang="en-US" sz="2800" b="1" dirty="0" err="1" smtClean="0"/>
            <a:t>vSa</a:t>
          </a:r>
          <a:endParaRPr lang="en-US" sz="2800" b="1" dirty="0"/>
        </a:p>
      </dgm:t>
    </dgm:pt>
    <dgm:pt modelId="{E3DACA5D-952B-422A-96B7-603FECC37324}" type="parTrans" cxnId="{7E241784-A42E-430B-9398-E90D3BDCD10C}">
      <dgm:prSet/>
      <dgm:spPr/>
      <dgm:t>
        <a:bodyPr/>
        <a:lstStyle/>
        <a:p>
          <a:endParaRPr lang="en-US"/>
        </a:p>
      </dgm:t>
    </dgm:pt>
    <dgm:pt modelId="{69FD66D3-4E50-4CD5-98CB-33D3262C5983}" type="sibTrans" cxnId="{7E241784-A42E-430B-9398-E90D3BDCD10C}">
      <dgm:prSet/>
      <dgm:spPr/>
      <dgm:t>
        <a:bodyPr/>
        <a:lstStyle/>
        <a:p>
          <a:endParaRPr lang="en-US"/>
        </a:p>
      </dgm:t>
    </dgm:pt>
    <dgm:pt modelId="{F4BF7811-1338-4FEF-B279-DEC7B95C0465}">
      <dgm:prSet phldrT="[Text]" custT="1"/>
      <dgm:spPr/>
      <dgm:t>
        <a:bodyPr/>
        <a:lstStyle/>
        <a:p>
          <a:r>
            <a:rPr lang="en-US" sz="2800" b="1" dirty="0" smtClean="0"/>
            <a:t>SS</a:t>
          </a:r>
          <a:endParaRPr lang="en-US" sz="2800" b="1" dirty="0"/>
        </a:p>
      </dgm:t>
    </dgm:pt>
    <dgm:pt modelId="{AC95CBD3-FDD4-45A1-BA73-76D083493898}" type="parTrans" cxnId="{90256C2C-2138-4F0E-BD99-2C38FED7093B}">
      <dgm:prSet/>
      <dgm:spPr/>
      <dgm:t>
        <a:bodyPr/>
        <a:lstStyle/>
        <a:p>
          <a:endParaRPr lang="en-US"/>
        </a:p>
      </dgm:t>
    </dgm:pt>
    <dgm:pt modelId="{D4222899-6EC4-4A86-8E05-C8FA3399F802}" type="sibTrans" cxnId="{90256C2C-2138-4F0E-BD99-2C38FED7093B}">
      <dgm:prSet/>
      <dgm:spPr/>
      <dgm:t>
        <a:bodyPr/>
        <a:lstStyle/>
        <a:p>
          <a:endParaRPr lang="en-US"/>
        </a:p>
      </dgm:t>
    </dgm:pt>
    <dgm:pt modelId="{3D2942DB-7793-43A1-8B58-B18BCB1F109E}">
      <dgm:prSet phldrT="[Text]" custT="1"/>
      <dgm:spPr/>
      <dgm:t>
        <a:bodyPr/>
        <a:lstStyle/>
        <a:p>
          <a:r>
            <a:rPr lang="en-US" sz="2800" b="1" dirty="0" smtClean="0"/>
            <a:t>RBV</a:t>
          </a:r>
        </a:p>
        <a:p>
          <a:r>
            <a:rPr lang="en-US" sz="2800" b="1" dirty="0" smtClean="0"/>
            <a:t>DCs</a:t>
          </a:r>
          <a:endParaRPr lang="en-US" sz="2800" b="1" dirty="0"/>
        </a:p>
      </dgm:t>
    </dgm:pt>
    <dgm:pt modelId="{A6493C48-B97D-413C-A561-4F32CE42648C}" type="sibTrans" cxnId="{B2B853E9-688D-4717-8255-4299F6874C57}">
      <dgm:prSet/>
      <dgm:spPr/>
      <dgm:t>
        <a:bodyPr/>
        <a:lstStyle/>
        <a:p>
          <a:endParaRPr lang="en-US"/>
        </a:p>
      </dgm:t>
    </dgm:pt>
    <dgm:pt modelId="{2D00B60A-2EC6-4F1F-8FBA-EE05415DAAA3}" type="parTrans" cxnId="{B2B853E9-688D-4717-8255-4299F6874C57}">
      <dgm:prSet/>
      <dgm:spPr/>
      <dgm:t>
        <a:bodyPr/>
        <a:lstStyle/>
        <a:p>
          <a:endParaRPr lang="en-US"/>
        </a:p>
      </dgm:t>
    </dgm:pt>
    <dgm:pt modelId="{117B7621-E6E5-4F2F-B63C-5F5B43C3EE14}" type="pres">
      <dgm:prSet presAssocID="{1ECFF7D1-3399-44AB-9EAF-17856E87681A}" presName="compositeShape" presStyleCnt="0">
        <dgm:presLayoutVars>
          <dgm:chMax val="7"/>
          <dgm:dir/>
          <dgm:resizeHandles val="exact"/>
        </dgm:presLayoutVars>
      </dgm:prSet>
      <dgm:spPr/>
    </dgm:pt>
    <dgm:pt modelId="{2BF0521A-88C4-4391-81C7-B733F3B9AAC4}" type="pres">
      <dgm:prSet presAssocID="{0241F4CA-4446-45CE-94ED-B9F4B9A7428F}" presName="circ1" presStyleLbl="vennNode1" presStyleIdx="0" presStyleCnt="3"/>
      <dgm:spPr/>
      <dgm:t>
        <a:bodyPr/>
        <a:lstStyle/>
        <a:p>
          <a:endParaRPr lang="en-US"/>
        </a:p>
      </dgm:t>
    </dgm:pt>
    <dgm:pt modelId="{01749244-0CDD-438A-91D5-364027C5E1AB}" type="pres">
      <dgm:prSet presAssocID="{0241F4CA-4446-45CE-94ED-B9F4B9A7428F}" presName="circ1Tx" presStyleLbl="revTx" presStyleIdx="0" presStyleCnt="0">
        <dgm:presLayoutVars>
          <dgm:chMax val="0"/>
          <dgm:chPref val="0"/>
          <dgm:bulletEnabled val="1"/>
        </dgm:presLayoutVars>
      </dgm:prSet>
      <dgm:spPr/>
      <dgm:t>
        <a:bodyPr/>
        <a:lstStyle/>
        <a:p>
          <a:endParaRPr lang="en-US"/>
        </a:p>
      </dgm:t>
    </dgm:pt>
    <dgm:pt modelId="{6CDD4DC5-945F-4D37-BFFA-A78AA15612D0}" type="pres">
      <dgm:prSet presAssocID="{F4BF7811-1338-4FEF-B279-DEC7B95C0465}" presName="circ2" presStyleLbl="vennNode1" presStyleIdx="1" presStyleCnt="3" custLinFactNeighborX="-1183" custLinFactNeighborY="-2877"/>
      <dgm:spPr/>
      <dgm:t>
        <a:bodyPr/>
        <a:lstStyle/>
        <a:p>
          <a:endParaRPr lang="en-US"/>
        </a:p>
      </dgm:t>
    </dgm:pt>
    <dgm:pt modelId="{A94342ED-7554-427D-B42B-7D37D1D8F43C}" type="pres">
      <dgm:prSet presAssocID="{F4BF7811-1338-4FEF-B279-DEC7B95C0465}" presName="circ2Tx" presStyleLbl="revTx" presStyleIdx="0" presStyleCnt="0">
        <dgm:presLayoutVars>
          <dgm:chMax val="0"/>
          <dgm:chPref val="0"/>
          <dgm:bulletEnabled val="1"/>
        </dgm:presLayoutVars>
      </dgm:prSet>
      <dgm:spPr/>
      <dgm:t>
        <a:bodyPr/>
        <a:lstStyle/>
        <a:p>
          <a:endParaRPr lang="en-US"/>
        </a:p>
      </dgm:t>
    </dgm:pt>
    <dgm:pt modelId="{BACB64FD-A41D-4D26-BF8A-13BD3DD4A676}" type="pres">
      <dgm:prSet presAssocID="{3D2942DB-7793-43A1-8B58-B18BCB1F109E}" presName="circ3" presStyleLbl="vennNode1" presStyleIdx="2" presStyleCnt="3"/>
      <dgm:spPr/>
      <dgm:t>
        <a:bodyPr/>
        <a:lstStyle/>
        <a:p>
          <a:endParaRPr lang="en-US"/>
        </a:p>
      </dgm:t>
    </dgm:pt>
    <dgm:pt modelId="{46476072-5B29-4931-B3DF-E918E0F59F95}" type="pres">
      <dgm:prSet presAssocID="{3D2942DB-7793-43A1-8B58-B18BCB1F109E}" presName="circ3Tx" presStyleLbl="revTx" presStyleIdx="0" presStyleCnt="0">
        <dgm:presLayoutVars>
          <dgm:chMax val="0"/>
          <dgm:chPref val="0"/>
          <dgm:bulletEnabled val="1"/>
        </dgm:presLayoutVars>
      </dgm:prSet>
      <dgm:spPr/>
      <dgm:t>
        <a:bodyPr/>
        <a:lstStyle/>
        <a:p>
          <a:endParaRPr lang="en-US"/>
        </a:p>
      </dgm:t>
    </dgm:pt>
  </dgm:ptLst>
  <dgm:cxnLst>
    <dgm:cxn modelId="{BB84F6CB-123A-4ED4-BA84-98F8D658BE5B}" type="presOf" srcId="{0241F4CA-4446-45CE-94ED-B9F4B9A7428F}" destId="{01749244-0CDD-438A-91D5-364027C5E1AB}" srcOrd="1" destOrd="0" presId="urn:microsoft.com/office/officeart/2005/8/layout/venn1"/>
    <dgm:cxn modelId="{6342B0A4-484E-4031-8A58-4703B0BFBF90}" type="presOf" srcId="{1ECFF7D1-3399-44AB-9EAF-17856E87681A}" destId="{117B7621-E6E5-4F2F-B63C-5F5B43C3EE14}" srcOrd="0" destOrd="0" presId="urn:microsoft.com/office/officeart/2005/8/layout/venn1"/>
    <dgm:cxn modelId="{00FDDD94-D24F-4903-A02D-0CA2A0312CE5}" type="presOf" srcId="{3D2942DB-7793-43A1-8B58-B18BCB1F109E}" destId="{46476072-5B29-4931-B3DF-E918E0F59F95}" srcOrd="1" destOrd="0" presId="urn:microsoft.com/office/officeart/2005/8/layout/venn1"/>
    <dgm:cxn modelId="{AFD4202B-261B-436B-A51C-47306FD41E05}" type="presOf" srcId="{0241F4CA-4446-45CE-94ED-B9F4B9A7428F}" destId="{2BF0521A-88C4-4391-81C7-B733F3B9AAC4}" srcOrd="0" destOrd="0" presId="urn:microsoft.com/office/officeart/2005/8/layout/venn1"/>
    <dgm:cxn modelId="{5C92EA9C-B3DC-4363-AB2D-5714361061A5}" type="presOf" srcId="{3D2942DB-7793-43A1-8B58-B18BCB1F109E}" destId="{BACB64FD-A41D-4D26-BF8A-13BD3DD4A676}" srcOrd="0" destOrd="0" presId="urn:microsoft.com/office/officeart/2005/8/layout/venn1"/>
    <dgm:cxn modelId="{90256C2C-2138-4F0E-BD99-2C38FED7093B}" srcId="{1ECFF7D1-3399-44AB-9EAF-17856E87681A}" destId="{F4BF7811-1338-4FEF-B279-DEC7B95C0465}" srcOrd="1" destOrd="0" parTransId="{AC95CBD3-FDD4-45A1-BA73-76D083493898}" sibTransId="{D4222899-6EC4-4A86-8E05-C8FA3399F802}"/>
    <dgm:cxn modelId="{DF22A152-7818-48A5-8A6F-7411B992F6FA}" type="presOf" srcId="{F4BF7811-1338-4FEF-B279-DEC7B95C0465}" destId="{6CDD4DC5-945F-4D37-BFFA-A78AA15612D0}" srcOrd="0" destOrd="0" presId="urn:microsoft.com/office/officeart/2005/8/layout/venn1"/>
    <dgm:cxn modelId="{7E241784-A42E-430B-9398-E90D3BDCD10C}" srcId="{1ECFF7D1-3399-44AB-9EAF-17856E87681A}" destId="{0241F4CA-4446-45CE-94ED-B9F4B9A7428F}" srcOrd="0" destOrd="0" parTransId="{E3DACA5D-952B-422A-96B7-603FECC37324}" sibTransId="{69FD66D3-4E50-4CD5-98CB-33D3262C5983}"/>
    <dgm:cxn modelId="{B2B853E9-688D-4717-8255-4299F6874C57}" srcId="{1ECFF7D1-3399-44AB-9EAF-17856E87681A}" destId="{3D2942DB-7793-43A1-8B58-B18BCB1F109E}" srcOrd="2" destOrd="0" parTransId="{2D00B60A-2EC6-4F1F-8FBA-EE05415DAAA3}" sibTransId="{A6493C48-B97D-413C-A561-4F32CE42648C}"/>
    <dgm:cxn modelId="{08D51076-4D8F-4950-8E4A-A96258FBEF14}" type="presOf" srcId="{F4BF7811-1338-4FEF-B279-DEC7B95C0465}" destId="{A94342ED-7554-427D-B42B-7D37D1D8F43C}" srcOrd="1" destOrd="0" presId="urn:microsoft.com/office/officeart/2005/8/layout/venn1"/>
    <dgm:cxn modelId="{08101C38-D73C-4384-8FB8-10EEA145D660}" type="presParOf" srcId="{117B7621-E6E5-4F2F-B63C-5F5B43C3EE14}" destId="{2BF0521A-88C4-4391-81C7-B733F3B9AAC4}" srcOrd="0" destOrd="0" presId="urn:microsoft.com/office/officeart/2005/8/layout/venn1"/>
    <dgm:cxn modelId="{EEB9BF08-89F1-4627-B1E5-96FF908AFD71}" type="presParOf" srcId="{117B7621-E6E5-4F2F-B63C-5F5B43C3EE14}" destId="{01749244-0CDD-438A-91D5-364027C5E1AB}" srcOrd="1" destOrd="0" presId="urn:microsoft.com/office/officeart/2005/8/layout/venn1"/>
    <dgm:cxn modelId="{6499DE05-3241-4919-BE52-4B549B7CED7A}" type="presParOf" srcId="{117B7621-E6E5-4F2F-B63C-5F5B43C3EE14}" destId="{6CDD4DC5-945F-4D37-BFFA-A78AA15612D0}" srcOrd="2" destOrd="0" presId="urn:microsoft.com/office/officeart/2005/8/layout/venn1"/>
    <dgm:cxn modelId="{87CC11F8-97CF-4D31-B5EE-0F244160E327}" type="presParOf" srcId="{117B7621-E6E5-4F2F-B63C-5F5B43C3EE14}" destId="{A94342ED-7554-427D-B42B-7D37D1D8F43C}" srcOrd="3" destOrd="0" presId="urn:microsoft.com/office/officeart/2005/8/layout/venn1"/>
    <dgm:cxn modelId="{D5C653D8-C963-4671-949A-ADEC607263FE}" type="presParOf" srcId="{117B7621-E6E5-4F2F-B63C-5F5B43C3EE14}" destId="{BACB64FD-A41D-4D26-BF8A-13BD3DD4A676}" srcOrd="4" destOrd="0" presId="urn:microsoft.com/office/officeart/2005/8/layout/venn1"/>
    <dgm:cxn modelId="{6F34B720-0145-463B-B9B0-8C3B835F1968}" type="presParOf" srcId="{117B7621-E6E5-4F2F-B63C-5F5B43C3EE14}" destId="{46476072-5B29-4931-B3DF-E918E0F59F95}"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F0521A-88C4-4391-81C7-B733F3B9AAC4}">
      <dsp:nvSpPr>
        <dsp:cNvPr id="0" name=""/>
        <dsp:cNvSpPr/>
      </dsp:nvSpPr>
      <dsp:spPr>
        <a:xfrm>
          <a:off x="2684144" y="59610"/>
          <a:ext cx="2861310" cy="286131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err="1" smtClean="0"/>
            <a:t>vSa</a:t>
          </a:r>
          <a:endParaRPr lang="en-US" sz="2800" b="1" kern="1200" dirty="0"/>
        </a:p>
      </dsp:txBody>
      <dsp:txXfrm>
        <a:off x="3065652" y="560339"/>
        <a:ext cx="2098294" cy="1287589"/>
      </dsp:txXfrm>
    </dsp:sp>
    <dsp:sp modelId="{6CDD4DC5-945F-4D37-BFFA-A78AA15612D0}">
      <dsp:nvSpPr>
        <dsp:cNvPr id="0" name=""/>
        <dsp:cNvSpPr/>
      </dsp:nvSpPr>
      <dsp:spPr>
        <a:xfrm>
          <a:off x="3682751" y="1765609"/>
          <a:ext cx="2861310" cy="2861310"/>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SS</a:t>
          </a:r>
          <a:endParaRPr lang="en-US" sz="2800" b="1" kern="1200" dirty="0"/>
        </a:p>
      </dsp:txBody>
      <dsp:txXfrm>
        <a:off x="4557835" y="2504781"/>
        <a:ext cx="1716786" cy="1573720"/>
      </dsp:txXfrm>
    </dsp:sp>
    <dsp:sp modelId="{BACB64FD-A41D-4D26-BF8A-13BD3DD4A676}">
      <dsp:nvSpPr>
        <dsp:cNvPr id="0" name=""/>
        <dsp:cNvSpPr/>
      </dsp:nvSpPr>
      <dsp:spPr>
        <a:xfrm>
          <a:off x="1651688" y="1847929"/>
          <a:ext cx="2861310" cy="2861310"/>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RBV</a:t>
          </a:r>
        </a:p>
        <a:p>
          <a:pPr lvl="0" algn="ctr" defTabSz="1244600">
            <a:lnSpc>
              <a:spcPct val="90000"/>
            </a:lnSpc>
            <a:spcBef>
              <a:spcPct val="0"/>
            </a:spcBef>
            <a:spcAft>
              <a:spcPct val="35000"/>
            </a:spcAft>
          </a:pPr>
          <a:r>
            <a:rPr lang="en-US" sz="2800" b="1" kern="1200" dirty="0" smtClean="0"/>
            <a:t>DCs</a:t>
          </a:r>
          <a:endParaRPr lang="en-US" sz="2800" b="1" kern="1200" dirty="0"/>
        </a:p>
      </dsp:txBody>
      <dsp:txXfrm>
        <a:off x="1921128" y="2587101"/>
        <a:ext cx="1716786" cy="15737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04E9AC-2AEA-4397-9730-020DD8442BF3}" type="slidenum">
              <a:rPr lang="nl-BE" smtClean="0"/>
              <a:pPr/>
              <a:t>‹#›</a:t>
            </a:fld>
            <a:endParaRPr lang="nl-BE"/>
          </a:p>
        </p:txBody>
      </p:sp>
    </p:spTree>
    <p:extLst>
      <p:ext uri="{BB962C8B-B14F-4D97-AF65-F5344CB8AC3E}">
        <p14:creationId xmlns="" xmlns:p14="http://schemas.microsoft.com/office/powerpoint/2010/main" val="417538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1BC36-7F05-4B8D-B7A7-4E46D0F5DF26}" type="datetimeFigureOut">
              <a:rPr lang="nl-BE" smtClean="0"/>
              <a:pPr/>
              <a:t>15/05/2013</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25598-51B0-440A-A734-D229F66CA01B}" type="slidenum">
              <a:rPr lang="nl-BE" smtClean="0"/>
              <a:pPr/>
              <a:t>‹#›</a:t>
            </a:fld>
            <a:endParaRPr lang="nl-BE"/>
          </a:p>
        </p:txBody>
      </p:sp>
    </p:spTree>
    <p:extLst>
      <p:ext uri="{BB962C8B-B14F-4D97-AF65-F5344CB8AC3E}">
        <p14:creationId xmlns="" xmlns:p14="http://schemas.microsoft.com/office/powerpoint/2010/main" val="285548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2A25598-51B0-440A-A734-D229F66CA01B}"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second solution is: </a:t>
            </a:r>
            <a:r>
              <a:rPr lang="en-US" sz="1200" i="1" kern="1200" dirty="0" smtClean="0">
                <a:solidFill>
                  <a:schemeClr val="tx1"/>
                </a:solidFill>
                <a:effectLst/>
                <a:latin typeface="+mn-lt"/>
                <a:ea typeface="+mn-ea"/>
                <a:cs typeface="+mn-cs"/>
              </a:rPr>
              <a:t>Applying </a:t>
            </a:r>
            <a:r>
              <a:rPr lang="en-US" sz="1200" i="1" kern="1200" dirty="0" err="1" smtClean="0">
                <a:solidFill>
                  <a:schemeClr val="tx1"/>
                </a:solidFill>
                <a:effectLst/>
                <a:latin typeface="+mn-lt"/>
                <a:ea typeface="+mn-ea"/>
                <a:cs typeface="+mn-cs"/>
              </a:rPr>
              <a:t>vSa</a:t>
            </a:r>
            <a:r>
              <a:rPr lang="en-US" sz="1200" i="1" kern="1200" dirty="0" smtClean="0">
                <a:solidFill>
                  <a:schemeClr val="tx1"/>
                </a:solidFill>
                <a:effectLst/>
                <a:latin typeface="+mn-lt"/>
                <a:ea typeface="+mn-ea"/>
                <a:cs typeface="+mn-cs"/>
              </a:rPr>
              <a:t> as a governance approach for investigating the implications of complex emerging phenomena for (corporate-level) strategy decision making in the discipline of Enterprise Engineering.</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vSa</a:t>
            </a:r>
            <a:r>
              <a:rPr lang="en-US" sz="1200" kern="1200" dirty="0" smtClean="0">
                <a:solidFill>
                  <a:schemeClr val="tx1"/>
                </a:solidFill>
                <a:effectLst/>
                <a:latin typeface="+mn-lt"/>
                <a:ea typeface="+mn-ea"/>
                <a:cs typeface="+mn-cs"/>
              </a:rPr>
              <a:t> redefines the initial distinction between decision and action</a:t>
            </a:r>
          </a:p>
          <a:p>
            <a:r>
              <a:rPr lang="en-US" sz="1200" kern="1200" smtClean="0">
                <a:solidFill>
                  <a:schemeClr val="tx1"/>
                </a:solidFill>
                <a:effectLst/>
                <a:latin typeface="+mn-lt"/>
                <a:ea typeface="+mn-ea"/>
                <a:cs typeface="+mn-cs"/>
              </a:rPr>
              <a:t>specifying that in organizations it is always possible to identify two decisional areas: the governing body, deputed to the strategic decisions (decision making) and the operational structure, deputed not only to executive operations, but also to operational decision making related to problem-solving</a:t>
            </a:r>
            <a:endParaRPr lang="en-US"/>
          </a:p>
        </p:txBody>
      </p:sp>
      <p:sp>
        <p:nvSpPr>
          <p:cNvPr id="4" name="Slide Number Placeholder 3"/>
          <p:cNvSpPr>
            <a:spLocks noGrp="1"/>
          </p:cNvSpPr>
          <p:nvPr>
            <p:ph type="sldNum" sz="quarter" idx="10"/>
          </p:nvPr>
        </p:nvSpPr>
        <p:spPr/>
        <p:txBody>
          <a:bodyPr/>
          <a:lstStyle/>
          <a:p>
            <a:fld id="{82A25598-51B0-440A-A734-D229F66CA01B}" type="slidenum">
              <a:rPr lang="nl-BE" smtClean="0"/>
              <a:pPr/>
              <a:t>14</a:t>
            </a:fld>
            <a:endParaRPr lang="nl-BE"/>
          </a:p>
        </p:txBody>
      </p:sp>
    </p:spTree>
    <p:extLst>
      <p:ext uri="{BB962C8B-B14F-4D97-AF65-F5344CB8AC3E}">
        <p14:creationId xmlns="" xmlns:p14="http://schemas.microsoft.com/office/powerpoint/2010/main" val="4053487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25598-51B0-440A-A734-D229F66CA01B}" type="slidenum">
              <a:rPr lang="nl-BE" smtClean="0"/>
              <a:pPr/>
              <a:t>15</a:t>
            </a:fld>
            <a:endParaRPr lang="nl-BE"/>
          </a:p>
        </p:txBody>
      </p:sp>
    </p:spTree>
    <p:extLst>
      <p:ext uri="{BB962C8B-B14F-4D97-AF65-F5344CB8AC3E}">
        <p14:creationId xmlns="" xmlns:p14="http://schemas.microsoft.com/office/powerpoint/2010/main" val="104290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mn-lt"/>
                <a:ea typeface="+mn-ea"/>
                <a:cs typeface="+mn-cs"/>
              </a:rPr>
              <a:t>The service system abstraction introduces a meaningful way to understanding key new sourcing model enablers like componentization (dynamic configuration of resources and internal or external interaction between components), service orientation (service exchange and value creation)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2A25598-51B0-440A-A734-D229F66CA01B}" type="slidenum">
              <a:rPr lang="nl-BE" smtClean="0"/>
              <a:pPr/>
              <a:t>16</a:t>
            </a:fld>
            <a:endParaRPr lang="nl-BE"/>
          </a:p>
        </p:txBody>
      </p:sp>
    </p:spTree>
    <p:extLst>
      <p:ext uri="{BB962C8B-B14F-4D97-AF65-F5344CB8AC3E}">
        <p14:creationId xmlns="" xmlns:p14="http://schemas.microsoft.com/office/powerpoint/2010/main" val="103119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business environment is undergoing rapidly changes in competitive environment, transforming the traditional enterprise models is one of the best solutions for an organization to simultaneously attain all three imperatives of today’s economy;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Differentiation (focusing on key differentiators and relying on a network of expert partners for non-differentiating operations),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responsiveness (responding rapidly to customer needs, marketplace changes and external threats), and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efficiency (maintaining productivity and reducing risk by adapting cost structures and business processes in a flexible manner).</a:t>
            </a:r>
          </a:p>
          <a:p>
            <a:endParaRPr lang="en-US" dirty="0"/>
          </a:p>
        </p:txBody>
      </p:sp>
      <p:sp>
        <p:nvSpPr>
          <p:cNvPr id="4" name="Slide Number Placeholder 3"/>
          <p:cNvSpPr>
            <a:spLocks noGrp="1"/>
          </p:cNvSpPr>
          <p:nvPr>
            <p:ph type="sldNum" sz="quarter" idx="10"/>
          </p:nvPr>
        </p:nvSpPr>
        <p:spPr/>
        <p:txBody>
          <a:bodyPr/>
          <a:lstStyle/>
          <a:p>
            <a:fld id="{82A25598-51B0-440A-A734-D229F66CA01B}" type="slidenum">
              <a:rPr lang="nl-BE" smtClean="0"/>
              <a:pPr/>
              <a:t>4</a:t>
            </a:fld>
            <a:endParaRPr lang="nl-BE"/>
          </a:p>
        </p:txBody>
      </p:sp>
    </p:spTree>
    <p:extLst>
      <p:ext uri="{BB962C8B-B14F-4D97-AF65-F5344CB8AC3E}">
        <p14:creationId xmlns="" xmlns:p14="http://schemas.microsoft.com/office/powerpoint/2010/main" val="422369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Componentization and service orientation are two key firm’s behavioral orientations to transform the traditional (rigid) enterprise model into a flexible (dynamic) one to address all three attributes.</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*Componentization</a:t>
            </a:r>
            <a:r>
              <a:rPr lang="en-US" sz="1200" kern="1200" dirty="0" smtClean="0">
                <a:solidFill>
                  <a:schemeClr val="tx1"/>
                </a:solidFill>
                <a:latin typeface="+mn-lt"/>
                <a:ea typeface="+mn-ea"/>
                <a:cs typeface="+mn-cs"/>
              </a:rPr>
              <a:t>: a way to deconstruct an enterprise and then reconstruct into value nets, in which partnerships with customers and suppliers operate in a value network. The process of deconstruction/reconstruction is realized through business components (i.e. distinct business functions). A business component is a part of an enterprise that has the potential to operate independently. Business components represent a logical grouping of the work done within the enterprise and contain people, activities and supporting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*Service Orientation:  </a:t>
            </a:r>
            <a:r>
              <a:rPr lang="en-US" sz="1200" kern="1200" dirty="0" smtClean="0">
                <a:solidFill>
                  <a:schemeClr val="tx1"/>
                </a:solidFill>
                <a:latin typeface="+mn-lt"/>
                <a:ea typeface="+mn-ea"/>
                <a:cs typeface="+mn-cs"/>
              </a:rPr>
              <a:t>a way to seamless integration between business components. Each business component has business services which form the interfaces to other business components.</a:t>
            </a:r>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need for flexibility across the value net requires that the component network be flexible; that is, the enterprise can ‘‘in-source’’ an outsourced component and vice versa; replace, on demand, a current partner with a different partner; change the terms of the contract between the two components, and so on.</a:t>
            </a:r>
          </a:p>
          <a:p>
            <a:endParaRPr lang="en-US" dirty="0"/>
          </a:p>
        </p:txBody>
      </p:sp>
      <p:sp>
        <p:nvSpPr>
          <p:cNvPr id="4" name="Slide Number Placeholder 3"/>
          <p:cNvSpPr>
            <a:spLocks noGrp="1"/>
          </p:cNvSpPr>
          <p:nvPr>
            <p:ph type="sldNum" sz="quarter" idx="10"/>
          </p:nvPr>
        </p:nvSpPr>
        <p:spPr/>
        <p:txBody>
          <a:bodyPr/>
          <a:lstStyle/>
          <a:p>
            <a:fld id="{82A25598-51B0-440A-A734-D229F66CA01B}" type="slidenum">
              <a:rPr lang="nl-BE" smtClean="0"/>
              <a:pPr/>
              <a:t>5</a:t>
            </a:fld>
            <a:endParaRPr lang="nl-BE"/>
          </a:p>
        </p:txBody>
      </p:sp>
    </p:spTree>
    <p:extLst>
      <p:ext uri="{BB962C8B-B14F-4D97-AF65-F5344CB8AC3E}">
        <p14:creationId xmlns:p14="http://schemas.microsoft.com/office/powerpoint/2010/main" xmlns="" val="289719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globalized business, companies require strategic thinking and only by evolving good corporate strategies can they become strategically competitive.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“Strategy is the </a:t>
            </a:r>
            <a:r>
              <a:rPr lang="en-US" sz="1200" b="1" kern="1200" dirty="0" smtClean="0">
                <a:solidFill>
                  <a:schemeClr val="tx1"/>
                </a:solidFill>
                <a:effectLst/>
                <a:latin typeface="+mn-lt"/>
                <a:ea typeface="+mn-ea"/>
                <a:cs typeface="+mn-cs"/>
              </a:rPr>
              <a:t>direction</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scope</a:t>
            </a:r>
            <a:r>
              <a:rPr lang="en-US" sz="1200" kern="1200" dirty="0" smtClean="0">
                <a:solidFill>
                  <a:schemeClr val="tx1"/>
                </a:solidFill>
                <a:effectLst/>
                <a:latin typeface="+mn-lt"/>
                <a:ea typeface="+mn-ea"/>
                <a:cs typeface="+mn-cs"/>
              </a:rPr>
              <a:t> of an organization over the </a:t>
            </a:r>
            <a:r>
              <a:rPr lang="en-US" sz="1200" b="1" kern="1200" dirty="0" smtClean="0">
                <a:solidFill>
                  <a:schemeClr val="tx1"/>
                </a:solidFill>
                <a:effectLst/>
                <a:latin typeface="+mn-lt"/>
                <a:ea typeface="+mn-ea"/>
                <a:cs typeface="+mn-cs"/>
              </a:rPr>
              <a:t>long term</a:t>
            </a:r>
            <a:r>
              <a:rPr lang="en-US" sz="1200" kern="1200" dirty="0" smtClean="0">
                <a:solidFill>
                  <a:schemeClr val="tx1"/>
                </a:solidFill>
                <a:effectLst/>
                <a:latin typeface="+mn-lt"/>
                <a:ea typeface="+mn-ea"/>
                <a:cs typeface="+mn-cs"/>
              </a:rPr>
              <a:t>, which achieves competitive </a:t>
            </a:r>
            <a:r>
              <a:rPr lang="en-US" sz="1200" b="1" kern="1200" dirty="0" smtClean="0">
                <a:solidFill>
                  <a:schemeClr val="tx1"/>
                </a:solidFill>
                <a:effectLst/>
                <a:latin typeface="+mn-lt"/>
                <a:ea typeface="+mn-ea"/>
                <a:cs typeface="+mn-cs"/>
              </a:rPr>
              <a:t>advantage</a:t>
            </a:r>
            <a:r>
              <a:rPr lang="en-US" sz="1200" kern="1200" dirty="0" smtClean="0">
                <a:solidFill>
                  <a:schemeClr val="tx1"/>
                </a:solidFill>
                <a:effectLst/>
                <a:latin typeface="+mn-lt"/>
                <a:ea typeface="+mn-ea"/>
                <a:cs typeface="+mn-cs"/>
              </a:rPr>
              <a:t> for the organization through its configuration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a:t>
            </a:r>
            <a:r>
              <a:rPr lang="en-US" sz="1200" b="1" kern="1200" dirty="0" smtClean="0">
                <a:solidFill>
                  <a:schemeClr val="tx1"/>
                </a:solidFill>
                <a:effectLst/>
                <a:latin typeface="+mn-lt"/>
                <a:ea typeface="+mn-ea"/>
                <a:cs typeface="+mn-cs"/>
              </a:rPr>
              <a:t> resources</a:t>
            </a:r>
            <a:r>
              <a:rPr lang="en-US" sz="1200" kern="1200" dirty="0" smtClean="0">
                <a:solidFill>
                  <a:schemeClr val="tx1"/>
                </a:solidFill>
                <a:effectLst/>
                <a:latin typeface="+mn-lt"/>
                <a:ea typeface="+mn-ea"/>
                <a:cs typeface="+mn-cs"/>
              </a:rPr>
              <a:t> within a changing </a:t>
            </a:r>
            <a:r>
              <a:rPr lang="en-US" sz="1200" b="1" kern="1200" dirty="0" smtClean="0">
                <a:solidFill>
                  <a:schemeClr val="tx1"/>
                </a:solidFill>
                <a:effectLst/>
                <a:latin typeface="+mn-lt"/>
                <a:ea typeface="+mn-ea"/>
                <a:cs typeface="+mn-cs"/>
              </a:rPr>
              <a:t>environment</a:t>
            </a:r>
            <a:r>
              <a:rPr lang="en-US" sz="1200" kern="1200" dirty="0" smtClean="0">
                <a:solidFill>
                  <a:schemeClr val="tx1"/>
                </a:solidFill>
                <a:effectLst/>
                <a:latin typeface="+mn-lt"/>
                <a:ea typeface="+mn-ea"/>
                <a:cs typeface="+mn-cs"/>
              </a:rPr>
              <a:t> and to fulfill stakeholders </a:t>
            </a:r>
            <a:r>
              <a:rPr lang="en-US" sz="1200" b="1" kern="1200" dirty="0" smtClean="0">
                <a:solidFill>
                  <a:schemeClr val="tx1"/>
                </a:solidFill>
                <a:effectLst/>
                <a:latin typeface="+mn-lt"/>
                <a:ea typeface="+mn-ea"/>
                <a:cs typeface="+mn-cs"/>
              </a:rPr>
              <a:t>expectations</a:t>
            </a:r>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Johnson &amp; Scholes, “Exploring Corporate Strategy”, </a:t>
            </a:r>
            <a:r>
              <a:rPr lang="el-GR" sz="1200" i="1" kern="1200" dirty="0" smtClean="0">
                <a:solidFill>
                  <a:schemeClr val="tx1"/>
                </a:solidFill>
                <a:effectLst/>
                <a:latin typeface="+mn-lt"/>
                <a:ea typeface="+mn-ea"/>
                <a:cs typeface="+mn-cs"/>
              </a:rPr>
              <a:t>2002</a:t>
            </a:r>
            <a:endParaRPr lang="nl-NL" sz="1200"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Corporate Strategy is the organization’s positioning in terms of responsiveness, differentiation and efficiency  requirements, i.e., the sought competitive advantages.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resources of the firm are seen as </a:t>
            </a:r>
            <a:r>
              <a:rPr lang="en-US" sz="1200" b="1" kern="1200" dirty="0" smtClean="0">
                <a:solidFill>
                  <a:schemeClr val="tx1"/>
                </a:solidFill>
                <a:effectLst/>
                <a:latin typeface="+mn-lt"/>
                <a:ea typeface="+mn-ea"/>
                <a:cs typeface="+mn-cs"/>
              </a:rPr>
              <a:t>the main factors driving the firm’s strategy and performance</a:t>
            </a:r>
            <a:r>
              <a:rPr lang="en-US" sz="1200" kern="1200" dirty="0" smtClean="0">
                <a:solidFill>
                  <a:schemeClr val="tx1"/>
                </a:solidFill>
                <a:effectLst/>
                <a:latin typeface="+mn-lt"/>
                <a:ea typeface="+mn-ea"/>
                <a:cs typeface="+mn-cs"/>
              </a:rPr>
              <a:t>. When the external environment is subject to rapid change, internal resources and capabilities offer a more secure basis for strategy than market focus.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Resources are productive assets owned by the firm and capabilities are what the firm can do. Individual resources do not confer competitive advantage. They must work together to create organizational capabilities which are the firm’s capacity to deploy resources for a desired end result.</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2A25598-51B0-440A-A734-D229F66CA01B}" type="slidenum">
              <a:rPr lang="nl-BE" smtClean="0"/>
              <a:pPr/>
              <a:t>6</a:t>
            </a:fld>
            <a:endParaRPr lang="nl-BE"/>
          </a:p>
        </p:txBody>
      </p:sp>
    </p:spTree>
    <p:extLst>
      <p:ext uri="{BB962C8B-B14F-4D97-AF65-F5344CB8AC3E}">
        <p14:creationId xmlns="" xmlns:p14="http://schemas.microsoft.com/office/powerpoint/2010/main" val="262825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EEM views enterprise as system and also defines it as a goal-oriented cooperative of people and means. </a:t>
            </a:r>
          </a:p>
          <a:p>
            <a:pPr marL="171450" lvl="0" indent="-171450">
              <a:buFont typeface="Wingdings" pitchFamily="2" charset="2"/>
              <a:buChar char="§"/>
            </a:pPr>
            <a:r>
              <a:rPr lang="en-US" sz="1200" kern="1200" dirty="0" smtClean="0">
                <a:solidFill>
                  <a:schemeClr val="tx1"/>
                </a:solidFill>
                <a:effectLst/>
                <a:latin typeface="+mn-lt"/>
                <a:ea typeface="+mn-ea"/>
                <a:cs typeface="+mn-cs"/>
              </a:rPr>
              <a:t>There are two distinct perspectives on enterprises (as on all systems): function and construction. All other perspectives are a subdivision of one of these. Accordingly, there are two distinct kinds of models: black-box models and white-box models.</a:t>
            </a:r>
          </a:p>
          <a:p>
            <a:pPr marL="171450" lvl="0" indent="-171450">
              <a:buFont typeface="Wingdings" pitchFamily="2" charset="2"/>
              <a:buChar char="§"/>
            </a:pPr>
            <a:r>
              <a:rPr lang="en-US" sz="1200" kern="1200" dirty="0" smtClean="0">
                <a:solidFill>
                  <a:schemeClr val="tx1"/>
                </a:solidFill>
                <a:effectLst/>
                <a:latin typeface="+mn-lt"/>
                <a:ea typeface="+mn-ea"/>
                <a:cs typeface="+mn-cs"/>
              </a:rPr>
              <a:t>White-box models are objective; they regard the construction of a system. Black-box models are subjective; they regard a function of a system. Function is not a system property but a relationship between the system and some stakeholder(s).</a:t>
            </a:r>
          </a:p>
          <a:p>
            <a:pPr marL="171450" indent="-171450">
              <a:buFont typeface="Wingdings" pitchFamily="2" charset="2"/>
              <a:buChar char="§"/>
            </a:pPr>
            <a:r>
              <a:rPr lang="en-US" sz="1200" kern="1200" dirty="0" smtClean="0">
                <a:solidFill>
                  <a:schemeClr val="tx1"/>
                </a:solidFill>
                <a:effectLst/>
                <a:latin typeface="+mn-lt"/>
                <a:ea typeface="+mn-ea"/>
                <a:cs typeface="+mn-cs"/>
              </a:rPr>
              <a:t>Both perspectives are needed for developing enterprises</a:t>
            </a:r>
          </a:p>
          <a:p>
            <a:pPr marL="0" indent="0">
              <a:buFont typeface="Wingdings" pitchFamily="2" charset="2"/>
              <a:buNone/>
            </a:pPr>
            <a:r>
              <a:rPr lang="nl-NL" sz="1200" kern="1200" dirty="0" smtClean="0">
                <a:solidFill>
                  <a:schemeClr val="tx1"/>
                </a:solidFill>
                <a:effectLst/>
                <a:latin typeface="+mn-lt"/>
                <a:ea typeface="+mn-ea"/>
                <a:cs typeface="+mn-cs"/>
              </a:rPr>
              <a:t>Construction-</a:t>
            </a:r>
            <a:r>
              <a:rPr lang="nl-NL" sz="1200" kern="1200" dirty="0" err="1" smtClean="0">
                <a:solidFill>
                  <a:schemeClr val="tx1"/>
                </a:solidFill>
                <a:effectLst/>
                <a:latin typeface="+mn-lt"/>
                <a:ea typeface="+mn-ea"/>
                <a:cs typeface="+mn-cs"/>
              </a:rPr>
              <a:t>Function</a:t>
            </a:r>
            <a:r>
              <a:rPr lang="nl-NL" sz="1200" kern="1200" dirty="0" smtClean="0">
                <a:solidFill>
                  <a:schemeClr val="tx1"/>
                </a:solidFill>
                <a:effectLst/>
                <a:latin typeface="+mn-lt"/>
                <a:ea typeface="+mn-ea"/>
                <a:cs typeface="+mn-cs"/>
              </a:rPr>
              <a:t>-</a:t>
            </a:r>
            <a:r>
              <a:rPr lang="nl-NL" sz="1200" kern="1200" dirty="0" err="1" smtClean="0">
                <a:solidFill>
                  <a:schemeClr val="tx1"/>
                </a:solidFill>
                <a:effectLst/>
                <a:latin typeface="+mn-lt"/>
                <a:ea typeface="+mn-ea"/>
                <a:cs typeface="+mn-cs"/>
              </a:rPr>
              <a:t>Valuation</a:t>
            </a:r>
            <a:r>
              <a:rPr lang="nl-NL" sz="1200" kern="1200" dirty="0" smtClean="0">
                <a:solidFill>
                  <a:schemeClr val="tx1"/>
                </a:solidFill>
                <a:effectLst/>
                <a:latin typeface="+mn-lt"/>
                <a:ea typeface="+mn-ea"/>
                <a:cs typeface="+mn-cs"/>
              </a:rPr>
              <a:t> </a:t>
            </a:r>
          </a:p>
          <a:p>
            <a:pPr marL="171450" lvl="0" indent="-171450">
              <a:buFont typeface="Wingdings" pitchFamily="2" charset="2"/>
              <a:buChar char="§"/>
            </a:pPr>
            <a:r>
              <a:rPr lang="en-US" sz="1200" kern="1200" dirty="0" smtClean="0">
                <a:solidFill>
                  <a:schemeClr val="tx1"/>
                </a:solidFill>
                <a:effectLst/>
                <a:latin typeface="+mn-lt"/>
                <a:ea typeface="+mn-ea"/>
                <a:cs typeface="+mn-cs"/>
              </a:rPr>
              <a:t>a valuation of a system is defined as the contribution of a function of a system for a certain stakeholder;</a:t>
            </a:r>
          </a:p>
          <a:p>
            <a:pPr marL="171450" lvl="0" indent="-171450">
              <a:buFont typeface="Arial" pitchFamily="34" charset="0"/>
              <a:buChar char="•"/>
            </a:pPr>
            <a:r>
              <a:rPr lang="en-US" sz="1200" kern="1200" dirty="0" smtClean="0">
                <a:solidFill>
                  <a:schemeClr val="tx1"/>
                </a:solidFill>
                <a:effectLst/>
                <a:latin typeface="+mn-lt"/>
                <a:ea typeface="+mn-ea"/>
                <a:cs typeface="+mn-cs"/>
              </a:rPr>
              <a:t>one system may, and generally will, have more functions;</a:t>
            </a:r>
          </a:p>
          <a:p>
            <a:pPr marL="171450" indent="-171450">
              <a:buFont typeface="Arial" pitchFamily="34" charset="0"/>
              <a:buChar char="•"/>
            </a:pPr>
            <a:r>
              <a:rPr lang="en-US" sz="1200" kern="1200" dirty="0" smtClean="0">
                <a:solidFill>
                  <a:schemeClr val="tx1"/>
                </a:solidFill>
                <a:effectLst/>
                <a:latin typeface="+mn-lt"/>
                <a:ea typeface="+mn-ea"/>
                <a:cs typeface="+mn-cs"/>
              </a:rPr>
              <a:t>a function of a system is an inherent property of the system itself.</a:t>
            </a:r>
          </a:p>
          <a:p>
            <a:pPr marL="171450" lvl="0" indent="-171450">
              <a:buFont typeface="Wingdings" pitchFamily="2" charset="2"/>
              <a:buChar char="§"/>
            </a:pPr>
            <a:r>
              <a:rPr lang="en-US" sz="1200" kern="1200" dirty="0" smtClean="0">
                <a:solidFill>
                  <a:schemeClr val="tx1"/>
                </a:solidFill>
                <a:effectLst/>
                <a:latin typeface="+mn-lt"/>
                <a:ea typeface="+mn-ea"/>
                <a:cs typeface="+mn-cs"/>
              </a:rPr>
              <a:t>one-on-many relationships between construction and function.</a:t>
            </a:r>
          </a:p>
          <a:p>
            <a:pPr marL="171450" lvl="0" indent="-171450">
              <a:buFont typeface="Wingdings" pitchFamily="2" charset="2"/>
              <a:buChar char="§"/>
            </a:pPr>
            <a:r>
              <a:rPr lang="en-US" sz="1200" kern="1200" dirty="0" smtClean="0">
                <a:solidFill>
                  <a:schemeClr val="tx1"/>
                </a:solidFill>
                <a:effectLst/>
                <a:latin typeface="+mn-lt"/>
                <a:ea typeface="+mn-ea"/>
                <a:cs typeface="+mn-cs"/>
              </a:rPr>
              <a:t>one function can, and generally will, have more contributions.</a:t>
            </a:r>
          </a:p>
          <a:p>
            <a:pPr marL="171450" lvl="0" indent="-171450">
              <a:buFont typeface="Wingdings" pitchFamily="2" charset="2"/>
              <a:buChar char="§"/>
            </a:pPr>
            <a:r>
              <a:rPr lang="en-US" sz="1200" kern="1200" dirty="0" smtClean="0">
                <a:solidFill>
                  <a:schemeClr val="tx1"/>
                </a:solidFill>
                <a:effectLst/>
                <a:latin typeface="+mn-lt"/>
                <a:ea typeface="+mn-ea"/>
                <a:cs typeface="+mn-cs"/>
              </a:rPr>
              <a:t>Both construction and function can be objectively asserted.</a:t>
            </a:r>
          </a:p>
          <a:p>
            <a:pPr marL="171450" lvl="0" indent="-171450">
              <a:buFont typeface="Wingdings" pitchFamily="2" charset="2"/>
              <a:buChar char="§"/>
            </a:pPr>
            <a:r>
              <a:rPr lang="en-US" sz="1200" kern="1200" dirty="0" smtClean="0">
                <a:solidFill>
                  <a:schemeClr val="tx1"/>
                </a:solidFill>
                <a:effectLst/>
                <a:latin typeface="+mn-lt"/>
                <a:ea typeface="+mn-ea"/>
                <a:cs typeface="+mn-cs"/>
              </a:rPr>
              <a:t>Three perspectives are needed for developing enterprises</a:t>
            </a:r>
          </a:p>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82A25598-51B0-440A-A734-D229F66CA01B}" type="slidenum">
              <a:rPr lang="nl-BE" smtClean="0"/>
              <a:pPr/>
              <a:t>8</a:t>
            </a:fld>
            <a:endParaRPr lang="nl-BE"/>
          </a:p>
        </p:txBody>
      </p:sp>
    </p:spTree>
    <p:extLst>
      <p:ext uri="{BB962C8B-B14F-4D97-AF65-F5344CB8AC3E}">
        <p14:creationId xmlns="" xmlns:p14="http://schemas.microsoft.com/office/powerpoint/2010/main" val="51669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Intention :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To govern and manage  (corporate) strategy decisions</a:t>
            </a:r>
          </a:p>
          <a:p>
            <a:pPr marL="228600" lvl="0" indent="-228600">
              <a:buFont typeface="+mj-lt"/>
              <a:buAutoNum type="arabicPeriod"/>
            </a:pPr>
            <a:r>
              <a:rPr lang="en-US" sz="1200" kern="1200" dirty="0" smtClean="0">
                <a:solidFill>
                  <a:schemeClr val="tx1"/>
                </a:solidFill>
                <a:effectLst/>
                <a:latin typeface="+mn-lt"/>
                <a:ea typeface="+mn-ea"/>
                <a:cs typeface="+mn-cs"/>
              </a:rPr>
              <a:t>(Black box) modeling of business</a:t>
            </a:r>
            <a:r>
              <a:rPr lang="en-US" sz="1200" kern="1200" baseline="0" dirty="0" smtClean="0">
                <a:solidFill>
                  <a:schemeClr val="tx1"/>
                </a:solidFill>
                <a:effectLst/>
                <a:latin typeface="+mn-lt"/>
                <a:ea typeface="+mn-ea"/>
                <a:cs typeface="+mn-cs"/>
              </a:rPr>
              <a:t> sourcing based on </a:t>
            </a:r>
            <a:r>
              <a:rPr lang="en-US" sz="1200" kern="1200" dirty="0" smtClean="0">
                <a:solidFill>
                  <a:schemeClr val="tx1"/>
                </a:solidFill>
                <a:effectLst/>
                <a:latin typeface="+mn-lt"/>
                <a:ea typeface="+mn-ea"/>
                <a:cs typeface="+mn-cs"/>
              </a:rPr>
              <a:t>complex emerging phenomena of componentization and service orientation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Requirement</a:t>
            </a:r>
            <a:r>
              <a:rPr lang="en-US" sz="1200" kern="1200" dirty="0" smtClean="0">
                <a:solidFill>
                  <a:schemeClr val="tx1"/>
                </a:solidFill>
                <a:effectLst/>
                <a:latin typeface="+mn-lt"/>
                <a:ea typeface="+mn-ea"/>
                <a:cs typeface="+mn-cs"/>
              </a:rPr>
              <a:t> : </a:t>
            </a:r>
          </a:p>
          <a:p>
            <a:pPr marL="171450" indent="-171450">
              <a:buFontTx/>
              <a:buChar char="-"/>
            </a:pPr>
            <a:r>
              <a:rPr lang="en-US" sz="1200" kern="1200" dirty="0" smtClean="0">
                <a:solidFill>
                  <a:schemeClr val="tx1"/>
                </a:solidFill>
                <a:effectLst/>
                <a:latin typeface="+mn-lt"/>
                <a:ea typeface="+mn-ea"/>
                <a:cs typeface="+mn-cs"/>
              </a:rPr>
              <a:t>a well-defined conceptualization of sourcing : a high level conceptualization adequate to strategy level of enterprise, not to operational level, for strategy decisions , not operational decisions.</a:t>
            </a:r>
          </a:p>
          <a:p>
            <a:pPr marL="171450" indent="-171450">
              <a:buFontTx/>
              <a:buChar char="-"/>
            </a:pPr>
            <a:r>
              <a:rPr lang="nl-NL" sz="1200" kern="1200" dirty="0" err="1" smtClean="0">
                <a:solidFill>
                  <a:schemeClr val="tx1"/>
                </a:solidFill>
                <a:effectLst/>
                <a:latin typeface="+mn-lt"/>
                <a:ea typeface="+mn-ea"/>
                <a:cs typeface="+mn-cs"/>
              </a:rPr>
              <a:t>Functional</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principles</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for</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sourcing</a:t>
            </a:r>
            <a:r>
              <a:rPr lang="nl-NL" sz="1200" kern="1200" baseline="0" dirty="0" smtClean="0">
                <a:solidFill>
                  <a:schemeClr val="tx1"/>
                </a:solidFill>
                <a:effectLst/>
                <a:latin typeface="+mn-lt"/>
                <a:ea typeface="+mn-ea"/>
                <a:cs typeface="+mn-cs"/>
              </a:rPr>
              <a:t> of business.</a:t>
            </a:r>
            <a:endParaRPr lang="en-US" dirty="0"/>
          </a:p>
        </p:txBody>
      </p:sp>
      <p:sp>
        <p:nvSpPr>
          <p:cNvPr id="4" name="Slide Number Placeholder 3"/>
          <p:cNvSpPr>
            <a:spLocks noGrp="1"/>
          </p:cNvSpPr>
          <p:nvPr>
            <p:ph type="sldNum" sz="quarter" idx="10"/>
          </p:nvPr>
        </p:nvSpPr>
        <p:spPr/>
        <p:txBody>
          <a:bodyPr/>
          <a:lstStyle/>
          <a:p>
            <a:fld id="{82A25598-51B0-440A-A734-D229F66CA01B}" type="slidenum">
              <a:rPr lang="nl-BE" smtClean="0"/>
              <a:pPr/>
              <a:t>10</a:t>
            </a:fld>
            <a:endParaRPr lang="nl-BE"/>
          </a:p>
        </p:txBody>
      </p:sp>
    </p:spTree>
    <p:extLst>
      <p:ext uri="{BB962C8B-B14F-4D97-AF65-F5344CB8AC3E}">
        <p14:creationId xmlns="" xmlns:p14="http://schemas.microsoft.com/office/powerpoint/2010/main" val="390138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A viable system is a system that survives, is both internally and externally balanced, and has mechanisms and opportunities to grow and learn, to develop and adapt, and hence to become more and more efficient within its environment. Stafford Beer 1991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firm as viable system is an organization based on interconnections and interdependence among its internal components (sub-systems) and the components of other systems (supra-systems) to evolve, develop and improve over time its conditions of survival.</a:t>
            </a:r>
          </a:p>
          <a:p>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viable systemic paradigm is the conceptual distinction between ‘structure’ and ‘system’. (</a:t>
            </a:r>
            <a:r>
              <a:rPr lang="en-US" sz="1200" i="1" dirty="0" err="1" smtClean="0">
                <a:solidFill>
                  <a:srgbClr val="002060"/>
                </a:solidFill>
              </a:rPr>
              <a:t>Barile</a:t>
            </a:r>
            <a:r>
              <a:rPr lang="en-US" sz="1200" i="1" dirty="0" smtClean="0">
                <a:solidFill>
                  <a:srgbClr val="002060"/>
                </a:solidFill>
              </a:rPr>
              <a:t> and </a:t>
            </a:r>
            <a:r>
              <a:rPr lang="en-US" sz="1200" i="1" dirty="0" err="1" smtClean="0">
                <a:solidFill>
                  <a:srgbClr val="002060"/>
                </a:solidFill>
              </a:rPr>
              <a:t>Saviano</a:t>
            </a:r>
            <a:r>
              <a:rPr lang="en-US" sz="1200" i="1" dirty="0" smtClean="0">
                <a:solidFill>
                  <a:srgbClr val="002060"/>
                </a:solidFill>
              </a:rPr>
              <a:t>, 2008</a:t>
            </a:r>
            <a:r>
              <a:rPr lang="en-US" sz="1200" kern="1200" dirty="0" smtClean="0">
                <a:solidFill>
                  <a:schemeClr val="tx1"/>
                </a:solidFill>
                <a:effectLst/>
                <a:latin typeface="+mn-lt"/>
                <a:ea typeface="+mn-ea"/>
                <a:cs typeface="+mn-cs"/>
              </a:rPr>
              <a:t>)  The advantages of the “Structure-System” view of viable systems include a more effective ability to show the evolutionary dynamics of a firm.</a:t>
            </a:r>
          </a:p>
          <a:p>
            <a:endParaRPr lang="en-US" sz="1200" kern="120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Static view: </a:t>
            </a:r>
            <a:r>
              <a:rPr lang="en-US" sz="1200" b="0" i="0" u="none" strike="noStrike" kern="1200" baseline="0" dirty="0" smtClean="0">
                <a:solidFill>
                  <a:schemeClr val="tx1"/>
                </a:solidFill>
                <a:latin typeface="+mn-lt"/>
                <a:ea typeface="+mn-ea"/>
                <a:cs typeface="+mn-cs"/>
              </a:rPr>
              <a:t>elements and/or relations- static components (parts) and relations (structure).</a:t>
            </a:r>
          </a:p>
          <a:p>
            <a:r>
              <a:rPr lang="en-US" sz="1200" b="1" i="0" u="none" strike="noStrike" kern="1200" baseline="0" dirty="0" smtClean="0">
                <a:solidFill>
                  <a:schemeClr val="tx1"/>
                </a:solidFill>
                <a:latin typeface="+mn-lt"/>
                <a:ea typeface="+mn-ea"/>
                <a:cs typeface="+mn-cs"/>
              </a:rPr>
              <a:t>dynamic view: </a:t>
            </a:r>
            <a:r>
              <a:rPr lang="en-US" sz="1200" b="0" i="0" u="none" strike="noStrike" kern="1200" baseline="0" dirty="0" smtClean="0">
                <a:solidFill>
                  <a:schemeClr val="tx1"/>
                </a:solidFill>
                <a:latin typeface="+mn-lt"/>
                <a:ea typeface="+mn-ea"/>
                <a:cs typeface="+mn-cs"/>
              </a:rPr>
              <a:t>interaction- internal/external interactions- </a:t>
            </a:r>
          </a:p>
          <a:p>
            <a:endParaRPr lang="en-US" sz="1200" kern="1200" dirty="0" smtClean="0">
              <a:solidFill>
                <a:schemeClr val="tx1"/>
              </a:solidFill>
              <a:effectLst/>
              <a:latin typeface="+mn-lt"/>
              <a:ea typeface="+mn-ea"/>
              <a:cs typeface="+mn-cs"/>
            </a:endParaRPr>
          </a:p>
          <a:p>
            <a:pPr marL="171450" lvl="0" indent="-171450">
              <a:buFont typeface="Wingdings" pitchFamily="2" charset="2"/>
              <a:buChar char="§"/>
            </a:pPr>
            <a:r>
              <a:rPr lang="en-US" sz="1200" b="1" kern="1200" dirty="0" smtClean="0">
                <a:solidFill>
                  <a:schemeClr val="tx1"/>
                </a:solidFill>
                <a:effectLst/>
                <a:latin typeface="+mn-lt"/>
                <a:ea typeface="+mn-ea"/>
                <a:cs typeface="+mn-cs"/>
              </a:rPr>
              <a:t>Structure-based view</a:t>
            </a:r>
            <a:r>
              <a:rPr lang="en-US" sz="1200" kern="1200" dirty="0" smtClean="0">
                <a:solidFill>
                  <a:schemeClr val="tx1"/>
                </a:solidFill>
                <a:effectLst/>
                <a:latin typeface="+mn-lt"/>
                <a:ea typeface="+mn-ea"/>
                <a:cs typeface="+mn-cs"/>
              </a:rPr>
              <a:t> is a static and objective view. </a:t>
            </a:r>
          </a:p>
          <a:p>
            <a:pPr marL="171450" lvl="0" indent="-171450">
              <a:buFont typeface="Wingdings" pitchFamily="2" charset="2"/>
              <a:buChar char="§"/>
            </a:pPr>
            <a:r>
              <a:rPr lang="en-US" sz="1200" b="1" kern="1200" dirty="0" smtClean="0">
                <a:solidFill>
                  <a:schemeClr val="tx1"/>
                </a:solidFill>
                <a:effectLst/>
                <a:latin typeface="+mn-lt"/>
                <a:ea typeface="+mn-ea"/>
                <a:cs typeface="+mn-cs"/>
              </a:rPr>
              <a:t>system-based view </a:t>
            </a:r>
            <a:r>
              <a:rPr lang="en-US" sz="1200" kern="1200" dirty="0" smtClean="0">
                <a:solidFill>
                  <a:schemeClr val="tx1"/>
                </a:solidFill>
                <a:effectLst/>
                <a:latin typeface="+mn-lt"/>
                <a:ea typeface="+mn-ea"/>
                <a:cs typeface="+mn-cs"/>
              </a:rPr>
              <a:t>is a dynamic and subjective view</a:t>
            </a:r>
          </a:p>
          <a:p>
            <a:pPr marL="171450" lvl="0" indent="-171450">
              <a:buFont typeface="Wingdings" pitchFamily="2" charset="2"/>
              <a:buChar char="§"/>
            </a:pPr>
            <a:r>
              <a:rPr lang="en-US" sz="1200" kern="1200" dirty="0" smtClean="0">
                <a:solidFill>
                  <a:schemeClr val="tx1"/>
                </a:solidFill>
                <a:effectLst/>
                <a:latin typeface="+mn-lt"/>
                <a:ea typeface="+mn-ea"/>
                <a:cs typeface="+mn-cs"/>
              </a:rPr>
              <a:t>One-on-many relationships between structure and system - several systems can emerge from the same structure</a:t>
            </a:r>
          </a:p>
          <a:p>
            <a:pPr marL="171450" lvl="0" indent="-171450">
              <a:buFont typeface="Wingdings" pitchFamily="2" charset="2"/>
              <a:buChar char="§"/>
            </a:pPr>
            <a:r>
              <a:rPr lang="en-US" sz="1200" kern="1200" dirty="0" err="1" smtClean="0">
                <a:solidFill>
                  <a:schemeClr val="tx1"/>
                </a:solidFill>
                <a:effectLst/>
                <a:latin typeface="+mn-lt"/>
                <a:ea typeface="+mn-ea"/>
                <a:cs typeface="+mn-cs"/>
              </a:rPr>
              <a:t>StBV</a:t>
            </a:r>
            <a:r>
              <a:rPr lang="en-US" sz="1200" kern="1200" dirty="0" smtClean="0">
                <a:solidFill>
                  <a:schemeClr val="tx1"/>
                </a:solidFill>
                <a:effectLst/>
                <a:latin typeface="+mn-lt"/>
                <a:ea typeface="+mn-ea"/>
                <a:cs typeface="+mn-cs"/>
              </a:rPr>
              <a:t> as a static and objective perspective is useful for describing and measuring a phenomenon. </a:t>
            </a:r>
          </a:p>
          <a:p>
            <a:pPr marL="171450" lvl="0" indent="-171450">
              <a:buFont typeface="Wingdings" pitchFamily="2" charset="2"/>
              <a:buChar char="§"/>
            </a:pPr>
            <a:r>
              <a:rPr lang="en-US" sz="1200" kern="1200" dirty="0" err="1" smtClean="0">
                <a:solidFill>
                  <a:schemeClr val="tx1"/>
                </a:solidFill>
                <a:effectLst/>
                <a:latin typeface="+mn-lt"/>
                <a:ea typeface="+mn-ea"/>
                <a:cs typeface="+mn-cs"/>
              </a:rPr>
              <a:t>SyBV</a:t>
            </a:r>
            <a:r>
              <a:rPr lang="en-US" sz="1200" kern="1200" dirty="0" smtClean="0">
                <a:solidFill>
                  <a:schemeClr val="tx1"/>
                </a:solidFill>
                <a:effectLst/>
                <a:latin typeface="+mn-lt"/>
                <a:ea typeface="+mn-ea"/>
                <a:cs typeface="+mn-cs"/>
              </a:rPr>
              <a:t> as a dynamic and subjective perspective that is useful for interpreting the system dynamics.</a:t>
            </a:r>
          </a:p>
          <a:p>
            <a:endParaRPr lang="en-US"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A25598-51B0-440A-A734-D229F66CA01B}" type="slidenum">
              <a:rPr lang="nl-BE" smtClean="0"/>
              <a:pPr/>
              <a:t>11</a:t>
            </a:fld>
            <a:endParaRPr lang="nl-BE"/>
          </a:p>
        </p:txBody>
      </p:sp>
    </p:spTree>
    <p:extLst>
      <p:ext uri="{BB962C8B-B14F-4D97-AF65-F5344CB8AC3E}">
        <p14:creationId xmlns="" xmlns:p14="http://schemas.microsoft.com/office/powerpoint/2010/main" val="293010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some cases, might seem synonyms</a:t>
            </a:r>
            <a:endParaRPr lang="en-US" dirty="0"/>
          </a:p>
        </p:txBody>
      </p:sp>
      <p:sp>
        <p:nvSpPr>
          <p:cNvPr id="4" name="Slide Number Placeholder 3"/>
          <p:cNvSpPr>
            <a:spLocks noGrp="1"/>
          </p:cNvSpPr>
          <p:nvPr>
            <p:ph type="sldNum" sz="quarter" idx="10"/>
          </p:nvPr>
        </p:nvSpPr>
        <p:spPr/>
        <p:txBody>
          <a:bodyPr/>
          <a:lstStyle/>
          <a:p>
            <a:fld id="{82A25598-51B0-440A-A734-D229F66CA01B}" type="slidenum">
              <a:rPr lang="nl-BE" smtClean="0"/>
              <a:pPr/>
              <a:t>12</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first solution is: </a:t>
            </a:r>
            <a:r>
              <a:rPr lang="en-US" sz="1200" i="1" kern="1200" dirty="0" smtClean="0">
                <a:solidFill>
                  <a:schemeClr val="tx1"/>
                </a:solidFill>
                <a:effectLst/>
                <a:latin typeface="+mn-lt"/>
                <a:ea typeface="+mn-ea"/>
                <a:cs typeface="+mn-cs"/>
              </a:rPr>
              <a:t>Applying viable system approach (</a:t>
            </a:r>
            <a:r>
              <a:rPr lang="en-US" sz="1200" i="1" kern="1200" dirty="0" err="1" smtClean="0">
                <a:solidFill>
                  <a:schemeClr val="tx1"/>
                </a:solidFill>
                <a:effectLst/>
                <a:latin typeface="+mn-lt"/>
                <a:ea typeface="+mn-ea"/>
                <a:cs typeface="+mn-cs"/>
              </a:rPr>
              <a:t>vSa</a:t>
            </a:r>
            <a:r>
              <a:rPr lang="en-US" sz="1200" i="1" kern="1200" dirty="0" smtClean="0">
                <a:solidFill>
                  <a:schemeClr val="tx1"/>
                </a:solidFill>
                <a:effectLst/>
                <a:latin typeface="+mn-lt"/>
                <a:ea typeface="+mn-ea"/>
                <a:cs typeface="+mn-cs"/>
              </a:rPr>
              <a:t>) as an interpretative approach to qualify the concepts of the complex emerging phenomena of componentization and service orientation such as resource integration and dynamic capabilities, interactions between components, service exchange and value creation in the discipline of Enterprise Engineering</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171450" lvl="0" indent="-171450">
              <a:buFont typeface="Wingdings" pitchFamily="2" charset="2"/>
              <a:buChar char="§"/>
            </a:pPr>
            <a:r>
              <a:rPr lang="en-US" sz="1200" kern="1200" dirty="0" smtClean="0">
                <a:solidFill>
                  <a:schemeClr val="tx1"/>
                </a:solidFill>
                <a:effectLst/>
                <a:latin typeface="+mn-lt"/>
                <a:ea typeface="+mn-ea"/>
                <a:cs typeface="+mn-cs"/>
              </a:rPr>
              <a:t>complexity refers to a particular combination of multiplicities and autonomies in a given context</a:t>
            </a:r>
          </a:p>
          <a:p>
            <a:pPr marL="171450" lvl="0" indent="-171450">
              <a:buFont typeface="Wingdings" pitchFamily="2" charset="2"/>
              <a:buChar char="§"/>
            </a:pPr>
            <a:r>
              <a:rPr lang="en-US" sz="1200" kern="1200" dirty="0" smtClean="0">
                <a:solidFill>
                  <a:schemeClr val="tx1"/>
                </a:solidFill>
                <a:effectLst/>
                <a:latin typeface="+mn-lt"/>
                <a:ea typeface="+mn-ea"/>
                <a:cs typeface="+mn-cs"/>
              </a:rPr>
              <a:t>A system is a phenomenon that can generate chaos, complexity or simply complication, depending on the interpretative capacity of the observer (decision maker), not on the characteristics of the phenomenon</a:t>
            </a:r>
          </a:p>
          <a:p>
            <a:pPr marL="171450" lvl="0" indent="-171450">
              <a:buFont typeface="Wingdings" pitchFamily="2" charset="2"/>
              <a:buChar char="§"/>
            </a:pP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system cannot be examined and understood as a single phenomenon, but it should be contextualized within the framework of interconnections and interdependences with the external environment, from which the same system derives the degree of complication or complexity of its representation</a:t>
            </a:r>
          </a:p>
          <a:p>
            <a:pPr marL="171450" lvl="0" indent="-171450">
              <a:buFont typeface="Wingdings" pitchFamily="2" charset="2"/>
              <a:buChar char="§"/>
            </a:pPr>
            <a:r>
              <a:rPr lang="en-US" sz="1200" kern="1200" dirty="0" smtClean="0">
                <a:solidFill>
                  <a:schemeClr val="tx1"/>
                </a:solidFill>
                <a:effectLst/>
                <a:latin typeface="+mn-lt"/>
                <a:ea typeface="+mn-ea"/>
                <a:cs typeface="+mn-cs"/>
              </a:rPr>
              <a:t>The interpretation of complex emerging phenomena requires interdisciplinary approaches, both a reductionist view (analyzing elements and their relations) and a holistic view (capable of observing the whole).</a:t>
            </a:r>
          </a:p>
          <a:p>
            <a:pPr marL="171450" lvl="0" indent="-171450">
              <a:buFont typeface="Wingdings" pitchFamily="2" charset="2"/>
              <a:buChar char="§"/>
            </a:pPr>
            <a:r>
              <a:rPr lang="en-US" sz="1200" kern="1200" dirty="0" smtClean="0">
                <a:solidFill>
                  <a:schemeClr val="tx1"/>
                </a:solidFill>
                <a:effectLst/>
                <a:latin typeface="+mn-lt"/>
                <a:ea typeface="+mn-ea"/>
                <a:cs typeface="+mn-cs"/>
              </a:rPr>
              <a:t>Increasing attention in service research due to its contribution to understanding complex emerging phenomena such as value co-creation, service exchange and service systems</a:t>
            </a:r>
          </a:p>
          <a:p>
            <a:endParaRPr lang="en-US" dirty="0"/>
          </a:p>
        </p:txBody>
      </p:sp>
      <p:sp>
        <p:nvSpPr>
          <p:cNvPr id="4" name="Slide Number Placeholder 3"/>
          <p:cNvSpPr>
            <a:spLocks noGrp="1"/>
          </p:cNvSpPr>
          <p:nvPr>
            <p:ph type="sldNum" sz="quarter" idx="10"/>
          </p:nvPr>
        </p:nvSpPr>
        <p:spPr/>
        <p:txBody>
          <a:bodyPr/>
          <a:lstStyle/>
          <a:p>
            <a:fld id="{82A25598-51B0-440A-A734-D229F66CA01B}" type="slidenum">
              <a:rPr lang="nl-BE" smtClean="0"/>
              <a:pPr/>
              <a:t>13</a:t>
            </a:fld>
            <a:endParaRPr lang="nl-BE"/>
          </a:p>
        </p:txBody>
      </p:sp>
    </p:spTree>
    <p:extLst>
      <p:ext uri="{BB962C8B-B14F-4D97-AF65-F5344CB8AC3E}">
        <p14:creationId xmlns="" xmlns:p14="http://schemas.microsoft.com/office/powerpoint/2010/main" val="554363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a:prstGeom prst="rect">
            <a:avLst/>
          </a:prstGeom>
        </p:spPr>
        <p:txBody>
          <a:bodyPr anchor="b" anchorCtr="0"/>
          <a:lstStyle>
            <a:lvl1pPr>
              <a:defRPr b="1" baseline="0">
                <a:solidFill>
                  <a:srgbClr val="74A18E"/>
                </a:solidFill>
              </a:defRPr>
            </a:lvl1pPr>
          </a:lstStyle>
          <a:p>
            <a:r>
              <a:rPr lang="en-GB" noProof="0" smtClean="0"/>
              <a:t>Click to modify title</a:t>
            </a:r>
            <a:endParaRPr lang="en-GB" noProof="0"/>
          </a:p>
        </p:txBody>
      </p:sp>
      <p:sp>
        <p:nvSpPr>
          <p:cNvPr id="3" name="Ondertitel 2"/>
          <p:cNvSpPr>
            <a:spLocks noGrp="1"/>
          </p:cNvSpPr>
          <p:nvPr>
            <p:ph type="subTitle" idx="1" hasCustomPrompt="1"/>
          </p:nvPr>
        </p:nvSpPr>
        <p:spPr>
          <a:xfrm>
            <a:off x="685800" y="3714752"/>
            <a:ext cx="7772400" cy="1752600"/>
          </a:xfrm>
          <a:prstGeom prst="rect">
            <a:avLst/>
          </a:prstGeo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modify subtitle</a:t>
            </a:r>
            <a:endParaRPr lang="en-GB" noProof="0"/>
          </a:p>
        </p:txBody>
      </p:sp>
      <p:sp>
        <p:nvSpPr>
          <p:cNvPr id="7" name="Rectangle 8"/>
          <p:cNvSpPr txBox="1">
            <a:spLocks noChangeArrowheads="1"/>
          </p:cNvSpPr>
          <p:nvPr userDrawn="1"/>
        </p:nvSpPr>
        <p:spPr bwMode="auto">
          <a:xfrm>
            <a:off x="404798" y="6072206"/>
            <a:ext cx="666753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latin typeface="+mn-lt"/>
                <a:ea typeface="+mn-ea"/>
                <a:cs typeface="+mn-cs"/>
              </a:rPr>
              <a:t>Faculty of Economics and Business Administration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latin typeface="+mn-lt"/>
                <a:ea typeface="+mn-ea"/>
                <a:cs typeface="+mn-cs"/>
              </a:rPr>
              <a:t>Department of Management Information and Operations Management</a:t>
            </a: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4"/>
          <p:cNvPicPr>
            <a:picLocks noChangeAspect="1" noChangeArrowheads="1"/>
          </p:cNvPicPr>
          <p:nvPr userDrawn="1"/>
        </p:nvPicPr>
        <p:blipFill>
          <a:blip r:embed="rId2" cstate="print">
            <a:clrChange>
              <a:clrFrom>
                <a:srgbClr val="FFFFFF"/>
              </a:clrFrom>
              <a:clrTo>
                <a:srgbClr val="FFFFFF">
                  <a:alpha val="0"/>
                </a:srgbClr>
              </a:clrTo>
            </a:clrChange>
          </a:blip>
          <a:srcRect l="4687" t="28125" r="2148" b="53125"/>
          <a:stretch>
            <a:fillRect/>
          </a:stretch>
        </p:blipFill>
        <p:spPr bwMode="auto">
          <a:xfrm>
            <a:off x="285720" y="214290"/>
            <a:ext cx="8572560" cy="1078309"/>
          </a:xfrm>
          <a:prstGeom prst="rect">
            <a:avLst/>
          </a:prstGeom>
          <a:noFill/>
          <a:ln w="9525">
            <a:noFill/>
            <a:miter lim="800000"/>
            <a:headEnd/>
            <a:tailEnd/>
          </a:ln>
        </p:spPr>
      </p:pic>
      <p:sp>
        <p:nvSpPr>
          <p:cNvPr id="9" name="Tekstvak 8"/>
          <p:cNvSpPr txBox="1"/>
          <p:nvPr userDrawn="1"/>
        </p:nvSpPr>
        <p:spPr>
          <a:xfrm>
            <a:off x="7143768" y="6072206"/>
            <a:ext cx="1571636" cy="428628"/>
          </a:xfrm>
          <a:prstGeom prst="rect">
            <a:avLst/>
          </a:prstGeom>
          <a:noFill/>
        </p:spPr>
        <p:txBody>
          <a:bodyPr wrap="none" rtlCol="0">
            <a:noAutofit/>
          </a:bodyPr>
          <a:lstStyle/>
          <a:p>
            <a:pPr algn="r"/>
            <a:endParaRPr lang="en-GB" sz="1200" noProof="0" smtClean="0"/>
          </a:p>
          <a:p>
            <a:pPr algn="r"/>
            <a:fld id="{76450C37-43A9-46E6-BCE6-3A1E8BE1BDFB}" type="datetime3">
              <a:rPr lang="en-GB" sz="1200" noProof="0" smtClean="0"/>
              <a:pPr algn="r"/>
              <a:t>15 May, 2013</a:t>
            </a:fld>
            <a:endParaRPr lang="en-GB" sz="1200" noProof="0"/>
          </a:p>
        </p:txBody>
      </p:sp>
      <p:sp>
        <p:nvSpPr>
          <p:cNvPr id="10" name="Rechthoek 9"/>
          <p:cNvSpPr/>
          <p:nvPr userDrawn="1"/>
        </p:nvSpPr>
        <p:spPr>
          <a:xfrm>
            <a:off x="4786314" y="928670"/>
            <a:ext cx="4071966"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cap="all" baseline="0" noProof="0" dirty="0" smtClean="0">
                <a:solidFill>
                  <a:srgbClr val="74A18E"/>
                </a:solidFill>
                <a:latin typeface="+mn-lt"/>
                <a:ea typeface="+mn-ea"/>
                <a:cs typeface="+mn-cs"/>
              </a:rPr>
              <a:t>Faculty of Economics and Business Administration </a:t>
            </a:r>
          </a:p>
          <a:p>
            <a:pPr algn="ctr"/>
            <a:endParaRPr lang="nl-BE" sz="1200" b="1" cap="all" baseline="0" dirty="0">
              <a:solidFill>
                <a:srgbClr val="74A18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37242" y="357394"/>
            <a:ext cx="6249600" cy="428400"/>
          </a:xfrm>
          <a:prstGeom prst="rect">
            <a:avLst/>
          </a:prstGeom>
          <a:solidFill>
            <a:srgbClr val="72A493"/>
          </a:solidFill>
        </p:spPr>
        <p:txBody>
          <a:bodyPr anchor="ctr" anchorCtr="0">
            <a:normAutofit/>
          </a:bodyPr>
          <a:lstStyle>
            <a:lvl1pPr algn="l">
              <a:defRPr sz="3200">
                <a:solidFill>
                  <a:schemeClr val="bg1"/>
                </a:solidFill>
              </a:defRPr>
            </a:lvl1pPr>
          </a:lstStyle>
          <a:p>
            <a:r>
              <a:rPr lang="en-GB" noProof="0" smtClean="0"/>
              <a:t>Click to modify title</a:t>
            </a:r>
            <a:endParaRPr lang="en-GB" noProof="0"/>
          </a:p>
        </p:txBody>
      </p:sp>
      <p:sp>
        <p:nvSpPr>
          <p:cNvPr id="3" name="Tijdelijke aanduiding voor inhoud 2"/>
          <p:cNvSpPr>
            <a:spLocks noGrp="1"/>
          </p:cNvSpPr>
          <p:nvPr>
            <p:ph idx="1"/>
          </p:nvPr>
        </p:nvSpPr>
        <p:spPr>
          <a:xfrm>
            <a:off x="457200" y="1303341"/>
            <a:ext cx="8229600" cy="4768865"/>
          </a:xfrm>
          <a:prstGeom prst="rect">
            <a:avLst/>
          </a:prstGeom>
        </p:spPr>
        <p:txBody>
          <a:bodyPr/>
          <a:lstStyle>
            <a:lvl1pPr>
              <a:buFont typeface="Wingdings" pitchFamily="2" charset="2"/>
              <a:buChar char="Ø"/>
              <a:defRPr/>
            </a:lvl1pPr>
            <a:lvl2pPr>
              <a:buFont typeface="Wingdings" pitchFamily="2" charset="2"/>
              <a:buChar char="§"/>
              <a:defRPr/>
            </a:lvl2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Rectangle 8"/>
          <p:cNvSpPr txBox="1">
            <a:spLocks noChangeArrowheads="1"/>
          </p:cNvSpPr>
          <p:nvPr userDrawn="1"/>
        </p:nvSpPr>
        <p:spPr bwMode="auto">
          <a:xfrm>
            <a:off x="404798" y="6072206"/>
            <a:ext cx="666753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smtClean="0">
                <a:solidFill>
                  <a:schemeClr val="tx1"/>
                </a:solidFill>
                <a:latin typeface="+mn-lt"/>
                <a:ea typeface="+mn-ea"/>
                <a:cs typeface="+mn-cs"/>
              </a:rPr>
              <a:t>Faculty of Economics and Business Administration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smtClean="0">
                <a:solidFill>
                  <a:schemeClr val="tx1"/>
                </a:solidFill>
                <a:latin typeface="+mn-lt"/>
                <a:ea typeface="+mn-ea"/>
                <a:cs typeface="+mn-cs"/>
              </a:rPr>
              <a:t>Department of Management Information and Operations Management</a:t>
            </a:r>
            <a:endParaRPr kumimoji="0" lang="en-GB" sz="12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8" name="Picture 4"/>
          <p:cNvPicPr>
            <a:picLocks noChangeAspect="1" noChangeArrowheads="1"/>
          </p:cNvPicPr>
          <p:nvPr userDrawn="1"/>
        </p:nvPicPr>
        <p:blipFill>
          <a:blip r:embed="rId2" cstate="print">
            <a:clrChange>
              <a:clrFrom>
                <a:srgbClr val="FFFFFF"/>
              </a:clrFrom>
              <a:clrTo>
                <a:srgbClr val="FFFFFF">
                  <a:alpha val="0"/>
                </a:srgbClr>
              </a:clrTo>
            </a:clrChange>
          </a:blip>
          <a:srcRect l="48130" t="30236" r="41743" b="61152"/>
          <a:stretch>
            <a:fillRect/>
          </a:stretch>
        </p:blipFill>
        <p:spPr bwMode="auto">
          <a:xfrm>
            <a:off x="1777900" y="357166"/>
            <a:ext cx="826314" cy="439200"/>
          </a:xfrm>
          <a:prstGeom prst="rect">
            <a:avLst/>
          </a:prstGeom>
          <a:noFill/>
          <a:ln w="9525">
            <a:noFill/>
            <a:miter lim="800000"/>
            <a:headEnd/>
            <a:tailEnd/>
          </a:ln>
        </p:spPr>
      </p:pic>
      <p:pic>
        <p:nvPicPr>
          <p:cNvPr id="9" name="Picture 4"/>
          <p:cNvPicPr>
            <a:picLocks noChangeAspect="1" noChangeArrowheads="1"/>
          </p:cNvPicPr>
          <p:nvPr userDrawn="1"/>
        </p:nvPicPr>
        <p:blipFill>
          <a:blip r:embed="rId2" cstate="print">
            <a:clrChange>
              <a:clrFrom>
                <a:srgbClr val="FFFFFF"/>
              </a:clrFrom>
              <a:clrTo>
                <a:srgbClr val="FFFFFF">
                  <a:alpha val="0"/>
                </a:srgbClr>
              </a:clrTo>
            </a:clrChange>
          </a:blip>
          <a:srcRect l="20990" t="30236" r="69693" b="61134"/>
          <a:stretch>
            <a:fillRect/>
          </a:stretch>
        </p:blipFill>
        <p:spPr bwMode="auto">
          <a:xfrm>
            <a:off x="357159" y="357166"/>
            <a:ext cx="758661" cy="439200"/>
          </a:xfrm>
          <a:prstGeom prst="rect">
            <a:avLst/>
          </a:prstGeom>
          <a:noFill/>
          <a:ln w="9525">
            <a:noFill/>
            <a:miter lim="800000"/>
            <a:headEnd/>
            <a:tailEnd/>
          </a:ln>
        </p:spPr>
      </p:pic>
      <p:pic>
        <p:nvPicPr>
          <p:cNvPr id="10" name="Picture 4"/>
          <p:cNvPicPr>
            <a:picLocks noChangeAspect="1" noChangeArrowheads="1"/>
          </p:cNvPicPr>
          <p:nvPr userDrawn="1"/>
        </p:nvPicPr>
        <p:blipFill>
          <a:blip r:embed="rId2" cstate="print">
            <a:clrChange>
              <a:clrFrom>
                <a:srgbClr val="FFFFFF"/>
              </a:clrFrom>
              <a:clrTo>
                <a:srgbClr val="FFFFFF">
                  <a:alpha val="0"/>
                </a:srgbClr>
              </a:clrTo>
            </a:clrChange>
          </a:blip>
          <a:srcRect l="31084" t="28125" r="52612" b="53125"/>
          <a:stretch>
            <a:fillRect/>
          </a:stretch>
        </p:blipFill>
        <p:spPr bwMode="auto">
          <a:xfrm>
            <a:off x="751659" y="285728"/>
            <a:ext cx="1391449" cy="1000125"/>
          </a:xfrm>
          <a:prstGeom prst="rect">
            <a:avLst/>
          </a:prstGeom>
          <a:noFill/>
          <a:ln w="9525">
            <a:noFill/>
            <a:miter lim="800000"/>
            <a:headEnd/>
            <a:tailEnd/>
          </a:ln>
        </p:spPr>
      </p:pic>
      <p:sp>
        <p:nvSpPr>
          <p:cNvPr id="11" name="Tekstvak 10"/>
          <p:cNvSpPr txBox="1"/>
          <p:nvPr userDrawn="1"/>
        </p:nvSpPr>
        <p:spPr>
          <a:xfrm>
            <a:off x="7108433" y="6072206"/>
            <a:ext cx="1578367" cy="440770"/>
          </a:xfrm>
          <a:prstGeom prst="rect">
            <a:avLst/>
          </a:prstGeom>
          <a:noFill/>
        </p:spPr>
        <p:txBody>
          <a:bodyPr wrap="none" rtlCol="0">
            <a:noAutofit/>
          </a:bodyPr>
          <a:lstStyle/>
          <a:p>
            <a:pPr algn="r"/>
            <a:endParaRPr lang="en-GB" sz="1200" b="0" noProof="0" dirty="0" smtClean="0"/>
          </a:p>
          <a:p>
            <a:pPr algn="r"/>
            <a:fld id="{18AF1398-FA75-4A04-A95B-FAFB0731110C}" type="slidenum">
              <a:rPr lang="en-GB" sz="1200" b="0" noProof="0" smtClean="0"/>
              <a:pPr algn="r"/>
              <a:t>‹#›</a:t>
            </a:fld>
            <a:endParaRPr lang="en-GB" sz="1200" b="0"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214282" y="142852"/>
            <a:ext cx="8715436" cy="642942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ine 10"/>
          <p:cNvSpPr>
            <a:spLocks noChangeShapeType="1"/>
          </p:cNvSpPr>
          <p:nvPr/>
        </p:nvSpPr>
        <p:spPr bwMode="auto">
          <a:xfrm>
            <a:off x="428596" y="6072206"/>
            <a:ext cx="8310605" cy="0"/>
          </a:xfrm>
          <a:prstGeom prst="line">
            <a:avLst/>
          </a:prstGeom>
          <a:noFill/>
          <a:ln w="19050">
            <a:solidFill>
              <a:srgbClr val="0A1E60"/>
            </a:solidFill>
            <a:round/>
            <a:headEnd/>
            <a:tailEnd/>
          </a:ln>
          <a:effectLst/>
        </p:spPr>
        <p:txBody>
          <a:bodyPr/>
          <a:lstStyle/>
          <a:p>
            <a:pPr algn="r"/>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56792"/>
            <a:ext cx="7772400" cy="675506"/>
          </a:xfrm>
        </p:spPr>
        <p:txBody>
          <a:bodyPr/>
          <a:lstStyle/>
          <a:p>
            <a:r>
              <a:rPr lang="nl-BE" sz="3600" dirty="0" smtClean="0"/>
              <a:t>Service </a:t>
            </a:r>
            <a:r>
              <a:rPr lang="nl-BE" sz="3600" dirty="0" err="1" smtClean="0"/>
              <a:t>Oriented</a:t>
            </a:r>
            <a:r>
              <a:rPr lang="nl-BE" sz="3600" dirty="0" smtClean="0"/>
              <a:t> Enterprise Engineering</a:t>
            </a:r>
            <a:endParaRPr lang="nl-BE" sz="3600" dirty="0"/>
          </a:p>
        </p:txBody>
      </p:sp>
      <p:sp>
        <p:nvSpPr>
          <p:cNvPr id="3" name="Ondertitel 2"/>
          <p:cNvSpPr>
            <a:spLocks noGrp="1"/>
          </p:cNvSpPr>
          <p:nvPr>
            <p:ph type="subTitle" idx="1"/>
          </p:nvPr>
        </p:nvSpPr>
        <p:spPr>
          <a:xfrm>
            <a:off x="753036" y="2423835"/>
            <a:ext cx="7772400" cy="1437213"/>
          </a:xfrm>
        </p:spPr>
        <p:txBody>
          <a:bodyPr/>
          <a:lstStyle/>
          <a:p>
            <a:r>
              <a:rPr lang="en-US" i="1" dirty="0">
                <a:solidFill>
                  <a:schemeClr val="tx1"/>
                </a:solidFill>
              </a:rPr>
              <a:t>applying viable system approach (</a:t>
            </a:r>
            <a:r>
              <a:rPr lang="en-US" i="1" dirty="0" err="1">
                <a:solidFill>
                  <a:schemeClr val="tx1"/>
                </a:solidFill>
              </a:rPr>
              <a:t>vSa</a:t>
            </a:r>
            <a:r>
              <a:rPr lang="en-US" i="1" dirty="0" smtClean="0">
                <a:solidFill>
                  <a:schemeClr val="tx1"/>
                </a:solidFill>
              </a:rPr>
              <a:t>) in Enterprise </a:t>
            </a:r>
            <a:r>
              <a:rPr lang="en-US" i="1" dirty="0">
                <a:solidFill>
                  <a:schemeClr val="tx1"/>
                </a:solidFill>
              </a:rPr>
              <a:t>Engineering </a:t>
            </a:r>
            <a:endParaRPr lang="en-US" i="1" dirty="0" smtClean="0">
              <a:solidFill>
                <a:schemeClr val="tx1"/>
              </a:solidFill>
            </a:endParaRPr>
          </a:p>
          <a:p>
            <a:r>
              <a:rPr lang="en-US" sz="2400" b="1" i="1" dirty="0" smtClean="0"/>
              <a:t>for </a:t>
            </a:r>
            <a:r>
              <a:rPr lang="en-US" sz="2400" b="1" i="1" dirty="0"/>
              <a:t>corporate strategy decision making</a:t>
            </a:r>
            <a:endParaRPr lang="nl-BE" sz="2400" b="1" i="1"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5896" y="4437112"/>
            <a:ext cx="1944216" cy="792088"/>
          </a:xfrm>
          <a:prstGeom prst="rect">
            <a:avLst/>
          </a:prstGeom>
        </p:spPr>
      </p:pic>
      <p:sp>
        <p:nvSpPr>
          <p:cNvPr id="5" name="Rectangle 4"/>
          <p:cNvSpPr/>
          <p:nvPr/>
        </p:nvSpPr>
        <p:spPr>
          <a:xfrm>
            <a:off x="2483768" y="5445224"/>
            <a:ext cx="4866460" cy="369332"/>
          </a:xfrm>
          <a:prstGeom prst="rect">
            <a:avLst/>
          </a:prstGeom>
        </p:spPr>
        <p:txBody>
          <a:bodyPr wrap="none">
            <a:spAutoFit/>
          </a:bodyPr>
          <a:lstStyle/>
          <a:p>
            <a:r>
              <a:rPr lang="en-US" b="1" dirty="0">
                <a:solidFill>
                  <a:schemeClr val="tx2">
                    <a:lumMod val="50000"/>
                  </a:schemeClr>
                </a:solidFill>
              </a:rPr>
              <a:t>13th CIAO! Doctoral Consortium </a:t>
            </a:r>
            <a:r>
              <a:rPr lang="en-US" b="1" dirty="0" smtClean="0">
                <a:solidFill>
                  <a:schemeClr val="tx2">
                    <a:lumMod val="50000"/>
                  </a:schemeClr>
                </a:solidFill>
              </a:rPr>
              <a:t>Workshop, 2013</a:t>
            </a:r>
            <a:endParaRPr lang="en-US"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t>Research Focus </a:t>
            </a:r>
            <a:r>
              <a:rPr lang="nl-NL" b="1" dirty="0" err="1" smtClean="0"/>
              <a:t>and</a:t>
            </a:r>
            <a:r>
              <a:rPr lang="nl-NL" b="1" dirty="0" smtClean="0"/>
              <a:t> </a:t>
            </a:r>
            <a:r>
              <a:rPr lang="nl-NL" b="1" dirty="0" err="1" smtClean="0"/>
              <a:t>Requirement</a:t>
            </a:r>
            <a:endParaRPr lang="en-US" b="1"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1052736"/>
            <a:ext cx="6480720" cy="4752528"/>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7236296" y="2420888"/>
            <a:ext cx="1907704" cy="1116704"/>
          </a:xfrm>
          <a:prstGeom prst="cloudCallout">
            <a:avLst>
              <a:gd name="adj1" fmla="val -72449"/>
              <a:gd name="adj2" fmla="val 387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FF0000"/>
                </a:solidFill>
              </a:rPr>
              <a:t>EO/DEMO</a:t>
            </a:r>
            <a:endParaRPr lang="en-US" b="1" dirty="0">
              <a:solidFill>
                <a:srgbClr val="FF0000"/>
              </a:solidFill>
            </a:endParaRPr>
          </a:p>
        </p:txBody>
      </p:sp>
      <p:sp>
        <p:nvSpPr>
          <p:cNvPr id="6" name="Cloud Callout 5"/>
          <p:cNvSpPr/>
          <p:nvPr/>
        </p:nvSpPr>
        <p:spPr>
          <a:xfrm>
            <a:off x="7524328" y="4077072"/>
            <a:ext cx="1584176" cy="1045965"/>
          </a:xfrm>
          <a:prstGeom prst="cloudCallout">
            <a:avLst>
              <a:gd name="adj1" fmla="val -76905"/>
              <a:gd name="adj2" fmla="val -414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err="1" smtClean="0">
                <a:solidFill>
                  <a:srgbClr val="FF0000"/>
                </a:solidFill>
              </a:rPr>
              <a:t>Splitting</a:t>
            </a:r>
            <a:r>
              <a:rPr lang="nl-NL" sz="1600" b="1" dirty="0" smtClean="0">
                <a:solidFill>
                  <a:srgbClr val="FF0000"/>
                </a:solidFill>
              </a:rPr>
              <a:t> </a:t>
            </a:r>
          </a:p>
          <a:p>
            <a:pPr algn="ctr"/>
            <a:r>
              <a:rPr lang="nl-NL" sz="1600" b="1" dirty="0" smtClean="0">
                <a:solidFill>
                  <a:srgbClr val="FF0000"/>
                </a:solidFill>
              </a:rPr>
              <a:t>&amp;</a:t>
            </a:r>
          </a:p>
          <a:p>
            <a:pPr algn="ctr"/>
            <a:r>
              <a:rPr lang="nl-NL" sz="1600" b="1" dirty="0" err="1">
                <a:solidFill>
                  <a:srgbClr val="FF0000"/>
                </a:solidFill>
              </a:rPr>
              <a:t>A</a:t>
            </a:r>
            <a:r>
              <a:rPr lang="nl-NL" sz="1600" b="1" dirty="0" err="1" smtClean="0">
                <a:solidFill>
                  <a:srgbClr val="FF0000"/>
                </a:solidFill>
              </a:rPr>
              <a:t>llying</a:t>
            </a:r>
            <a:endParaRPr lang="en-US" sz="1600" b="1" dirty="0">
              <a:solidFill>
                <a:srgbClr val="FF0000"/>
              </a:solidFill>
            </a:endParaRPr>
          </a:p>
        </p:txBody>
      </p:sp>
      <p:sp>
        <p:nvSpPr>
          <p:cNvPr id="7" name="Rounded Rectangle 6"/>
          <p:cNvSpPr/>
          <p:nvPr/>
        </p:nvSpPr>
        <p:spPr>
          <a:xfrm>
            <a:off x="971600" y="1412776"/>
            <a:ext cx="3096344" cy="396044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ptagon 7"/>
          <p:cNvSpPr/>
          <p:nvPr/>
        </p:nvSpPr>
        <p:spPr>
          <a:xfrm>
            <a:off x="395536" y="3356992"/>
            <a:ext cx="432048" cy="424461"/>
          </a:xfrm>
          <a:prstGeom prst="hept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smtClean="0">
                <a:solidFill>
                  <a:srgbClr val="FF0000"/>
                </a:solidFill>
              </a:rPr>
              <a:t>?</a:t>
            </a:r>
            <a:endParaRPr lang="en-US" sz="3200" b="1" dirty="0">
              <a:solidFill>
                <a:srgbClr val="FF0000"/>
              </a:solidFill>
            </a:endParaRPr>
          </a:p>
        </p:txBody>
      </p:sp>
    </p:spTree>
    <p:extLst>
      <p:ext uri="{BB962C8B-B14F-4D97-AF65-F5344CB8AC3E}">
        <p14:creationId xmlns="" xmlns:p14="http://schemas.microsoft.com/office/powerpoint/2010/main" val="19892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6096" y="980727"/>
            <a:ext cx="3451101" cy="50405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a:t>O</a:t>
            </a:r>
            <a:r>
              <a:rPr lang="en-US" b="1" dirty="0" smtClean="0"/>
              <a:t>ur </a:t>
            </a:r>
            <a:r>
              <a:rPr lang="en-US" b="1" dirty="0"/>
              <a:t>position statement </a:t>
            </a:r>
          </a:p>
        </p:txBody>
      </p:sp>
      <p:sp>
        <p:nvSpPr>
          <p:cNvPr id="3" name="Content Placeholder 2"/>
          <p:cNvSpPr>
            <a:spLocks noGrp="1"/>
          </p:cNvSpPr>
          <p:nvPr>
            <p:ph idx="1"/>
          </p:nvPr>
        </p:nvSpPr>
        <p:spPr>
          <a:xfrm>
            <a:off x="457200" y="1303341"/>
            <a:ext cx="4978896" cy="1621603"/>
          </a:xfrm>
        </p:spPr>
        <p:txBody>
          <a:bodyPr/>
          <a:lstStyle/>
          <a:p>
            <a:pPr marL="514350" indent="-514350">
              <a:buFont typeface="+mj-lt"/>
              <a:buAutoNum type="arabicPeriod"/>
            </a:pPr>
            <a:r>
              <a:rPr lang="en-US" sz="1800" dirty="0"/>
              <a:t>Viewing an enterprise as a </a:t>
            </a:r>
            <a:r>
              <a:rPr lang="en-US" sz="1800" b="1" dirty="0"/>
              <a:t>viable system</a:t>
            </a:r>
            <a:r>
              <a:rPr lang="en-US" sz="1800" dirty="0" smtClean="0"/>
              <a:t>. </a:t>
            </a:r>
            <a:r>
              <a:rPr lang="en-US" sz="1800" i="1" dirty="0">
                <a:solidFill>
                  <a:srgbClr val="002060"/>
                </a:solidFill>
              </a:rPr>
              <a:t>Stafford Beer 1991</a:t>
            </a:r>
          </a:p>
          <a:p>
            <a:pPr marL="514350" lvl="0" indent="-514350" algn="just">
              <a:buFont typeface="+mj-lt"/>
              <a:buAutoNum type="arabicPeriod"/>
            </a:pPr>
            <a:r>
              <a:rPr lang="en-US" sz="1800" dirty="0" smtClean="0"/>
              <a:t>Applying </a:t>
            </a:r>
            <a:r>
              <a:rPr lang="en-US" sz="1800" b="1" dirty="0"/>
              <a:t>viable systemic paradigm </a:t>
            </a:r>
            <a:r>
              <a:rPr lang="en-US" sz="1800" dirty="0"/>
              <a:t>for investigating emerging </a:t>
            </a:r>
            <a:r>
              <a:rPr lang="en-US" sz="1800" dirty="0" smtClean="0"/>
              <a:t>phenomena. </a:t>
            </a:r>
            <a:r>
              <a:rPr lang="en-US" sz="1800" i="1" dirty="0" err="1">
                <a:solidFill>
                  <a:srgbClr val="002060"/>
                </a:solidFill>
              </a:rPr>
              <a:t>Barile</a:t>
            </a:r>
            <a:r>
              <a:rPr lang="en-US" sz="1800" i="1" dirty="0">
                <a:solidFill>
                  <a:srgbClr val="002060"/>
                </a:solidFill>
              </a:rPr>
              <a:t> and </a:t>
            </a:r>
            <a:r>
              <a:rPr lang="en-US" sz="1800" i="1" dirty="0" err="1">
                <a:solidFill>
                  <a:srgbClr val="002060"/>
                </a:solidFill>
              </a:rPr>
              <a:t>Saviano</a:t>
            </a:r>
            <a:r>
              <a:rPr lang="en-US" sz="1800" i="1" dirty="0">
                <a:solidFill>
                  <a:srgbClr val="002060"/>
                </a:solidFill>
              </a:rPr>
              <a:t>, 2008</a:t>
            </a:r>
          </a:p>
          <a:p>
            <a:pPr marL="0" indent="0">
              <a:buNone/>
            </a:pPr>
            <a:endParaRPr lang="en-US" sz="1800" dirty="0">
              <a:solidFill>
                <a:srgbClr val="002060"/>
              </a:solidFill>
            </a:endParaRPr>
          </a:p>
        </p:txBody>
      </p:sp>
      <p:pic>
        <p:nvPicPr>
          <p:cNvPr id="4" name="Picture 3"/>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3608" y="3386306"/>
            <a:ext cx="4176464" cy="1914902"/>
          </a:xfrm>
          <a:prstGeom prst="rect">
            <a:avLst/>
          </a:prstGeom>
          <a:noFill/>
          <a:ln>
            <a:solidFill>
              <a:schemeClr val="tx1"/>
            </a:solidFill>
          </a:ln>
        </p:spPr>
      </p:pic>
    </p:spTree>
    <p:extLst>
      <p:ext uri="{BB962C8B-B14F-4D97-AF65-F5344CB8AC3E}">
        <p14:creationId xmlns="" xmlns:p14="http://schemas.microsoft.com/office/powerpoint/2010/main" val="1964407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Terminological distinctions</a:t>
            </a:r>
            <a:endParaRPr lang="en-US" b="1" dirty="0"/>
          </a:p>
        </p:txBody>
      </p:sp>
      <p:pic>
        <p:nvPicPr>
          <p:cNvPr id="1026" name="Picture 2"/>
          <p:cNvPicPr>
            <a:picLocks noChangeAspect="1" noChangeArrowheads="1"/>
          </p:cNvPicPr>
          <p:nvPr/>
        </p:nvPicPr>
        <p:blipFill>
          <a:blip r:embed="rId3" cstate="print"/>
          <a:srcRect/>
          <a:stretch>
            <a:fillRect/>
          </a:stretch>
        </p:blipFill>
        <p:spPr bwMode="auto">
          <a:xfrm>
            <a:off x="1835696" y="1268760"/>
            <a:ext cx="5904656" cy="4248472"/>
          </a:xfrm>
          <a:prstGeom prst="rect">
            <a:avLst/>
          </a:prstGeom>
          <a:noFill/>
          <a:ln w="9525">
            <a:noFill/>
            <a:miter lim="800000"/>
            <a:headEnd/>
            <a:tailEnd/>
          </a:ln>
        </p:spPr>
      </p:pic>
      <p:sp>
        <p:nvSpPr>
          <p:cNvPr id="5" name="Rectangle 4"/>
          <p:cNvSpPr/>
          <p:nvPr/>
        </p:nvSpPr>
        <p:spPr>
          <a:xfrm>
            <a:off x="1979712" y="5589240"/>
            <a:ext cx="2183418" cy="461665"/>
          </a:xfrm>
          <a:prstGeom prst="rect">
            <a:avLst/>
          </a:prstGeom>
        </p:spPr>
        <p:txBody>
          <a:bodyPr wrap="none">
            <a:spAutoFit/>
          </a:bodyPr>
          <a:lstStyle/>
          <a:p>
            <a:r>
              <a:rPr lang="en-US" sz="2400" dirty="0" smtClean="0"/>
              <a:t>www.asvsa.com</a:t>
            </a:r>
            <a:endParaRPr lang="en-US" sz="2400" dirty="0"/>
          </a:p>
        </p:txBody>
      </p:sp>
      <p:cxnSp>
        <p:nvCxnSpPr>
          <p:cNvPr id="7" name="Straight Arrow Connector 6"/>
          <p:cNvCxnSpPr/>
          <p:nvPr/>
        </p:nvCxnSpPr>
        <p:spPr>
          <a:xfrm>
            <a:off x="1115616" y="2348880"/>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87624" y="4077072"/>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884368" y="1556792"/>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740352" y="3861048"/>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115616" y="2564904"/>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3212976"/>
            <a:ext cx="7268865" cy="23257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nl-NL" b="1" dirty="0" smtClean="0"/>
              <a:t>Research solution (first)</a:t>
            </a:r>
            <a:endParaRPr lang="en-US" b="1" dirty="0"/>
          </a:p>
        </p:txBody>
      </p:sp>
      <p:sp>
        <p:nvSpPr>
          <p:cNvPr id="3" name="Content Placeholder 2"/>
          <p:cNvSpPr>
            <a:spLocks noGrp="1"/>
          </p:cNvSpPr>
          <p:nvPr>
            <p:ph idx="1"/>
          </p:nvPr>
        </p:nvSpPr>
        <p:spPr>
          <a:xfrm>
            <a:off x="457200" y="1303341"/>
            <a:ext cx="8229600" cy="2413691"/>
          </a:xfrm>
        </p:spPr>
        <p:txBody>
          <a:bodyPr/>
          <a:lstStyle/>
          <a:p>
            <a:pPr algn="just">
              <a:buFont typeface="+mj-lt"/>
              <a:buAutoNum type="arabicPeriod"/>
            </a:pPr>
            <a:r>
              <a:rPr lang="en-US" sz="2000" i="1" dirty="0"/>
              <a:t>Applying viable system approach (</a:t>
            </a:r>
            <a:r>
              <a:rPr lang="en-US" sz="2000" i="1" dirty="0" err="1"/>
              <a:t>vSa</a:t>
            </a:r>
            <a:r>
              <a:rPr lang="en-US" sz="2000" i="1" dirty="0"/>
              <a:t>) as </a:t>
            </a:r>
            <a:r>
              <a:rPr lang="en-US" sz="2000" b="1" i="1" dirty="0"/>
              <a:t>an interpretative approach </a:t>
            </a:r>
            <a:r>
              <a:rPr lang="en-US" sz="2000" i="1" dirty="0"/>
              <a:t>to qualify the concepts of the complex emerging phenomena</a:t>
            </a:r>
            <a:r>
              <a:rPr lang="en-US" sz="2000" b="1" i="1" dirty="0"/>
              <a:t> </a:t>
            </a:r>
            <a:r>
              <a:rPr lang="en-US" sz="2000" i="1" dirty="0" smtClean="0"/>
              <a:t>in </a:t>
            </a:r>
            <a:r>
              <a:rPr lang="en-US" sz="2000" i="1" dirty="0"/>
              <a:t>the discipline of </a:t>
            </a:r>
            <a:r>
              <a:rPr lang="en-US" sz="2000" i="1" dirty="0" smtClean="0"/>
              <a:t>Enterprise Engineering. </a:t>
            </a:r>
          </a:p>
          <a:p>
            <a:pPr lvl="0" algn="just">
              <a:buFont typeface="Wingdings" pitchFamily="2" charset="2"/>
              <a:buChar char="§"/>
            </a:pPr>
            <a:r>
              <a:rPr lang="en-US" sz="1600" dirty="0"/>
              <a:t>C</a:t>
            </a:r>
            <a:r>
              <a:rPr lang="en-US" sz="1600" dirty="0" smtClean="0"/>
              <a:t>omplexity </a:t>
            </a:r>
            <a:r>
              <a:rPr lang="en-US" sz="1600" dirty="0"/>
              <a:t>refers to a particular combination of multiplicities and autonomies in a given context</a:t>
            </a:r>
          </a:p>
          <a:p>
            <a:pPr lvl="0" algn="just">
              <a:buFont typeface="Wingdings" pitchFamily="2" charset="2"/>
              <a:buChar char="§"/>
            </a:pPr>
            <a:r>
              <a:rPr lang="en-US" sz="1600" dirty="0"/>
              <a:t>A system is a phenomenon that can generate</a:t>
            </a:r>
            <a:r>
              <a:rPr lang="en-US" sz="1600" b="1" dirty="0"/>
              <a:t> chaos, complexity or simply complication</a:t>
            </a:r>
            <a:r>
              <a:rPr lang="en-US" sz="1600" dirty="0"/>
              <a:t>, depending on </a:t>
            </a:r>
            <a:r>
              <a:rPr lang="en-US" sz="1600" b="1" dirty="0"/>
              <a:t>the interpretative capacity of the observer (decision maker</a:t>
            </a:r>
            <a:r>
              <a:rPr lang="en-US" sz="1600" dirty="0"/>
              <a:t>), not on the characteristics of the </a:t>
            </a:r>
            <a:r>
              <a:rPr lang="en-US" sz="1600" dirty="0" smtClean="0"/>
              <a:t>phenomenon.</a:t>
            </a:r>
            <a:endParaRPr lang="en-US" sz="1600" dirty="0"/>
          </a:p>
          <a:p>
            <a:pPr lvl="1" algn="just"/>
            <a:endParaRPr lang="en-US" sz="1600" i="1" dirty="0" smtClean="0"/>
          </a:p>
          <a:p>
            <a:pPr lvl="1" algn="just"/>
            <a:endParaRPr lang="en-US" sz="1400" dirty="0"/>
          </a:p>
        </p:txBody>
      </p:sp>
      <p:sp>
        <p:nvSpPr>
          <p:cNvPr id="4" name="Rectangle 3"/>
          <p:cNvSpPr/>
          <p:nvPr/>
        </p:nvSpPr>
        <p:spPr>
          <a:xfrm>
            <a:off x="683568" y="5538718"/>
            <a:ext cx="7560840" cy="338554"/>
          </a:xfrm>
          <a:prstGeom prst="rect">
            <a:avLst/>
          </a:prstGeom>
        </p:spPr>
        <p:txBody>
          <a:bodyPr wrap="square">
            <a:spAutoFit/>
          </a:bodyPr>
          <a:lstStyle/>
          <a:p>
            <a:r>
              <a:rPr lang="en-US" sz="1600" b="1" dirty="0"/>
              <a:t>Complication and complexity factors in perceiving </a:t>
            </a:r>
            <a:r>
              <a:rPr lang="en-US" sz="1600" b="1" dirty="0" smtClean="0"/>
              <a:t>phenomena, </a:t>
            </a:r>
            <a:r>
              <a:rPr lang="en-US" sz="1600" i="1" dirty="0" err="1">
                <a:solidFill>
                  <a:srgbClr val="FF0000"/>
                </a:solidFill>
              </a:rPr>
              <a:t>Saviano</a:t>
            </a:r>
            <a:r>
              <a:rPr lang="en-US" sz="1600" i="1" dirty="0">
                <a:solidFill>
                  <a:srgbClr val="FF0000"/>
                </a:solidFill>
              </a:rPr>
              <a:t>, </a:t>
            </a:r>
            <a:r>
              <a:rPr lang="en-US" sz="1600" i="1" dirty="0" err="1">
                <a:solidFill>
                  <a:srgbClr val="FF0000"/>
                </a:solidFill>
              </a:rPr>
              <a:t>Berardi</a:t>
            </a:r>
            <a:r>
              <a:rPr lang="en-US" sz="1600" i="1" dirty="0">
                <a:solidFill>
                  <a:srgbClr val="FF0000"/>
                </a:solidFill>
              </a:rPr>
              <a:t>, 2009</a:t>
            </a:r>
            <a:r>
              <a:rPr lang="en-US" sz="1600" dirty="0"/>
              <a:t>.</a:t>
            </a:r>
          </a:p>
        </p:txBody>
      </p:sp>
    </p:spTree>
    <p:extLst>
      <p:ext uri="{BB962C8B-B14F-4D97-AF65-F5344CB8AC3E}">
        <p14:creationId xmlns="" xmlns:p14="http://schemas.microsoft.com/office/powerpoint/2010/main" val="1758464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3356992"/>
            <a:ext cx="4320479" cy="2596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60032" y="3356992"/>
            <a:ext cx="3960440"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nl-NL" b="1" dirty="0" smtClean="0"/>
              <a:t>Research solution (second)</a:t>
            </a:r>
            <a:endParaRPr lang="en-US" b="1" dirty="0"/>
          </a:p>
        </p:txBody>
      </p:sp>
      <p:sp>
        <p:nvSpPr>
          <p:cNvPr id="3" name="Content Placeholder 2"/>
          <p:cNvSpPr>
            <a:spLocks noGrp="1"/>
          </p:cNvSpPr>
          <p:nvPr>
            <p:ph idx="1"/>
          </p:nvPr>
        </p:nvSpPr>
        <p:spPr>
          <a:xfrm>
            <a:off x="457200" y="1303341"/>
            <a:ext cx="8229600" cy="2557707"/>
          </a:xfrm>
        </p:spPr>
        <p:txBody>
          <a:bodyPr/>
          <a:lstStyle/>
          <a:p>
            <a:pPr marL="0" indent="0" algn="just">
              <a:buNone/>
            </a:pPr>
            <a:r>
              <a:rPr lang="en-US" sz="2000" i="1" dirty="0" smtClean="0"/>
              <a:t>2. Applying </a:t>
            </a:r>
            <a:r>
              <a:rPr lang="en-US" sz="2000" i="1" dirty="0" err="1"/>
              <a:t>vSa</a:t>
            </a:r>
            <a:r>
              <a:rPr lang="en-US" sz="2000" i="1" dirty="0"/>
              <a:t> </a:t>
            </a:r>
            <a:r>
              <a:rPr lang="en-US" sz="2000" b="1" i="1" dirty="0"/>
              <a:t>as a governance approach </a:t>
            </a:r>
            <a:r>
              <a:rPr lang="en-US" sz="2000" i="1" dirty="0"/>
              <a:t>for investigating the implications of complex emerging phenomena for (corporate-level) </a:t>
            </a:r>
            <a:r>
              <a:rPr lang="en-US" sz="2000" i="1" dirty="0" smtClean="0"/>
              <a:t>strategy </a:t>
            </a:r>
            <a:r>
              <a:rPr lang="en-US" sz="2000" i="1" dirty="0"/>
              <a:t>decision making in the discipline of Enterprise </a:t>
            </a:r>
            <a:r>
              <a:rPr lang="en-US" sz="2000" i="1" dirty="0" smtClean="0"/>
              <a:t>Engineering.</a:t>
            </a:r>
          </a:p>
          <a:p>
            <a:pPr marL="457200" lvl="0" indent="-457200" algn="just">
              <a:buFont typeface="Wingdings" pitchFamily="2" charset="2"/>
              <a:buChar char="§"/>
            </a:pPr>
            <a:r>
              <a:rPr lang="en-US" sz="2000" dirty="0" err="1" smtClean="0"/>
              <a:t>vSa</a:t>
            </a:r>
            <a:r>
              <a:rPr lang="en-US" sz="2000" dirty="0" smtClean="0"/>
              <a:t> </a:t>
            </a:r>
            <a:r>
              <a:rPr lang="en-US" sz="2000" dirty="0"/>
              <a:t>redefines the initial </a:t>
            </a:r>
            <a:r>
              <a:rPr lang="en-US" sz="2000" dirty="0" smtClean="0"/>
              <a:t>distinction between decision and action</a:t>
            </a:r>
          </a:p>
          <a:p>
            <a:pPr marL="457200" lvl="0" indent="-457200" algn="just">
              <a:buFont typeface="+mj-lt"/>
              <a:buAutoNum type="arabicPeriod"/>
            </a:pPr>
            <a:r>
              <a:rPr lang="nl-NL" sz="2000" dirty="0" smtClean="0"/>
              <a:t>Governing Body: Strategic decision making;</a:t>
            </a:r>
          </a:p>
          <a:p>
            <a:pPr marL="457200" lvl="0" indent="-457200" algn="just">
              <a:buFont typeface="+mj-lt"/>
              <a:buAutoNum type="arabicPeriod"/>
            </a:pPr>
            <a:r>
              <a:rPr lang="nl-NL" sz="2000" dirty="0" smtClean="0"/>
              <a:t>Operating Structure: Operational decision making and </a:t>
            </a:r>
            <a:r>
              <a:rPr lang="en-US" sz="2000" dirty="0" smtClean="0"/>
              <a:t>operations executive. </a:t>
            </a:r>
          </a:p>
          <a:p>
            <a:pPr lvl="0" algn="just">
              <a:buFont typeface="Wingdings" pitchFamily="2" charset="2"/>
              <a:buChar char="§"/>
            </a:pPr>
            <a:endParaRPr lang="en-US" sz="2000" dirty="0"/>
          </a:p>
          <a:p>
            <a:pPr marL="0" indent="0" algn="just">
              <a:buNone/>
            </a:pPr>
            <a:endParaRPr lang="en-US" sz="2000" i="1" dirty="0"/>
          </a:p>
        </p:txBody>
      </p:sp>
    </p:spTree>
    <p:extLst>
      <p:ext uri="{BB962C8B-B14F-4D97-AF65-F5344CB8AC3E}">
        <p14:creationId xmlns="" xmlns:p14="http://schemas.microsoft.com/office/powerpoint/2010/main" val="82260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2900" b="1" dirty="0" smtClean="0"/>
              <a:t>Research approach</a:t>
            </a:r>
            <a:endParaRPr lang="en-US" sz="2900" b="1" dirty="0"/>
          </a:p>
        </p:txBody>
      </p:sp>
      <p:pic>
        <p:nvPicPr>
          <p:cNvPr id="3" name="Picture 2"/>
          <p:cNvPicPr>
            <a:picLocks noChangeAspect="1" noChangeArrowheads="1"/>
          </p:cNvPicPr>
          <p:nvPr/>
        </p:nvPicPr>
        <p:blipFill>
          <a:blip r:embed="rId3" cstate="print"/>
          <a:srcRect/>
          <a:stretch>
            <a:fillRect/>
          </a:stretch>
        </p:blipFill>
        <p:spPr bwMode="auto">
          <a:xfrm>
            <a:off x="862013" y="836713"/>
            <a:ext cx="7419975" cy="5184576"/>
          </a:xfrm>
          <a:prstGeom prst="rect">
            <a:avLst/>
          </a:prstGeom>
          <a:noFill/>
          <a:ln w="9525">
            <a:noFill/>
            <a:miter lim="800000"/>
            <a:headEnd/>
            <a:tailEnd/>
          </a:ln>
        </p:spPr>
      </p:pic>
    </p:spTree>
    <p:extLst>
      <p:ext uri="{BB962C8B-B14F-4D97-AF65-F5344CB8AC3E}">
        <p14:creationId xmlns="" xmlns:p14="http://schemas.microsoft.com/office/powerpoint/2010/main" val="4201082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smtClean="0"/>
              <a:t>Why</a:t>
            </a:r>
            <a:r>
              <a:rPr lang="nl-NL" b="1" dirty="0" smtClean="0"/>
              <a:t> Service System?</a:t>
            </a:r>
            <a:endParaRPr lang="en-US" b="1" dirty="0"/>
          </a:p>
        </p:txBody>
      </p:sp>
      <p:pic>
        <p:nvPicPr>
          <p:cNvPr id="4" name="Picture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2276872"/>
            <a:ext cx="6806927" cy="3629700"/>
          </a:xfrm>
          <a:prstGeom prst="rect">
            <a:avLst/>
          </a:prstGeom>
          <a:noFill/>
          <a:ln>
            <a:noFill/>
          </a:ln>
        </p:spPr>
      </p:pic>
      <p:sp>
        <p:nvSpPr>
          <p:cNvPr id="5" name="TextBox 4"/>
          <p:cNvSpPr txBox="1"/>
          <p:nvPr/>
        </p:nvSpPr>
        <p:spPr>
          <a:xfrm>
            <a:off x="4181271" y="5435932"/>
            <a:ext cx="2008669" cy="369332"/>
          </a:xfrm>
          <a:prstGeom prst="rect">
            <a:avLst/>
          </a:prstGeom>
          <a:noFill/>
        </p:spPr>
        <p:txBody>
          <a:bodyPr wrap="square" rtlCol="0">
            <a:spAutoFit/>
          </a:bodyPr>
          <a:lstStyle/>
          <a:p>
            <a:r>
              <a:rPr lang="en-US" b="1" dirty="0" smtClean="0">
                <a:solidFill>
                  <a:srgbClr val="FF0000"/>
                </a:solidFill>
              </a:rPr>
              <a:t>Service exchange </a:t>
            </a:r>
            <a:endParaRPr lang="en-US" b="1" dirty="0">
              <a:solidFill>
                <a:srgbClr val="FF0000"/>
              </a:solidFill>
            </a:endParaRPr>
          </a:p>
        </p:txBody>
      </p:sp>
      <p:sp>
        <p:nvSpPr>
          <p:cNvPr id="6" name="TextBox 5"/>
          <p:cNvSpPr txBox="1"/>
          <p:nvPr/>
        </p:nvSpPr>
        <p:spPr>
          <a:xfrm>
            <a:off x="1050517" y="5578272"/>
            <a:ext cx="2143140" cy="369332"/>
          </a:xfrm>
          <a:prstGeom prst="rect">
            <a:avLst/>
          </a:prstGeom>
          <a:noFill/>
        </p:spPr>
        <p:txBody>
          <a:bodyPr wrap="square" rtlCol="0">
            <a:spAutoFit/>
          </a:bodyPr>
          <a:lstStyle/>
          <a:p>
            <a:r>
              <a:rPr lang="en-US" b="1" dirty="0" smtClean="0">
                <a:solidFill>
                  <a:srgbClr val="FF0000"/>
                </a:solidFill>
              </a:rPr>
              <a:t>Value Co-Creation</a:t>
            </a:r>
            <a:endParaRPr lang="en-US" b="1" dirty="0">
              <a:solidFill>
                <a:srgbClr val="FF0000"/>
              </a:solidFill>
            </a:endParaRPr>
          </a:p>
        </p:txBody>
      </p:sp>
      <p:cxnSp>
        <p:nvCxnSpPr>
          <p:cNvPr id="7" name="Straight Arrow Connector 6"/>
          <p:cNvCxnSpPr/>
          <p:nvPr/>
        </p:nvCxnSpPr>
        <p:spPr>
          <a:xfrm flipV="1">
            <a:off x="1479145" y="5116542"/>
            <a:ext cx="356551" cy="4024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631545" y="4509120"/>
            <a:ext cx="1788327" cy="10098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04121" y="4859868"/>
            <a:ext cx="3200327" cy="369332"/>
          </a:xfrm>
          <a:prstGeom prst="rect">
            <a:avLst/>
          </a:prstGeom>
          <a:noFill/>
        </p:spPr>
        <p:txBody>
          <a:bodyPr wrap="square" rtlCol="0">
            <a:spAutoFit/>
          </a:bodyPr>
          <a:lstStyle/>
          <a:p>
            <a:r>
              <a:rPr lang="en-US" b="1" dirty="0" smtClean="0">
                <a:solidFill>
                  <a:srgbClr val="FF0000"/>
                </a:solidFill>
              </a:rPr>
              <a:t>Actors = Resource Integrators</a:t>
            </a:r>
            <a:endParaRPr lang="en-US" b="1" dirty="0">
              <a:solidFill>
                <a:srgbClr val="FF0000"/>
              </a:solidFill>
            </a:endParaRPr>
          </a:p>
        </p:txBody>
      </p:sp>
      <p:cxnSp>
        <p:nvCxnSpPr>
          <p:cNvPr id="10" name="Straight Arrow Connector 9"/>
          <p:cNvCxnSpPr/>
          <p:nvPr/>
        </p:nvCxnSpPr>
        <p:spPr>
          <a:xfrm>
            <a:off x="5527675" y="4409391"/>
            <a:ext cx="340469" cy="4504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84808" y="4985455"/>
            <a:ext cx="196453" cy="3157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92153" y="2204864"/>
            <a:ext cx="2912295" cy="646331"/>
          </a:xfrm>
          <a:prstGeom prst="rect">
            <a:avLst/>
          </a:prstGeom>
          <a:noFill/>
        </p:spPr>
        <p:txBody>
          <a:bodyPr wrap="square" rtlCol="0">
            <a:spAutoFit/>
          </a:bodyPr>
          <a:lstStyle/>
          <a:p>
            <a:pPr algn="ctr"/>
            <a:r>
              <a:rPr lang="nl-NL" b="1" dirty="0" err="1" smtClean="0">
                <a:solidFill>
                  <a:srgbClr val="FF0000"/>
                </a:solidFill>
              </a:rPr>
              <a:t>Dynamic</a:t>
            </a:r>
            <a:r>
              <a:rPr lang="nl-NL" b="1" dirty="0" smtClean="0">
                <a:solidFill>
                  <a:srgbClr val="FF0000"/>
                </a:solidFill>
              </a:rPr>
              <a:t> </a:t>
            </a:r>
            <a:r>
              <a:rPr lang="nl-NL" b="1" dirty="0" err="1">
                <a:solidFill>
                  <a:srgbClr val="FF0000"/>
                </a:solidFill>
              </a:rPr>
              <a:t>C</a:t>
            </a:r>
            <a:r>
              <a:rPr lang="nl-NL" b="1" dirty="0" err="1" smtClean="0">
                <a:solidFill>
                  <a:srgbClr val="FF0000"/>
                </a:solidFill>
              </a:rPr>
              <a:t>onfiguration</a:t>
            </a:r>
            <a:r>
              <a:rPr lang="nl-NL" b="1" dirty="0" smtClean="0">
                <a:solidFill>
                  <a:srgbClr val="FF0000"/>
                </a:solidFill>
              </a:rPr>
              <a:t> </a:t>
            </a:r>
          </a:p>
          <a:p>
            <a:pPr algn="ctr"/>
            <a:r>
              <a:rPr lang="nl-NL" b="1" dirty="0" smtClean="0">
                <a:solidFill>
                  <a:srgbClr val="FF0000"/>
                </a:solidFill>
              </a:rPr>
              <a:t>of Resources</a:t>
            </a:r>
            <a:endParaRPr lang="en-US" b="1" dirty="0">
              <a:solidFill>
                <a:srgbClr val="FF0000"/>
              </a:solidFill>
            </a:endParaRPr>
          </a:p>
        </p:txBody>
      </p:sp>
      <p:cxnSp>
        <p:nvCxnSpPr>
          <p:cNvPr id="14" name="Straight Arrow Connector 13"/>
          <p:cNvCxnSpPr/>
          <p:nvPr/>
        </p:nvCxnSpPr>
        <p:spPr>
          <a:xfrm flipV="1">
            <a:off x="5995609" y="2616162"/>
            <a:ext cx="254933" cy="2350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50518" y="1340768"/>
            <a:ext cx="6800018" cy="769441"/>
          </a:xfrm>
          <a:prstGeom prst="rect">
            <a:avLst/>
          </a:prstGeom>
          <a:noFill/>
        </p:spPr>
        <p:txBody>
          <a:bodyPr wrap="square" rtlCol="0">
            <a:spAutoFit/>
          </a:bodyPr>
          <a:lstStyle/>
          <a:p>
            <a:r>
              <a:rPr lang="en-US" sz="2400" dirty="0"/>
              <a:t>Resources are the building blocks of service </a:t>
            </a:r>
            <a:r>
              <a:rPr lang="en-US" sz="2400" dirty="0" smtClean="0"/>
              <a:t>systems, </a:t>
            </a:r>
            <a:r>
              <a:rPr lang="en-US" sz="2000" i="1" dirty="0">
                <a:solidFill>
                  <a:schemeClr val="tx2">
                    <a:lumMod val="75000"/>
                  </a:schemeClr>
                </a:solidFill>
              </a:rPr>
              <a:t>Jorge </a:t>
            </a:r>
            <a:r>
              <a:rPr lang="en-US" sz="2000" i="1" dirty="0" err="1" smtClean="0">
                <a:solidFill>
                  <a:schemeClr val="tx2">
                    <a:lumMod val="75000"/>
                  </a:schemeClr>
                </a:solidFill>
              </a:rPr>
              <a:t>Sanz</a:t>
            </a:r>
            <a:r>
              <a:rPr lang="en-US" sz="2000" i="1" dirty="0" smtClean="0">
                <a:solidFill>
                  <a:schemeClr val="tx2">
                    <a:lumMod val="75000"/>
                  </a:schemeClr>
                </a:solidFill>
              </a:rPr>
              <a:t> 2008</a:t>
            </a:r>
            <a:endParaRPr lang="en-US" sz="2000" i="1" dirty="0">
              <a:solidFill>
                <a:schemeClr val="tx2">
                  <a:lumMod val="75000"/>
                </a:schemeClr>
              </a:solidFill>
            </a:endParaRPr>
          </a:p>
        </p:txBody>
      </p:sp>
    </p:spTree>
    <p:extLst>
      <p:ext uri="{BB962C8B-B14F-4D97-AF65-F5344CB8AC3E}">
        <p14:creationId xmlns="" xmlns:p14="http://schemas.microsoft.com/office/powerpoint/2010/main" val="1350218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t>Methodology &amp; Research Plan</a:t>
            </a:r>
            <a:endParaRPr lang="en-US" b="1" dirty="0"/>
          </a:p>
        </p:txBody>
      </p:sp>
      <p:sp>
        <p:nvSpPr>
          <p:cNvPr id="3" name="Content Placeholder 2"/>
          <p:cNvSpPr>
            <a:spLocks noGrp="1"/>
          </p:cNvSpPr>
          <p:nvPr>
            <p:ph idx="1"/>
          </p:nvPr>
        </p:nvSpPr>
        <p:spPr>
          <a:xfrm>
            <a:off x="457200" y="1303341"/>
            <a:ext cx="8229600" cy="1477587"/>
          </a:xfrm>
        </p:spPr>
        <p:txBody>
          <a:bodyPr/>
          <a:lstStyle/>
          <a:p>
            <a:pPr>
              <a:buFont typeface="Wingdings" pitchFamily="2" charset="2"/>
              <a:buChar char="§"/>
            </a:pPr>
            <a:r>
              <a:rPr lang="en-US" sz="2400" b="1" dirty="0" smtClean="0"/>
              <a:t>Methodology</a:t>
            </a:r>
            <a:r>
              <a:rPr lang="en-US" sz="2400" b="1" dirty="0" smtClean="0">
                <a:solidFill>
                  <a:srgbClr val="FF0000"/>
                </a:solidFill>
              </a:rPr>
              <a:t>: Design Science</a:t>
            </a:r>
          </a:p>
          <a:p>
            <a:pPr>
              <a:buFont typeface="Wingdings" pitchFamily="2" charset="2"/>
              <a:buChar char="§"/>
            </a:pPr>
            <a:r>
              <a:rPr lang="en-US" sz="2400" b="1" dirty="0" smtClean="0"/>
              <a:t>Research Plan:</a:t>
            </a:r>
          </a:p>
          <a:p>
            <a:pPr marL="457200" indent="-457200">
              <a:buFont typeface="+mj-lt"/>
              <a:buAutoNum type="arabicPeriod"/>
            </a:pPr>
            <a:r>
              <a:rPr lang="en-US" sz="2400" b="1" dirty="0" smtClean="0">
                <a:solidFill>
                  <a:srgbClr val="FF0000"/>
                </a:solidFill>
              </a:rPr>
              <a:t>Formulating problem and defining solution </a:t>
            </a:r>
            <a:r>
              <a:rPr lang="en-US" sz="2400" dirty="0" smtClean="0"/>
              <a:t>(the first year)</a:t>
            </a:r>
          </a:p>
          <a:p>
            <a:pPr marL="457200" indent="-457200">
              <a:buFont typeface="+mj-lt"/>
              <a:buAutoNum type="arabicPeriod"/>
            </a:pPr>
            <a:r>
              <a:rPr lang="en-US" sz="2400" b="1" dirty="0" smtClean="0">
                <a:solidFill>
                  <a:srgbClr val="FF0000"/>
                </a:solidFill>
              </a:rPr>
              <a:t>Design and development framework </a:t>
            </a:r>
            <a:r>
              <a:rPr lang="en-US" sz="2400" dirty="0" smtClean="0"/>
              <a:t>(the second year)</a:t>
            </a:r>
          </a:p>
          <a:p>
            <a:pPr marL="457200" indent="-457200">
              <a:buFont typeface="+mj-lt"/>
              <a:buAutoNum type="arabicPeriod"/>
            </a:pPr>
            <a:r>
              <a:rPr lang="en-US" sz="2400" b="1" dirty="0" smtClean="0">
                <a:solidFill>
                  <a:srgbClr val="FF0000"/>
                </a:solidFill>
              </a:rPr>
              <a:t>Evaluation</a:t>
            </a:r>
            <a:r>
              <a:rPr lang="en-US" sz="2400" b="1" dirty="0" smtClean="0"/>
              <a:t> </a:t>
            </a:r>
            <a:r>
              <a:rPr lang="en-US" sz="2400" dirty="0" smtClean="0"/>
              <a:t>(the third year)</a:t>
            </a:r>
          </a:p>
          <a:p>
            <a:endParaRPr lang="en-US" dirty="0"/>
          </a:p>
        </p:txBody>
      </p:sp>
    </p:spTree>
    <p:extLst>
      <p:ext uri="{BB962C8B-B14F-4D97-AF65-F5344CB8AC3E}">
        <p14:creationId xmlns="" xmlns:p14="http://schemas.microsoft.com/office/powerpoint/2010/main" val="2400310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t>Foundamental Theories</a:t>
            </a:r>
            <a:endParaRPr lang="en-US" dirty="0"/>
          </a:p>
        </p:txBody>
      </p:sp>
      <p:graphicFrame>
        <p:nvGraphicFramePr>
          <p:cNvPr id="4" name="Content Placeholder 3"/>
          <p:cNvGraphicFramePr>
            <a:graphicFrameLocks noGrp="1"/>
          </p:cNvGraphicFramePr>
          <p:nvPr>
            <p:ph idx="1"/>
          </p:nvPr>
        </p:nvGraphicFramePr>
        <p:xfrm>
          <a:off x="457200" y="1303338"/>
          <a:ext cx="8229600" cy="476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63888" y="980728"/>
            <a:ext cx="1944216" cy="369332"/>
          </a:xfrm>
          <a:prstGeom prst="rect">
            <a:avLst/>
          </a:prstGeom>
          <a:noFill/>
        </p:spPr>
        <p:txBody>
          <a:bodyPr wrap="square" rtlCol="0">
            <a:spAutoFit/>
          </a:bodyPr>
          <a:lstStyle/>
          <a:p>
            <a:r>
              <a:rPr lang="en-US" b="1" dirty="0" smtClean="0"/>
              <a:t>System thinking</a:t>
            </a:r>
            <a:endParaRPr lang="en-US" b="1" dirty="0"/>
          </a:p>
        </p:txBody>
      </p:sp>
      <p:sp>
        <p:nvSpPr>
          <p:cNvPr id="6" name="TextBox 5"/>
          <p:cNvSpPr txBox="1"/>
          <p:nvPr/>
        </p:nvSpPr>
        <p:spPr>
          <a:xfrm>
            <a:off x="7092280" y="4365104"/>
            <a:ext cx="1944216" cy="369332"/>
          </a:xfrm>
          <a:prstGeom prst="rect">
            <a:avLst/>
          </a:prstGeom>
          <a:noFill/>
        </p:spPr>
        <p:txBody>
          <a:bodyPr wrap="square" rtlCol="0">
            <a:spAutoFit/>
          </a:bodyPr>
          <a:lstStyle/>
          <a:p>
            <a:r>
              <a:rPr lang="en-US" b="1" dirty="0" smtClean="0"/>
              <a:t>Service thinking</a:t>
            </a:r>
            <a:endParaRPr lang="en-US" b="1" dirty="0"/>
          </a:p>
        </p:txBody>
      </p:sp>
      <p:sp>
        <p:nvSpPr>
          <p:cNvPr id="7" name="TextBox 6"/>
          <p:cNvSpPr txBox="1"/>
          <p:nvPr/>
        </p:nvSpPr>
        <p:spPr>
          <a:xfrm>
            <a:off x="539552" y="4294837"/>
            <a:ext cx="1944216" cy="923330"/>
          </a:xfrm>
          <a:prstGeom prst="rect">
            <a:avLst/>
          </a:prstGeom>
          <a:noFill/>
        </p:spPr>
        <p:txBody>
          <a:bodyPr wrap="square" rtlCol="0">
            <a:spAutoFit/>
          </a:bodyPr>
          <a:lstStyle/>
          <a:p>
            <a:r>
              <a:rPr lang="en-US" b="1" dirty="0" smtClean="0"/>
              <a:t>Organizational management thinking</a:t>
            </a:r>
            <a:endParaRPr lang="en-US" b="1" dirty="0"/>
          </a:p>
        </p:txBody>
      </p:sp>
      <p:sp>
        <p:nvSpPr>
          <p:cNvPr id="8" name="TextBox 7"/>
          <p:cNvSpPr txBox="1"/>
          <p:nvPr/>
        </p:nvSpPr>
        <p:spPr>
          <a:xfrm>
            <a:off x="2195736" y="3861048"/>
            <a:ext cx="2664296" cy="369332"/>
          </a:xfrm>
          <a:prstGeom prst="rect">
            <a:avLst/>
          </a:prstGeom>
          <a:noFill/>
        </p:spPr>
        <p:txBody>
          <a:bodyPr wrap="square" rtlCol="0">
            <a:spAutoFit/>
          </a:bodyPr>
          <a:lstStyle/>
          <a:p>
            <a:r>
              <a:rPr lang="en-US" dirty="0" smtClean="0"/>
              <a:t>Resource based view </a:t>
            </a:r>
            <a:endParaRPr lang="en-US" dirty="0"/>
          </a:p>
        </p:txBody>
      </p:sp>
      <p:sp>
        <p:nvSpPr>
          <p:cNvPr id="9" name="TextBox 8"/>
          <p:cNvSpPr txBox="1"/>
          <p:nvPr/>
        </p:nvSpPr>
        <p:spPr>
          <a:xfrm>
            <a:off x="2411760" y="5085184"/>
            <a:ext cx="2664296" cy="369332"/>
          </a:xfrm>
          <a:prstGeom prst="rect">
            <a:avLst/>
          </a:prstGeom>
          <a:noFill/>
        </p:spPr>
        <p:txBody>
          <a:bodyPr wrap="square" rtlCol="0">
            <a:spAutoFit/>
          </a:bodyPr>
          <a:lstStyle/>
          <a:p>
            <a:r>
              <a:rPr lang="en-US" dirty="0" smtClean="0"/>
              <a:t>Dynamic capabilities</a:t>
            </a:r>
            <a:endParaRPr lang="en-US" dirty="0"/>
          </a:p>
        </p:txBody>
      </p:sp>
      <p:sp>
        <p:nvSpPr>
          <p:cNvPr id="10" name="TextBox 9"/>
          <p:cNvSpPr txBox="1"/>
          <p:nvPr/>
        </p:nvSpPr>
        <p:spPr>
          <a:xfrm>
            <a:off x="5076056" y="4725144"/>
            <a:ext cx="2664296" cy="369332"/>
          </a:xfrm>
          <a:prstGeom prst="rect">
            <a:avLst/>
          </a:prstGeom>
          <a:noFill/>
        </p:spPr>
        <p:txBody>
          <a:bodyPr wrap="square" rtlCol="0">
            <a:spAutoFit/>
          </a:bodyPr>
          <a:lstStyle/>
          <a:p>
            <a:r>
              <a:rPr lang="en-US" dirty="0" smtClean="0"/>
              <a:t>Service System</a:t>
            </a:r>
            <a:endParaRPr lang="en-US" dirty="0"/>
          </a:p>
        </p:txBody>
      </p:sp>
      <p:sp>
        <p:nvSpPr>
          <p:cNvPr id="11" name="TextBox 10"/>
          <p:cNvSpPr txBox="1"/>
          <p:nvPr/>
        </p:nvSpPr>
        <p:spPr>
          <a:xfrm>
            <a:off x="3563888" y="1916832"/>
            <a:ext cx="2952328" cy="369332"/>
          </a:xfrm>
          <a:prstGeom prst="rect">
            <a:avLst/>
          </a:prstGeom>
          <a:noFill/>
        </p:spPr>
        <p:txBody>
          <a:bodyPr wrap="square" rtlCol="0">
            <a:spAutoFit/>
          </a:bodyPr>
          <a:lstStyle/>
          <a:p>
            <a:r>
              <a:rPr lang="en-US" dirty="0" smtClean="0"/>
              <a:t>Viable system approach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467544" y="2348881"/>
            <a:ext cx="8229600" cy="792088"/>
          </a:xfrm>
        </p:spPr>
        <p:txBody>
          <a:bodyPr/>
          <a:lstStyle/>
          <a:p>
            <a:pPr algn="ctr">
              <a:buNone/>
            </a:pPr>
            <a:r>
              <a:rPr lang="en-US" sz="4000" b="1" dirty="0" smtClean="0"/>
              <a:t>Thanks for your attention</a:t>
            </a:r>
            <a:endParaRPr lang="en-US"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b="1" dirty="0"/>
          </a:p>
        </p:txBody>
      </p:sp>
      <p:sp>
        <p:nvSpPr>
          <p:cNvPr id="3" name="Content Placeholder 2"/>
          <p:cNvSpPr>
            <a:spLocks noGrp="1"/>
          </p:cNvSpPr>
          <p:nvPr>
            <p:ph idx="1"/>
          </p:nvPr>
        </p:nvSpPr>
        <p:spPr>
          <a:xfrm>
            <a:off x="1259632" y="2132856"/>
            <a:ext cx="6120680" cy="648072"/>
          </a:xfrm>
        </p:spPr>
        <p:txBody>
          <a:bodyPr/>
          <a:lstStyle/>
          <a:p>
            <a:pPr>
              <a:buNone/>
            </a:pPr>
            <a:r>
              <a:rPr lang="en-US" b="1" dirty="0" smtClean="0"/>
              <a:t>PhD Promoter: Prof. </a:t>
            </a:r>
            <a:r>
              <a:rPr lang="en-US" b="1" dirty="0" err="1" smtClean="0"/>
              <a:t>Geert</a:t>
            </a:r>
            <a:r>
              <a:rPr lang="en-US" b="1" dirty="0" smtClean="0"/>
              <a:t> </a:t>
            </a:r>
            <a:r>
              <a:rPr lang="en-US" b="1" dirty="0" err="1" smtClean="0"/>
              <a:t>Poels</a:t>
            </a:r>
            <a:r>
              <a:rPr lang="en-US" dirty="0" smtClean="0"/>
              <a:t/>
            </a:r>
            <a:br>
              <a:rPr lang="en-US" dirty="0" smtClean="0"/>
            </a:br>
            <a:endParaRPr lang="en-US" b="1" dirty="0"/>
          </a:p>
        </p:txBody>
      </p:sp>
      <p:sp>
        <p:nvSpPr>
          <p:cNvPr id="4" name="TextBox 3"/>
          <p:cNvSpPr txBox="1"/>
          <p:nvPr/>
        </p:nvSpPr>
        <p:spPr>
          <a:xfrm>
            <a:off x="1259632" y="3501008"/>
            <a:ext cx="5688632" cy="523220"/>
          </a:xfrm>
          <a:prstGeom prst="rect">
            <a:avLst/>
          </a:prstGeom>
          <a:noFill/>
        </p:spPr>
        <p:txBody>
          <a:bodyPr wrap="square" rtlCol="0">
            <a:spAutoFit/>
          </a:bodyPr>
          <a:lstStyle/>
          <a:p>
            <a:r>
              <a:rPr lang="en-US" sz="2800" b="1" dirty="0" smtClean="0"/>
              <a:t>PhD Researcher: </a:t>
            </a:r>
            <a:r>
              <a:rPr lang="en-US" sz="2800" b="1" dirty="0" err="1" smtClean="0"/>
              <a:t>Laleh</a:t>
            </a:r>
            <a:r>
              <a:rPr lang="en-US" sz="2800" b="1" dirty="0" smtClean="0"/>
              <a:t> </a:t>
            </a:r>
            <a:r>
              <a:rPr lang="en-US" sz="2800" b="1" dirty="0" err="1" smtClean="0"/>
              <a:t>Rafati</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lgn="ctr">
              <a:buNone/>
            </a:pPr>
            <a:endParaRPr lang="en-US" b="1" dirty="0" smtClean="0"/>
          </a:p>
          <a:p>
            <a:pPr algn="ctr">
              <a:buNone/>
            </a:pPr>
            <a:endParaRPr lang="en-US" b="1" dirty="0" smtClean="0"/>
          </a:p>
          <a:p>
            <a:pPr algn="ctr">
              <a:buNone/>
            </a:pPr>
            <a:endParaRPr lang="en-US" b="1" dirty="0" smtClean="0"/>
          </a:p>
          <a:p>
            <a:pPr algn="ctr">
              <a:buNone/>
            </a:pPr>
            <a:r>
              <a:rPr lang="en-US" b="1" dirty="0" smtClean="0"/>
              <a:t>Back up slides</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dimensions of complexity</a:t>
            </a:r>
            <a:endParaRPr lang="en-US"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979712" y="1412776"/>
            <a:ext cx="5112568" cy="3549749"/>
          </a:xfrm>
          <a:prstGeom prst="rect">
            <a:avLst/>
          </a:prstGeom>
          <a:noFill/>
          <a:ln>
            <a:noFill/>
          </a:ln>
        </p:spPr>
      </p:pic>
      <p:sp>
        <p:nvSpPr>
          <p:cNvPr id="5" name="Rectangle 4"/>
          <p:cNvSpPr/>
          <p:nvPr/>
        </p:nvSpPr>
        <p:spPr>
          <a:xfrm>
            <a:off x="3203848" y="5301208"/>
            <a:ext cx="2999604" cy="369332"/>
          </a:xfrm>
          <a:prstGeom prst="rect">
            <a:avLst/>
          </a:prstGeom>
        </p:spPr>
        <p:txBody>
          <a:bodyPr wrap="none">
            <a:spAutoFit/>
          </a:bodyPr>
          <a:lstStyle/>
          <a:p>
            <a:r>
              <a:rPr lang="en-US" b="1" dirty="0" smtClean="0"/>
              <a:t>the dimensions of complexity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Content</a:t>
            </a:r>
            <a:endParaRPr lang="en-US" b="1" dirty="0"/>
          </a:p>
        </p:txBody>
      </p:sp>
      <p:sp>
        <p:nvSpPr>
          <p:cNvPr id="3" name="Content Placeholder 2"/>
          <p:cNvSpPr>
            <a:spLocks noGrp="1"/>
          </p:cNvSpPr>
          <p:nvPr>
            <p:ph idx="1"/>
          </p:nvPr>
        </p:nvSpPr>
        <p:spPr>
          <a:xfrm>
            <a:off x="457200" y="1303341"/>
            <a:ext cx="8229600" cy="3781843"/>
          </a:xfrm>
        </p:spPr>
        <p:txBody>
          <a:bodyPr/>
          <a:lstStyle/>
          <a:p>
            <a:pPr>
              <a:buFont typeface="Wingdings" pitchFamily="2" charset="2"/>
              <a:buChar char="§"/>
            </a:pPr>
            <a:r>
              <a:rPr lang="en-US" sz="3600" dirty="0" smtClean="0"/>
              <a:t>Research Context</a:t>
            </a:r>
          </a:p>
          <a:p>
            <a:pPr>
              <a:buFont typeface="Wingdings" pitchFamily="2" charset="2"/>
              <a:buChar char="§"/>
            </a:pPr>
            <a:r>
              <a:rPr lang="en-US" sz="3600" dirty="0" smtClean="0"/>
              <a:t>Research Goal</a:t>
            </a:r>
          </a:p>
          <a:p>
            <a:pPr>
              <a:buFont typeface="Wingdings" pitchFamily="2" charset="2"/>
              <a:buChar char="§"/>
            </a:pPr>
            <a:r>
              <a:rPr lang="en-US" sz="3600" dirty="0" smtClean="0"/>
              <a:t>Research Problem</a:t>
            </a:r>
          </a:p>
          <a:p>
            <a:pPr>
              <a:buFont typeface="Wingdings" pitchFamily="2" charset="2"/>
              <a:buChar char="§"/>
            </a:pPr>
            <a:r>
              <a:rPr lang="en-US" sz="3600" dirty="0" smtClean="0"/>
              <a:t>Research Solution</a:t>
            </a:r>
          </a:p>
          <a:p>
            <a:pPr>
              <a:buFont typeface="Wingdings" pitchFamily="2" charset="2"/>
              <a:buChar char="§"/>
            </a:pPr>
            <a:r>
              <a:rPr lang="en-US" sz="3600" dirty="0" smtClean="0"/>
              <a:t>Research Approach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t>On </a:t>
            </a:r>
            <a:r>
              <a:rPr lang="nl-NL" b="1" dirty="0"/>
              <a:t>D</a:t>
            </a:r>
            <a:r>
              <a:rPr lang="nl-NL" b="1" dirty="0" smtClean="0"/>
              <a:t>emand Model</a:t>
            </a:r>
            <a:endParaRPr lang="en-US" b="1" dirty="0"/>
          </a:p>
        </p:txBody>
      </p:sp>
      <p:sp>
        <p:nvSpPr>
          <p:cNvPr id="4" name="Rounded Rectangle 3"/>
          <p:cNvSpPr/>
          <p:nvPr/>
        </p:nvSpPr>
        <p:spPr>
          <a:xfrm>
            <a:off x="772616" y="874857"/>
            <a:ext cx="7543800" cy="4659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Imperatives of </a:t>
            </a:r>
            <a:r>
              <a:rPr lang="en-US" sz="2400" b="1" dirty="0" smtClean="0">
                <a:solidFill>
                  <a:schemeClr val="tx1"/>
                </a:solidFill>
              </a:rPr>
              <a:t>economy</a:t>
            </a:r>
          </a:p>
        </p:txBody>
      </p:sp>
      <p:pic>
        <p:nvPicPr>
          <p:cNvPr id="5" name="Picture 2"/>
          <p:cNvPicPr>
            <a:picLocks noChangeAspect="1" noChangeArrowheads="1"/>
          </p:cNvPicPr>
          <p:nvPr/>
        </p:nvPicPr>
        <p:blipFill>
          <a:blip r:embed="rId3" cstate="print"/>
          <a:srcRect/>
          <a:stretch>
            <a:fillRect/>
          </a:stretch>
        </p:blipFill>
        <p:spPr bwMode="auto">
          <a:xfrm>
            <a:off x="755576" y="1484784"/>
            <a:ext cx="7632848" cy="864096"/>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6" name="Picture 1"/>
          <p:cNvPicPr>
            <a:picLocks noChangeAspect="1" noChangeArrowheads="1"/>
          </p:cNvPicPr>
          <p:nvPr/>
        </p:nvPicPr>
        <p:blipFill>
          <a:blip r:embed="rId4" cstate="print"/>
          <a:srcRect/>
          <a:stretch>
            <a:fillRect/>
          </a:stretch>
        </p:blipFill>
        <p:spPr bwMode="auto">
          <a:xfrm>
            <a:off x="490818" y="4266804"/>
            <a:ext cx="2667000" cy="1670695"/>
          </a:xfrm>
          <a:prstGeom prst="rect">
            <a:avLst/>
          </a:prstGeom>
          <a:noFill/>
          <a:ln w="9525">
            <a:solidFill>
              <a:schemeClr val="tx1"/>
            </a:solidFill>
            <a:miter lim="800000"/>
            <a:headEnd/>
            <a:tailEnd/>
          </a:ln>
          <a:effectLst/>
        </p:spPr>
      </p:pic>
      <p:pic>
        <p:nvPicPr>
          <p:cNvPr id="7" name="Picture 2"/>
          <p:cNvPicPr>
            <a:picLocks noChangeAspect="1" noChangeArrowheads="1"/>
          </p:cNvPicPr>
          <p:nvPr/>
        </p:nvPicPr>
        <p:blipFill>
          <a:blip r:embed="rId5" cstate="print"/>
          <a:srcRect/>
          <a:stretch>
            <a:fillRect/>
          </a:stretch>
        </p:blipFill>
        <p:spPr bwMode="auto">
          <a:xfrm>
            <a:off x="6229350" y="4122788"/>
            <a:ext cx="2619375" cy="1820946"/>
          </a:xfrm>
          <a:prstGeom prst="rect">
            <a:avLst/>
          </a:prstGeom>
          <a:noFill/>
          <a:ln w="9525">
            <a:solidFill>
              <a:schemeClr val="tx1"/>
            </a:solidFill>
            <a:miter lim="800000"/>
            <a:headEnd/>
            <a:tailEnd/>
          </a:ln>
          <a:effectLst/>
        </p:spPr>
      </p:pic>
      <p:sp>
        <p:nvSpPr>
          <p:cNvPr id="8" name="Rounded Rectangle 7"/>
          <p:cNvSpPr/>
          <p:nvPr/>
        </p:nvSpPr>
        <p:spPr>
          <a:xfrm>
            <a:off x="3266020" y="4736925"/>
            <a:ext cx="2890156" cy="128436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solidFill>
                  <a:srgbClr val="FF0000"/>
                </a:solidFill>
              </a:rPr>
              <a:t>“Specialized Enterprise”</a:t>
            </a:r>
          </a:p>
          <a:p>
            <a:pPr algn="just"/>
            <a:r>
              <a:rPr lang="en-US" sz="1400" b="1" dirty="0" smtClean="0">
                <a:solidFill>
                  <a:schemeClr val="tx1"/>
                </a:solidFill>
              </a:rPr>
              <a:t>A company organized into components that delivers best-in-class performance through internal excellence and external partnerships.</a:t>
            </a:r>
          </a:p>
        </p:txBody>
      </p:sp>
      <p:pic>
        <p:nvPicPr>
          <p:cNvPr id="10" name="Picture 3"/>
          <p:cNvPicPr>
            <a:picLocks noChangeAspect="1" noChangeArrowheads="1"/>
          </p:cNvPicPr>
          <p:nvPr/>
        </p:nvPicPr>
        <p:blipFill>
          <a:blip r:embed="rId6" cstate="print"/>
          <a:srcRect/>
          <a:stretch>
            <a:fillRect/>
          </a:stretch>
        </p:blipFill>
        <p:spPr bwMode="auto">
          <a:xfrm>
            <a:off x="490818" y="2420888"/>
            <a:ext cx="2495550" cy="1701900"/>
          </a:xfrm>
          <a:prstGeom prst="rect">
            <a:avLst/>
          </a:prstGeom>
          <a:noFill/>
          <a:ln w="9525">
            <a:noFill/>
            <a:miter lim="800000"/>
            <a:headEnd/>
            <a:tailEnd/>
          </a:ln>
          <a:effectLst/>
        </p:spPr>
      </p:pic>
      <p:pic>
        <p:nvPicPr>
          <p:cNvPr id="11" name="Picture 4"/>
          <p:cNvPicPr>
            <a:picLocks noChangeAspect="1" noChangeArrowheads="1"/>
          </p:cNvPicPr>
          <p:nvPr/>
        </p:nvPicPr>
        <p:blipFill>
          <a:blip r:embed="rId7" cstate="print"/>
          <a:srcRect/>
          <a:stretch>
            <a:fillRect/>
          </a:stretch>
        </p:blipFill>
        <p:spPr bwMode="auto">
          <a:xfrm>
            <a:off x="6156176" y="2420888"/>
            <a:ext cx="2374379" cy="1561728"/>
          </a:xfrm>
          <a:prstGeom prst="rect">
            <a:avLst/>
          </a:prstGeom>
          <a:noFill/>
          <a:ln w="9525">
            <a:noFill/>
            <a:miter lim="800000"/>
            <a:headEnd/>
            <a:tailEnd/>
          </a:ln>
          <a:effectLst/>
        </p:spPr>
      </p:pic>
      <p:sp>
        <p:nvSpPr>
          <p:cNvPr id="12" name="Rounded Rectangle 11"/>
          <p:cNvSpPr/>
          <p:nvPr/>
        </p:nvSpPr>
        <p:spPr>
          <a:xfrm>
            <a:off x="3083024" y="2492896"/>
            <a:ext cx="2929136" cy="134186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smtClean="0">
              <a:solidFill>
                <a:schemeClr val="tx1"/>
              </a:solidFill>
            </a:endParaRPr>
          </a:p>
          <a:p>
            <a:pPr algn="just"/>
            <a:endParaRPr lang="en-US" sz="1600" b="1" dirty="0" smtClean="0">
              <a:solidFill>
                <a:schemeClr val="tx1"/>
              </a:solidFill>
            </a:endParaRPr>
          </a:p>
          <a:p>
            <a:pPr algn="just"/>
            <a:r>
              <a:rPr lang="en-US" sz="1300" b="1" dirty="0" smtClean="0">
                <a:solidFill>
                  <a:schemeClr val="tx1"/>
                </a:solidFill>
              </a:rPr>
              <a:t>An </a:t>
            </a:r>
            <a:r>
              <a:rPr lang="en-US" sz="1300" b="1" dirty="0" smtClean="0">
                <a:solidFill>
                  <a:srgbClr val="FF0000"/>
                </a:solidFill>
              </a:rPr>
              <a:t>on demand business </a:t>
            </a:r>
            <a:r>
              <a:rPr lang="en-US" sz="1300" b="1" dirty="0" smtClean="0">
                <a:solidFill>
                  <a:schemeClr val="tx1"/>
                </a:solidFill>
              </a:rPr>
              <a:t>is a business whose processes—integrated end-to-end across the company with key partners —can respond with speed to any customer demand, market opportunity or external threat .</a:t>
            </a:r>
          </a:p>
          <a:p>
            <a:r>
              <a:rPr lang="en-US" sz="1600" dirty="0" smtClean="0"/>
              <a:t>.</a:t>
            </a:r>
          </a:p>
          <a:p>
            <a:r>
              <a:rPr lang="en-US" dirty="0" smtClean="0"/>
              <a:t>.</a:t>
            </a:r>
            <a:endParaRPr lang="en-US" dirty="0"/>
          </a:p>
        </p:txBody>
      </p:sp>
      <p:sp>
        <p:nvSpPr>
          <p:cNvPr id="14" name="Rectangle 13"/>
          <p:cNvSpPr/>
          <p:nvPr/>
        </p:nvSpPr>
        <p:spPr>
          <a:xfrm>
            <a:off x="3450958" y="3943638"/>
            <a:ext cx="2520280" cy="646331"/>
          </a:xfrm>
          <a:prstGeom prst="rect">
            <a:avLst/>
          </a:prstGeom>
          <a:ln>
            <a:solidFill>
              <a:schemeClr val="tx1"/>
            </a:solidFill>
          </a:ln>
        </p:spPr>
        <p:txBody>
          <a:bodyPr wrap="square">
            <a:spAutoFit/>
          </a:bodyPr>
          <a:lstStyle/>
          <a:p>
            <a:pPr algn="just"/>
            <a:r>
              <a:rPr lang="en-US" b="1" i="1" dirty="0" smtClean="0">
                <a:solidFill>
                  <a:schemeClr val="tx2"/>
                </a:solidFill>
              </a:rPr>
              <a:t>Source: IBM Institute for Business Value, 2003-05. </a:t>
            </a:r>
            <a:endParaRPr lang="en-US" b="1" i="1" dirty="0">
              <a:solidFill>
                <a:schemeClr val="tx2"/>
              </a:solidFill>
            </a:endParaRPr>
          </a:p>
        </p:txBody>
      </p:sp>
    </p:spTree>
    <p:extLst>
      <p:ext uri="{BB962C8B-B14F-4D97-AF65-F5344CB8AC3E}">
        <p14:creationId xmlns="" xmlns:p14="http://schemas.microsoft.com/office/powerpoint/2010/main" val="132252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2800" b="1" dirty="0" err="1" smtClean="0"/>
              <a:t>Componentization</a:t>
            </a:r>
            <a:r>
              <a:rPr lang="nl-NL" sz="2800" b="1" dirty="0" smtClean="0"/>
              <a:t> &amp; Service-</a:t>
            </a:r>
            <a:r>
              <a:rPr lang="nl-NL" sz="2800" b="1" dirty="0" err="1" smtClean="0"/>
              <a:t>orientation</a:t>
            </a:r>
            <a:endParaRPr lang="en-US" sz="2800" b="1" dirty="0"/>
          </a:p>
        </p:txBody>
      </p:sp>
      <p:pic>
        <p:nvPicPr>
          <p:cNvPr id="5" name="Picture 2"/>
          <p:cNvPicPr>
            <a:picLocks noChangeAspect="1" noChangeArrowheads="1"/>
          </p:cNvPicPr>
          <p:nvPr/>
        </p:nvPicPr>
        <p:blipFill>
          <a:blip r:embed="rId3" cstate="print"/>
          <a:srcRect/>
          <a:stretch>
            <a:fillRect/>
          </a:stretch>
        </p:blipFill>
        <p:spPr bwMode="auto">
          <a:xfrm>
            <a:off x="571472" y="857802"/>
            <a:ext cx="7715304" cy="1995134"/>
          </a:xfrm>
          <a:prstGeom prst="rect">
            <a:avLst/>
          </a:prstGeom>
          <a:noFill/>
          <a:ln w="9525">
            <a:noFill/>
            <a:miter lim="800000"/>
            <a:headEnd/>
            <a:tailEnd/>
          </a:ln>
        </p:spPr>
      </p:pic>
      <p:sp>
        <p:nvSpPr>
          <p:cNvPr id="6" name="Rounded Rectangle 5"/>
          <p:cNvSpPr/>
          <p:nvPr/>
        </p:nvSpPr>
        <p:spPr>
          <a:xfrm>
            <a:off x="7636994" y="3068960"/>
            <a:ext cx="428628" cy="38030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tx1"/>
                </a:solidFill>
              </a:rPr>
              <a:t> </a:t>
            </a:r>
            <a:endParaRPr lang="en-US" b="1" dirty="0">
              <a:solidFill>
                <a:schemeClr val="tx1"/>
              </a:solidFill>
            </a:endParaRPr>
          </a:p>
        </p:txBody>
      </p:sp>
      <p:sp>
        <p:nvSpPr>
          <p:cNvPr id="7" name="Striped Right Arrow 6"/>
          <p:cNvSpPr/>
          <p:nvPr/>
        </p:nvSpPr>
        <p:spPr>
          <a:xfrm>
            <a:off x="4429124" y="3933057"/>
            <a:ext cx="1340819" cy="721946"/>
          </a:xfrm>
          <a:prstGeom prst="stripedRightArrow">
            <a:avLst>
              <a:gd name="adj1" fmla="val 50000"/>
              <a:gd name="adj2" fmla="val 53386"/>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11"/>
          <p:cNvSpPr txBox="1"/>
          <p:nvPr/>
        </p:nvSpPr>
        <p:spPr>
          <a:xfrm>
            <a:off x="4429733" y="4667800"/>
            <a:ext cx="1510419" cy="345375"/>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t>Key Enablers</a:t>
            </a:r>
            <a:endParaRPr lang="en-US" sz="1600" b="1" dirty="0"/>
          </a:p>
        </p:txBody>
      </p:sp>
      <p:sp>
        <p:nvSpPr>
          <p:cNvPr id="9" name="Rounded Rectangle 8"/>
          <p:cNvSpPr/>
          <p:nvPr/>
        </p:nvSpPr>
        <p:spPr>
          <a:xfrm>
            <a:off x="7092280" y="3077252"/>
            <a:ext cx="473276" cy="37201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tx1"/>
              </a:solidFill>
            </a:endParaRPr>
          </a:p>
        </p:txBody>
      </p:sp>
      <p:sp>
        <p:nvSpPr>
          <p:cNvPr id="10" name="TextBox 20"/>
          <p:cNvSpPr txBox="1"/>
          <p:nvPr/>
        </p:nvSpPr>
        <p:spPr>
          <a:xfrm>
            <a:off x="6561198" y="5661248"/>
            <a:ext cx="2403290" cy="307777"/>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Best-in-class Specialists</a:t>
            </a:r>
            <a:endParaRPr lang="en-US" sz="1400" dirty="0"/>
          </a:p>
        </p:txBody>
      </p:sp>
      <p:sp>
        <p:nvSpPr>
          <p:cNvPr id="11" name="Smiley Face 10"/>
          <p:cNvSpPr/>
          <p:nvPr/>
        </p:nvSpPr>
        <p:spPr>
          <a:xfrm>
            <a:off x="7236296" y="5160612"/>
            <a:ext cx="500066" cy="428628"/>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p:cNvPicPr>
            <a:picLocks noChangeAspect="1" noChangeArrowheads="1"/>
          </p:cNvPicPr>
          <p:nvPr/>
        </p:nvPicPr>
        <p:blipFill>
          <a:blip r:embed="rId4" cstate="print"/>
          <a:srcRect/>
          <a:stretch>
            <a:fillRect/>
          </a:stretch>
        </p:blipFill>
        <p:spPr bwMode="auto">
          <a:xfrm>
            <a:off x="377953" y="3004911"/>
            <a:ext cx="4051171" cy="2862839"/>
          </a:xfrm>
          <a:prstGeom prst="rect">
            <a:avLst/>
          </a:prstGeom>
          <a:noFill/>
          <a:ln w="9525">
            <a:noFill/>
            <a:miter lim="800000"/>
            <a:headEnd/>
            <a:tailEnd/>
          </a:ln>
          <a:effectLst/>
        </p:spPr>
      </p:pic>
      <p:sp>
        <p:nvSpPr>
          <p:cNvPr id="13" name="TextBox 23"/>
          <p:cNvSpPr txBox="1"/>
          <p:nvPr/>
        </p:nvSpPr>
        <p:spPr>
          <a:xfrm>
            <a:off x="6516216" y="3481263"/>
            <a:ext cx="2213937" cy="307777"/>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Business Component</a:t>
            </a:r>
            <a:endParaRPr lang="en-US" sz="1400" b="1" dirty="0"/>
          </a:p>
        </p:txBody>
      </p:sp>
      <p:pic>
        <p:nvPicPr>
          <p:cNvPr id="14" name="Picture 13"/>
          <p:cNvPicPr>
            <a:picLocks noChangeAspect="1" noChangeArrowheads="1"/>
          </p:cNvPicPr>
          <p:nvPr/>
        </p:nvPicPr>
        <p:blipFill>
          <a:blip r:embed="rId5" cstate="print"/>
          <a:srcRect/>
          <a:stretch>
            <a:fillRect/>
          </a:stretch>
        </p:blipFill>
        <p:spPr bwMode="auto">
          <a:xfrm>
            <a:off x="7164288" y="3789040"/>
            <a:ext cx="857256" cy="648072"/>
          </a:xfrm>
          <a:prstGeom prst="rect">
            <a:avLst/>
          </a:prstGeom>
          <a:noFill/>
          <a:ln w="9525">
            <a:noFill/>
            <a:miter lim="800000"/>
            <a:headEnd/>
            <a:tailEnd/>
          </a:ln>
          <a:effectLst/>
        </p:spPr>
      </p:pic>
      <p:sp>
        <p:nvSpPr>
          <p:cNvPr id="15" name="TextBox 24"/>
          <p:cNvSpPr txBox="1"/>
          <p:nvPr/>
        </p:nvSpPr>
        <p:spPr>
          <a:xfrm>
            <a:off x="6876256" y="4561964"/>
            <a:ext cx="1701981" cy="523220"/>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Global Connectivity Platform</a:t>
            </a:r>
            <a:endParaRPr lang="en-US" sz="1400" b="1" dirty="0"/>
          </a:p>
        </p:txBody>
      </p:sp>
      <p:sp>
        <p:nvSpPr>
          <p:cNvPr id="16" name="Smiley Face 15"/>
          <p:cNvSpPr/>
          <p:nvPr/>
        </p:nvSpPr>
        <p:spPr>
          <a:xfrm>
            <a:off x="7884368" y="5160612"/>
            <a:ext cx="500066" cy="428628"/>
          </a:xfrm>
          <a:prstGeom prst="smileyFac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p:cNvSpPr/>
          <p:nvPr/>
        </p:nvSpPr>
        <p:spPr>
          <a:xfrm>
            <a:off x="4139952" y="5301208"/>
            <a:ext cx="2520280" cy="646331"/>
          </a:xfrm>
          <a:prstGeom prst="rect">
            <a:avLst/>
          </a:prstGeom>
          <a:ln>
            <a:solidFill>
              <a:schemeClr val="tx1"/>
            </a:solidFill>
          </a:ln>
        </p:spPr>
        <p:txBody>
          <a:bodyPr wrap="square">
            <a:spAutoFit/>
          </a:bodyPr>
          <a:lstStyle/>
          <a:p>
            <a:pPr algn="just"/>
            <a:r>
              <a:rPr lang="en-US" b="1" i="1" dirty="0" smtClean="0">
                <a:solidFill>
                  <a:schemeClr val="tx2"/>
                </a:solidFill>
              </a:rPr>
              <a:t>Source: IBM Institute for Business Value, 2003-05. </a:t>
            </a:r>
            <a:endParaRPr lang="en-US" b="1" i="1" dirty="0">
              <a:solidFill>
                <a:schemeClr val="tx2"/>
              </a:solidFill>
            </a:endParaRPr>
          </a:p>
        </p:txBody>
      </p:sp>
    </p:spTree>
    <p:extLst>
      <p:ext uri="{BB962C8B-B14F-4D97-AF65-F5344CB8AC3E}">
        <p14:creationId xmlns:p14="http://schemas.microsoft.com/office/powerpoint/2010/main" xmlns="" val="39586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P spid="11" grpId="0" animBg="1"/>
      <p:bldP spid="13" grpId="0"/>
      <p:bldP spid="15"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t>
            </a:r>
            <a:r>
              <a:rPr lang="en-US" b="1" dirty="0" smtClean="0"/>
              <a:t>orporate Strategy</a:t>
            </a:r>
            <a:endParaRPr lang="en-US" dirty="0"/>
          </a:p>
        </p:txBody>
      </p:sp>
      <p:sp>
        <p:nvSpPr>
          <p:cNvPr id="3" name="Content Placeholder 2"/>
          <p:cNvSpPr>
            <a:spLocks noGrp="1"/>
          </p:cNvSpPr>
          <p:nvPr>
            <p:ph idx="1"/>
          </p:nvPr>
        </p:nvSpPr>
        <p:spPr>
          <a:xfrm>
            <a:off x="457200" y="1268760"/>
            <a:ext cx="8229600" cy="2664296"/>
          </a:xfrm>
        </p:spPr>
        <p:txBody>
          <a:bodyPr/>
          <a:lstStyle/>
          <a:p>
            <a:pPr algn="just">
              <a:buFont typeface="Wingdings" pitchFamily="2" charset="2"/>
              <a:buChar char="§"/>
            </a:pPr>
            <a:r>
              <a:rPr lang="en-US" sz="1700" dirty="0" smtClean="0"/>
              <a:t>“Corporate Strategy </a:t>
            </a:r>
            <a:r>
              <a:rPr lang="en-US" sz="1700" dirty="0"/>
              <a:t>is the </a:t>
            </a:r>
            <a:r>
              <a:rPr lang="en-US" sz="1700" b="1" u="sng" dirty="0"/>
              <a:t>direction and scope </a:t>
            </a:r>
            <a:r>
              <a:rPr lang="en-US" sz="1700" dirty="0"/>
              <a:t>of an organization </a:t>
            </a:r>
            <a:r>
              <a:rPr lang="en-US" sz="1700" b="1" u="sng" dirty="0"/>
              <a:t>over the long term</a:t>
            </a:r>
            <a:r>
              <a:rPr lang="en-US" sz="1700" dirty="0"/>
              <a:t>, which </a:t>
            </a:r>
            <a:r>
              <a:rPr lang="en-US" sz="1700" b="1" u="sng" dirty="0"/>
              <a:t>achieves competitive advantage </a:t>
            </a:r>
            <a:r>
              <a:rPr lang="en-US" sz="1700" dirty="0"/>
              <a:t>for the organization through </a:t>
            </a:r>
            <a:r>
              <a:rPr lang="en-US" sz="1700" b="1" u="sng" dirty="0"/>
              <a:t>its configuration of resources</a:t>
            </a:r>
            <a:r>
              <a:rPr lang="en-US" sz="1700" dirty="0"/>
              <a:t> within a </a:t>
            </a:r>
            <a:r>
              <a:rPr lang="en-US" sz="1700" b="1" u="sng" dirty="0"/>
              <a:t>changing environment </a:t>
            </a:r>
            <a:r>
              <a:rPr lang="en-US" sz="1700" dirty="0"/>
              <a:t>and to fulfill stakeholders expectations”. </a:t>
            </a:r>
            <a:r>
              <a:rPr lang="en-US" sz="1700" i="1" dirty="0">
                <a:solidFill>
                  <a:srgbClr val="FF0000"/>
                </a:solidFill>
              </a:rPr>
              <a:t>Johnson &amp; Scholes, “Exploring Corporate Strategy”, </a:t>
            </a:r>
            <a:r>
              <a:rPr lang="el-GR" sz="1700" i="1" dirty="0" smtClean="0">
                <a:solidFill>
                  <a:srgbClr val="FF0000"/>
                </a:solidFill>
              </a:rPr>
              <a:t>2002</a:t>
            </a:r>
            <a:endParaRPr lang="en-US" sz="1700" i="1" dirty="0" smtClean="0">
              <a:solidFill>
                <a:srgbClr val="FF0000"/>
              </a:solidFill>
            </a:endParaRPr>
          </a:p>
          <a:p>
            <a:pPr algn="just">
              <a:buNone/>
            </a:pPr>
            <a:endParaRPr lang="nl-NL" sz="1700" i="1" dirty="0">
              <a:solidFill>
                <a:srgbClr val="FF0000"/>
              </a:solidFill>
            </a:endParaRPr>
          </a:p>
          <a:p>
            <a:pPr algn="just">
              <a:buFont typeface="Wingdings" pitchFamily="2" charset="2"/>
              <a:buChar char="§"/>
            </a:pPr>
            <a:r>
              <a:rPr lang="en-US" sz="1700" dirty="0" smtClean="0"/>
              <a:t>The </a:t>
            </a:r>
            <a:r>
              <a:rPr lang="en-US" sz="1700" dirty="0"/>
              <a:t>organization’s positioning in terms of </a:t>
            </a:r>
            <a:r>
              <a:rPr lang="en-US" sz="1700" b="1" u="sng" dirty="0"/>
              <a:t>responsiveness</a:t>
            </a:r>
            <a:r>
              <a:rPr lang="en-US" sz="1700" dirty="0"/>
              <a:t>, </a:t>
            </a:r>
            <a:r>
              <a:rPr lang="en-US" sz="1700" b="1" u="sng" dirty="0"/>
              <a:t>differentiation</a:t>
            </a:r>
            <a:r>
              <a:rPr lang="en-US" sz="1700" dirty="0"/>
              <a:t> and </a:t>
            </a:r>
            <a:r>
              <a:rPr lang="en-US" sz="1700" b="1" u="sng" dirty="0"/>
              <a:t>efficiency</a:t>
            </a:r>
            <a:r>
              <a:rPr lang="en-US" sz="1700" dirty="0"/>
              <a:t>  </a:t>
            </a:r>
            <a:r>
              <a:rPr lang="en-US" sz="1700" dirty="0" smtClean="0"/>
              <a:t>requirements to achieve strategic competitiveness on </a:t>
            </a:r>
            <a:r>
              <a:rPr lang="en-US" sz="1700" b="1" u="sng" dirty="0" smtClean="0"/>
              <a:t>resources</a:t>
            </a:r>
            <a:r>
              <a:rPr lang="en-US" sz="1700" dirty="0" smtClean="0"/>
              <a:t> and </a:t>
            </a:r>
            <a:r>
              <a:rPr lang="en-US" sz="1700" b="1" u="sng" dirty="0" smtClean="0"/>
              <a:t>organizational capabilities.</a:t>
            </a:r>
            <a:endParaRPr lang="en-US" sz="2000" b="1" u="sng" dirty="0"/>
          </a:p>
          <a:p>
            <a:endParaRPr lang="en-US" dirty="0"/>
          </a:p>
        </p:txBody>
      </p:sp>
      <p:sp>
        <p:nvSpPr>
          <p:cNvPr id="5" name="Rectangle 4"/>
          <p:cNvSpPr/>
          <p:nvPr/>
        </p:nvSpPr>
        <p:spPr>
          <a:xfrm>
            <a:off x="395536" y="3861048"/>
            <a:ext cx="1872208" cy="1200329"/>
          </a:xfrm>
          <a:prstGeom prst="rect">
            <a:avLst/>
          </a:prstGeom>
        </p:spPr>
        <p:txBody>
          <a:bodyPr wrap="square">
            <a:spAutoFit/>
          </a:bodyPr>
          <a:lstStyle/>
          <a:p>
            <a:r>
              <a:rPr lang="en-GB" i="1" dirty="0">
                <a:solidFill>
                  <a:srgbClr val="FF0000"/>
                </a:solidFill>
              </a:rPr>
              <a:t>R. Grant, Contemporary Strategy Analysis, 2002</a:t>
            </a:r>
            <a:endParaRPr lang="en-US" i="1" dirty="0">
              <a:solidFill>
                <a:srgbClr val="FF0000"/>
              </a:solidFill>
            </a:endParaRP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9752" y="3429000"/>
            <a:ext cx="5894104" cy="2520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040478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t>Research Goal</a:t>
            </a:r>
            <a:endParaRPr lang="en-US" b="1" dirty="0"/>
          </a:p>
        </p:txBody>
      </p:sp>
      <p:sp>
        <p:nvSpPr>
          <p:cNvPr id="3" name="Content Placeholder 2"/>
          <p:cNvSpPr>
            <a:spLocks noGrp="1"/>
          </p:cNvSpPr>
          <p:nvPr>
            <p:ph idx="1"/>
          </p:nvPr>
        </p:nvSpPr>
        <p:spPr>
          <a:xfrm>
            <a:off x="457200" y="1196752"/>
            <a:ext cx="8229600" cy="4768865"/>
          </a:xfrm>
        </p:spPr>
        <p:txBody>
          <a:bodyPr/>
          <a:lstStyle/>
          <a:p>
            <a:r>
              <a:rPr lang="en-US" sz="2400" b="1" dirty="0"/>
              <a:t>Our goal:</a:t>
            </a:r>
            <a:r>
              <a:rPr lang="en-US" sz="2400" dirty="0"/>
              <a:t> </a:t>
            </a:r>
            <a:r>
              <a:rPr lang="en-US" sz="2000" dirty="0">
                <a:solidFill>
                  <a:srgbClr val="FF0000"/>
                </a:solidFill>
              </a:rPr>
              <a:t>T</a:t>
            </a:r>
            <a:r>
              <a:rPr lang="en-US" sz="2000" dirty="0" smtClean="0">
                <a:solidFill>
                  <a:srgbClr val="FF0000"/>
                </a:solidFill>
              </a:rPr>
              <a:t>o </a:t>
            </a:r>
            <a:r>
              <a:rPr lang="en-US" sz="2000" dirty="0">
                <a:solidFill>
                  <a:srgbClr val="FF0000"/>
                </a:solidFill>
              </a:rPr>
              <a:t>facilitate </a:t>
            </a:r>
            <a:r>
              <a:rPr lang="en-US" sz="2000" b="1" dirty="0">
                <a:solidFill>
                  <a:srgbClr val="FF0000"/>
                </a:solidFill>
              </a:rPr>
              <a:t>corporate strategy decision </a:t>
            </a:r>
            <a:r>
              <a:rPr lang="en-US" sz="2000" b="1" dirty="0" smtClean="0">
                <a:solidFill>
                  <a:srgbClr val="FF0000"/>
                </a:solidFill>
              </a:rPr>
              <a:t>making</a:t>
            </a:r>
            <a:r>
              <a:rPr lang="en-US" sz="2000" dirty="0" smtClean="0"/>
              <a:t>.</a:t>
            </a:r>
          </a:p>
          <a:p>
            <a:pPr marL="0" indent="0">
              <a:buNone/>
            </a:pPr>
            <a:endParaRPr lang="en-US" sz="2000" dirty="0" smtClean="0"/>
          </a:p>
          <a:p>
            <a:pPr lvl="1"/>
            <a:r>
              <a:rPr lang="en-US" sz="2000" b="1" dirty="0"/>
              <a:t>Main factors</a:t>
            </a:r>
            <a:r>
              <a:rPr lang="en-US" sz="1600" b="1" dirty="0"/>
              <a:t>: </a:t>
            </a:r>
            <a:r>
              <a:rPr lang="en-US" sz="2000" b="1" dirty="0">
                <a:solidFill>
                  <a:srgbClr val="FF0000"/>
                </a:solidFill>
              </a:rPr>
              <a:t>Resource and organizational </a:t>
            </a:r>
            <a:r>
              <a:rPr lang="en-US" sz="2000" b="1" dirty="0" smtClean="0">
                <a:solidFill>
                  <a:srgbClr val="FF0000"/>
                </a:solidFill>
              </a:rPr>
              <a:t>capabilities</a:t>
            </a:r>
            <a:r>
              <a:rPr lang="en-US" sz="2000" dirty="0" smtClean="0">
                <a:solidFill>
                  <a:srgbClr val="FF0000"/>
                </a:solidFill>
              </a:rPr>
              <a:t>. </a:t>
            </a:r>
          </a:p>
          <a:p>
            <a:pPr marL="457200" lvl="1" indent="0">
              <a:buNone/>
            </a:pPr>
            <a:endParaRPr lang="en-US" sz="1800" dirty="0" smtClean="0"/>
          </a:p>
          <a:p>
            <a:r>
              <a:rPr lang="en-US" sz="2400" b="1" dirty="0"/>
              <a:t>Tools: </a:t>
            </a:r>
            <a:r>
              <a:rPr lang="en-US" sz="2000" b="1" dirty="0" smtClean="0">
                <a:solidFill>
                  <a:srgbClr val="FF0000"/>
                </a:solidFill>
              </a:rPr>
              <a:t>Sourcing models</a:t>
            </a:r>
            <a:endParaRPr lang="en-US" sz="2000" dirty="0">
              <a:solidFill>
                <a:srgbClr val="FF0000"/>
              </a:solidFill>
            </a:endParaRPr>
          </a:p>
          <a:p>
            <a:pPr lvl="1" algn="just">
              <a:buFont typeface="Wingdings" pitchFamily="2" charset="2"/>
              <a:buChar char="ü"/>
            </a:pPr>
            <a:r>
              <a:rPr lang="en-US" sz="1800" dirty="0"/>
              <a:t>S</a:t>
            </a:r>
            <a:r>
              <a:rPr lang="en-US" sz="1800" dirty="0" smtClean="0"/>
              <a:t>hared </a:t>
            </a:r>
            <a:r>
              <a:rPr lang="en-US" sz="1800" dirty="0"/>
              <a:t>services models, out-</a:t>
            </a:r>
            <a:r>
              <a:rPr lang="en-US" sz="1800" dirty="0" err="1"/>
              <a:t>insourced</a:t>
            </a:r>
            <a:r>
              <a:rPr lang="en-US" sz="1800" dirty="0"/>
              <a:t> </a:t>
            </a:r>
            <a:r>
              <a:rPr lang="en-US" sz="1800" dirty="0" smtClean="0"/>
              <a:t>models</a:t>
            </a:r>
            <a:r>
              <a:rPr lang="en-US" sz="1800" dirty="0"/>
              <a:t>, centralized-decentralized </a:t>
            </a:r>
            <a:r>
              <a:rPr lang="en-US" sz="1800" dirty="0" smtClean="0"/>
              <a:t>models </a:t>
            </a:r>
            <a:r>
              <a:rPr lang="en-US" sz="1800" dirty="0"/>
              <a:t>and strategic alliance-joint venture </a:t>
            </a:r>
            <a:r>
              <a:rPr lang="en-US" sz="1800" dirty="0" smtClean="0"/>
              <a:t>models</a:t>
            </a:r>
          </a:p>
          <a:p>
            <a:pPr lvl="1" algn="just">
              <a:buNone/>
            </a:pPr>
            <a:endParaRPr lang="en-US" sz="1800" dirty="0" smtClean="0"/>
          </a:p>
          <a:p>
            <a:pPr lvl="1"/>
            <a:r>
              <a:rPr lang="en-US" sz="2000" b="1" dirty="0" smtClean="0"/>
              <a:t>Sourcing Model Enablers: </a:t>
            </a:r>
            <a:r>
              <a:rPr lang="en-US" sz="2000" b="1" dirty="0" smtClean="0">
                <a:solidFill>
                  <a:srgbClr val="FF0000"/>
                </a:solidFill>
              </a:rPr>
              <a:t>Componentization and Service orientation</a:t>
            </a:r>
            <a:r>
              <a:rPr lang="en-US" sz="2000" dirty="0" smtClean="0">
                <a:solidFill>
                  <a:srgbClr val="FF0000"/>
                </a:solidFill>
              </a:rPr>
              <a:t>. </a:t>
            </a:r>
          </a:p>
          <a:p>
            <a:pPr marL="800100" lvl="1" indent="-342900">
              <a:buFont typeface="+mj-lt"/>
              <a:buAutoNum type="arabicPeriod"/>
            </a:pPr>
            <a:r>
              <a:rPr lang="en-US" sz="1800" dirty="0" smtClean="0"/>
              <a:t>Dynamic configuration of resource or dynamic capabilities</a:t>
            </a:r>
          </a:p>
          <a:p>
            <a:pPr marL="800100" lvl="1" indent="-342900">
              <a:buFont typeface="+mj-lt"/>
              <a:buAutoNum type="arabicPeriod"/>
            </a:pPr>
            <a:r>
              <a:rPr lang="en-US" sz="1800" dirty="0" smtClean="0"/>
              <a:t>(Internally and externally)Interaction between components</a:t>
            </a:r>
          </a:p>
          <a:p>
            <a:pPr marL="800100" lvl="1" indent="-342900">
              <a:buFont typeface="+mj-lt"/>
              <a:buAutoNum type="arabicPeriod"/>
            </a:pPr>
            <a:r>
              <a:rPr lang="en-US" sz="1800" dirty="0" smtClean="0"/>
              <a:t>Service exchange and Value creation</a:t>
            </a:r>
          </a:p>
          <a:p>
            <a:pPr lvl="1" algn="just"/>
            <a:endParaRPr lang="en-US" sz="1800" dirty="0"/>
          </a:p>
        </p:txBody>
      </p:sp>
    </p:spTree>
    <p:extLst>
      <p:ext uri="{BB962C8B-B14F-4D97-AF65-F5344CB8AC3E}">
        <p14:creationId xmlns="" xmlns:p14="http://schemas.microsoft.com/office/powerpoint/2010/main" val="3882284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err="1" smtClean="0"/>
              <a:t>Current</a:t>
            </a:r>
            <a:r>
              <a:rPr lang="nl-NL" b="1" dirty="0" smtClean="0"/>
              <a:t> </a:t>
            </a:r>
            <a:r>
              <a:rPr lang="nl-NL" b="1" dirty="0" err="1" smtClean="0"/>
              <a:t>Perspectives</a:t>
            </a:r>
            <a:r>
              <a:rPr lang="nl-NL" b="1" dirty="0" smtClean="0"/>
              <a:t> in EE</a:t>
            </a:r>
            <a:endParaRPr lang="en-US" b="1"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5616" y="1412777"/>
            <a:ext cx="4532387" cy="151216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0"/>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5616" y="3428999"/>
            <a:ext cx="5961380" cy="2054225"/>
          </a:xfrm>
          <a:prstGeom prst="rect">
            <a:avLst/>
          </a:prstGeom>
          <a:noFill/>
          <a:ln>
            <a:solidFill>
              <a:schemeClr val="tx1"/>
            </a:solidFill>
          </a:ln>
        </p:spPr>
      </p:pic>
      <p:sp>
        <p:nvSpPr>
          <p:cNvPr id="5" name="TextBox 4"/>
          <p:cNvSpPr txBox="1"/>
          <p:nvPr/>
        </p:nvSpPr>
        <p:spPr>
          <a:xfrm>
            <a:off x="6084168" y="1988840"/>
            <a:ext cx="720080" cy="369332"/>
          </a:xfrm>
          <a:prstGeom prst="rect">
            <a:avLst/>
          </a:prstGeom>
          <a:noFill/>
        </p:spPr>
        <p:txBody>
          <a:bodyPr wrap="square" rtlCol="0">
            <a:spAutoFit/>
          </a:bodyPr>
          <a:lstStyle/>
          <a:p>
            <a:r>
              <a:rPr lang="en-US" b="1" dirty="0" smtClean="0"/>
              <a:t>EEM</a:t>
            </a:r>
            <a:endParaRPr lang="en-US" b="1" dirty="0"/>
          </a:p>
        </p:txBody>
      </p:sp>
      <p:sp>
        <p:nvSpPr>
          <p:cNvPr id="6" name="Rectangle 5"/>
          <p:cNvSpPr/>
          <p:nvPr/>
        </p:nvSpPr>
        <p:spPr>
          <a:xfrm>
            <a:off x="2339752" y="5661248"/>
            <a:ext cx="5256584" cy="369332"/>
          </a:xfrm>
          <a:prstGeom prst="rect">
            <a:avLst/>
          </a:prstGeom>
        </p:spPr>
        <p:txBody>
          <a:bodyPr wrap="square">
            <a:spAutoFit/>
          </a:bodyPr>
          <a:lstStyle/>
          <a:p>
            <a:r>
              <a:rPr lang="en-US" i="1" dirty="0" err="1" smtClean="0"/>
              <a:t>João</a:t>
            </a:r>
            <a:r>
              <a:rPr lang="en-US" i="1" dirty="0" smtClean="0"/>
              <a:t> </a:t>
            </a:r>
            <a:r>
              <a:rPr lang="en-US" i="1" dirty="0" err="1" smtClean="0"/>
              <a:t>Pombinho</a:t>
            </a:r>
            <a:r>
              <a:rPr lang="en-US" i="1" dirty="0" smtClean="0"/>
              <a:t> and Martin Op 't Land</a:t>
            </a:r>
            <a:endParaRPr lang="en-US" i="1" dirty="0"/>
          </a:p>
        </p:txBody>
      </p:sp>
    </p:spTree>
    <p:extLst>
      <p:ext uri="{BB962C8B-B14F-4D97-AF65-F5344CB8AC3E}">
        <p14:creationId xmlns="" xmlns:p14="http://schemas.microsoft.com/office/powerpoint/2010/main" val="2826497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t>Research </a:t>
            </a:r>
            <a:r>
              <a:rPr lang="nl-NL" b="1" dirty="0" err="1" smtClean="0"/>
              <a:t>Questions</a:t>
            </a:r>
            <a:endParaRPr lang="en-US" b="1" dirty="0"/>
          </a:p>
        </p:txBody>
      </p:sp>
      <p:sp>
        <p:nvSpPr>
          <p:cNvPr id="3" name="Content Placeholder 2"/>
          <p:cNvSpPr>
            <a:spLocks noGrp="1"/>
          </p:cNvSpPr>
          <p:nvPr>
            <p:ph idx="1"/>
          </p:nvPr>
        </p:nvSpPr>
        <p:spPr>
          <a:xfrm>
            <a:off x="457200" y="1303341"/>
            <a:ext cx="8229600" cy="4357907"/>
          </a:xfrm>
        </p:spPr>
        <p:txBody>
          <a:bodyPr/>
          <a:lstStyle/>
          <a:p>
            <a:pPr marL="514350" lvl="0" indent="-514350" algn="just">
              <a:buFont typeface="+mj-lt"/>
              <a:buAutoNum type="arabicPeriod"/>
            </a:pPr>
            <a:r>
              <a:rPr lang="en-US" sz="2600" i="1" dirty="0"/>
              <a:t>How </a:t>
            </a:r>
            <a:r>
              <a:rPr lang="en-US" sz="2600" b="1" i="1" dirty="0"/>
              <a:t>complex emerging phenomena </a:t>
            </a:r>
            <a:r>
              <a:rPr lang="en-US" sz="2600" i="1" dirty="0"/>
              <a:t>of componentization and service orientation </a:t>
            </a:r>
            <a:r>
              <a:rPr lang="en-US" sz="2600" i="1" dirty="0" smtClean="0"/>
              <a:t>can </a:t>
            </a:r>
            <a:r>
              <a:rPr lang="en-US" sz="2600" i="1" dirty="0"/>
              <a:t>be </a:t>
            </a:r>
            <a:r>
              <a:rPr lang="en-US" sz="2600" b="1" i="1" dirty="0" smtClean="0"/>
              <a:t>modeled </a:t>
            </a:r>
            <a:r>
              <a:rPr lang="en-US" sz="2600" i="1" dirty="0"/>
              <a:t>in the discipline of Enterprise Engineering</a:t>
            </a:r>
            <a:r>
              <a:rPr lang="en-US" sz="2600" i="1" dirty="0" smtClean="0"/>
              <a:t>?</a:t>
            </a:r>
          </a:p>
          <a:p>
            <a:pPr marL="514350" lvl="0" indent="-514350" algn="just">
              <a:buFont typeface="+mj-lt"/>
              <a:buAutoNum type="arabicPeriod"/>
            </a:pPr>
            <a:endParaRPr lang="en-US" sz="2800" i="1" dirty="0" smtClean="0"/>
          </a:p>
          <a:p>
            <a:pPr marL="514350" lvl="0" indent="-514350" algn="just">
              <a:buFont typeface="+mj-lt"/>
              <a:buAutoNum type="arabicPeriod"/>
            </a:pPr>
            <a:r>
              <a:rPr lang="en-US" sz="2600" i="1" dirty="0" smtClean="0"/>
              <a:t>How </a:t>
            </a:r>
            <a:r>
              <a:rPr lang="en-US" sz="2600" b="1" i="1" dirty="0"/>
              <a:t>(corporate level) strategy decisions </a:t>
            </a:r>
            <a:r>
              <a:rPr lang="en-US" sz="2600" i="1" dirty="0"/>
              <a:t>can be </a:t>
            </a:r>
            <a:r>
              <a:rPr lang="en-US" sz="2600" b="1" i="1" dirty="0"/>
              <a:t>managed and governed </a:t>
            </a:r>
            <a:r>
              <a:rPr lang="en-US" sz="2600" i="1" dirty="0"/>
              <a:t>based on </a:t>
            </a:r>
            <a:r>
              <a:rPr lang="en-US" sz="2600" i="1" dirty="0" smtClean="0"/>
              <a:t>the complex </a:t>
            </a:r>
            <a:r>
              <a:rPr lang="en-US" sz="2600" i="1" dirty="0"/>
              <a:t>emerging phenomena of componentization and service orientation in the discipline of Enterprise Engineering?</a:t>
            </a:r>
            <a:endParaRPr lang="en-US" sz="2600" dirty="0"/>
          </a:p>
          <a:p>
            <a:pPr marL="0" indent="0">
              <a:buNone/>
            </a:pPr>
            <a:endParaRPr lang="en-US" dirty="0"/>
          </a:p>
        </p:txBody>
      </p:sp>
      <p:sp>
        <p:nvSpPr>
          <p:cNvPr id="4" name="TextBox 3"/>
          <p:cNvSpPr txBox="1"/>
          <p:nvPr/>
        </p:nvSpPr>
        <p:spPr>
          <a:xfrm>
            <a:off x="1979712" y="4941168"/>
            <a:ext cx="5184576" cy="461665"/>
          </a:xfrm>
          <a:prstGeom prst="rect">
            <a:avLst/>
          </a:prstGeom>
          <a:noFill/>
        </p:spPr>
        <p:txBody>
          <a:bodyPr wrap="square" rtlCol="0">
            <a:spAutoFit/>
          </a:bodyPr>
          <a:lstStyle/>
          <a:p>
            <a:pPr algn="ctr"/>
            <a:r>
              <a:rPr lang="en-US" sz="2400" b="1" dirty="0" smtClean="0">
                <a:solidFill>
                  <a:srgbClr val="FF0000"/>
                </a:solidFill>
              </a:rPr>
              <a:t>Subjective and Dynamic View</a:t>
            </a:r>
            <a:endParaRPr lang="en-US" sz="2400" b="1" dirty="0">
              <a:solidFill>
                <a:srgbClr val="FF0000"/>
              </a:solidFill>
            </a:endParaRPr>
          </a:p>
        </p:txBody>
      </p:sp>
    </p:spTree>
    <p:extLst>
      <p:ext uri="{BB962C8B-B14F-4D97-AF65-F5344CB8AC3E}">
        <p14:creationId xmlns="" xmlns:p14="http://schemas.microsoft.com/office/powerpoint/2010/main" val="223030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gentFEBE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UgentFEBENG</Template>
  <TotalTime>889</TotalTime>
  <Words>1655</Words>
  <Application>Microsoft Office PowerPoint</Application>
  <PresentationFormat>On-screen Show (4:3)</PresentationFormat>
  <Paragraphs>189</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UgentFEBENG</vt:lpstr>
      <vt:lpstr>Service Oriented Enterprise Engineering</vt:lpstr>
      <vt:lpstr>Slide 2</vt:lpstr>
      <vt:lpstr>Content</vt:lpstr>
      <vt:lpstr>On Demand Model</vt:lpstr>
      <vt:lpstr>Componentization &amp; Service-orientation</vt:lpstr>
      <vt:lpstr>Corporate Strategy</vt:lpstr>
      <vt:lpstr>Research Goal</vt:lpstr>
      <vt:lpstr>Current Perspectives in EE</vt:lpstr>
      <vt:lpstr>Research Questions</vt:lpstr>
      <vt:lpstr>Research Focus and Requirement</vt:lpstr>
      <vt:lpstr>Our position statement </vt:lpstr>
      <vt:lpstr>Terminological distinctions</vt:lpstr>
      <vt:lpstr>Research solution (first)</vt:lpstr>
      <vt:lpstr>Research solution (second)</vt:lpstr>
      <vt:lpstr>Research approach</vt:lpstr>
      <vt:lpstr>Why Service System?</vt:lpstr>
      <vt:lpstr>Methodology &amp; Research Plan</vt:lpstr>
      <vt:lpstr>Foundamental Theories</vt:lpstr>
      <vt:lpstr>Slide 19</vt:lpstr>
      <vt:lpstr>Slide 20</vt:lpstr>
      <vt:lpstr>The dimensions of complexity</vt:lpstr>
    </vt:vector>
  </TitlesOfParts>
  <Company>UGent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Laleh Rafati</dc:creator>
  <cp:lastModifiedBy>Laleh</cp:lastModifiedBy>
  <cp:revision>62</cp:revision>
  <dcterms:created xsi:type="dcterms:W3CDTF">2013-05-10T09:50:11Z</dcterms:created>
  <dcterms:modified xsi:type="dcterms:W3CDTF">2013-05-15T10:00:56Z</dcterms:modified>
</cp:coreProperties>
</file>