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1"/>
  </p:sldMasterIdLst>
  <p:notesMasterIdLst>
    <p:notesMasterId r:id="rId51"/>
  </p:notesMasterIdLst>
  <p:sldIdLst>
    <p:sldId id="256" r:id="rId2"/>
    <p:sldId id="263" r:id="rId3"/>
    <p:sldId id="472" r:id="rId4"/>
    <p:sldId id="448" r:id="rId5"/>
    <p:sldId id="505" r:id="rId6"/>
    <p:sldId id="509" r:id="rId7"/>
    <p:sldId id="510" r:id="rId8"/>
    <p:sldId id="506" r:id="rId9"/>
    <p:sldId id="511" r:id="rId10"/>
    <p:sldId id="484" r:id="rId11"/>
    <p:sldId id="487" r:id="rId12"/>
    <p:sldId id="340" r:id="rId13"/>
    <p:sldId id="339" r:id="rId14"/>
    <p:sldId id="519" r:id="rId15"/>
    <p:sldId id="358" r:id="rId16"/>
    <p:sldId id="429" r:id="rId17"/>
    <p:sldId id="517" r:id="rId18"/>
    <p:sldId id="518" r:id="rId19"/>
    <p:sldId id="383" r:id="rId20"/>
    <p:sldId id="449" r:id="rId21"/>
    <p:sldId id="430" r:id="rId22"/>
    <p:sldId id="498" r:id="rId23"/>
    <p:sldId id="433" r:id="rId24"/>
    <p:sldId id="490" r:id="rId25"/>
    <p:sldId id="469" r:id="rId26"/>
    <p:sldId id="471" r:id="rId27"/>
    <p:sldId id="470" r:id="rId28"/>
    <p:sldId id="482" r:id="rId29"/>
    <p:sldId id="491" r:id="rId30"/>
    <p:sldId id="492" r:id="rId31"/>
    <p:sldId id="494" r:id="rId32"/>
    <p:sldId id="486" r:id="rId33"/>
    <p:sldId id="423" r:id="rId34"/>
    <p:sldId id="512" r:id="rId35"/>
    <p:sldId id="513" r:id="rId36"/>
    <p:sldId id="514" r:id="rId37"/>
    <p:sldId id="515" r:id="rId38"/>
    <p:sldId id="451" r:id="rId39"/>
    <p:sldId id="427" r:id="rId40"/>
    <p:sldId id="261" r:id="rId41"/>
    <p:sldId id="516" r:id="rId42"/>
    <p:sldId id="478" r:id="rId43"/>
    <p:sldId id="503" r:id="rId44"/>
    <p:sldId id="483" r:id="rId45"/>
    <p:sldId id="502" r:id="rId46"/>
    <p:sldId id="432" r:id="rId47"/>
    <p:sldId id="489" r:id="rId48"/>
    <p:sldId id="479" r:id="rId49"/>
    <p:sldId id="480" r:id="rId5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4" autoAdjust="0"/>
    <p:restoredTop sz="87731" autoAdjust="0"/>
  </p:normalViewPr>
  <p:slideViewPr>
    <p:cSldViewPr>
      <p:cViewPr>
        <p:scale>
          <a:sx n="70" d="100"/>
          <a:sy n="70" d="100"/>
        </p:scale>
        <p:origin x="-130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5F440-1A2E-4CB1-82EB-D8624DD350D1}" type="doc">
      <dgm:prSet loTypeId="urn:microsoft.com/office/officeart/2005/8/layout/process3" loCatId="process" qsTypeId="urn:microsoft.com/office/officeart/2005/8/quickstyle/3d1" qsCatId="3D" csTypeId="urn:microsoft.com/office/officeart/2005/8/colors/accent1_1" csCatId="accent1" phldr="1"/>
      <dgm:spPr/>
      <dgm:t>
        <a:bodyPr/>
        <a:lstStyle/>
        <a:p>
          <a:endParaRPr lang="en-US"/>
        </a:p>
      </dgm:t>
    </dgm:pt>
    <dgm:pt modelId="{DFAC7FDA-E6A1-476B-99E7-BDF2C5257029}">
      <dgm:prSet phldrT="[Text]"/>
      <dgm:spPr/>
      <dgm:t>
        <a:bodyPr/>
        <a:lstStyle/>
        <a:p>
          <a:r>
            <a:rPr lang="pt-PT" dirty="0" smtClean="0"/>
            <a:t>Project Request</a:t>
          </a:r>
          <a:endParaRPr lang="en-US" dirty="0"/>
        </a:p>
      </dgm:t>
    </dgm:pt>
    <dgm:pt modelId="{15DA9A65-9F20-4F8D-9F04-9D8BBC2B34F5}" type="parTrans" cxnId="{8ED16041-31C9-4483-9262-BBF7F3B02C69}">
      <dgm:prSet/>
      <dgm:spPr/>
      <dgm:t>
        <a:bodyPr/>
        <a:lstStyle/>
        <a:p>
          <a:endParaRPr lang="en-US"/>
        </a:p>
      </dgm:t>
    </dgm:pt>
    <dgm:pt modelId="{BED11CF4-707C-45D6-B2FD-58C59F3B2696}" type="sibTrans" cxnId="{8ED16041-31C9-4483-9262-BBF7F3B02C69}">
      <dgm:prSet/>
      <dgm:spPr/>
      <dgm:t>
        <a:bodyPr/>
        <a:lstStyle/>
        <a:p>
          <a:endParaRPr lang="en-US"/>
        </a:p>
      </dgm:t>
    </dgm:pt>
    <dgm:pt modelId="{3279561C-7F62-4A8E-B3DA-2A6869123A93}">
      <dgm:prSet phldrT="[Text]"/>
      <dgm:spPr/>
      <dgm:t>
        <a:bodyPr/>
        <a:lstStyle/>
        <a:p>
          <a:r>
            <a:rPr lang="pt-PT" dirty="0" smtClean="0"/>
            <a:t>Benefits</a:t>
          </a:r>
          <a:endParaRPr lang="en-US" dirty="0"/>
        </a:p>
      </dgm:t>
    </dgm:pt>
    <dgm:pt modelId="{36F8A498-9626-4173-9695-F0FA1C3CC704}" type="parTrans" cxnId="{B37E690E-1060-47D4-B3BF-B4FA4573FBD9}">
      <dgm:prSet/>
      <dgm:spPr/>
      <dgm:t>
        <a:bodyPr/>
        <a:lstStyle/>
        <a:p>
          <a:endParaRPr lang="en-US"/>
        </a:p>
      </dgm:t>
    </dgm:pt>
    <dgm:pt modelId="{B2AD2BC1-13E9-4E76-AC36-38596881F28C}" type="sibTrans" cxnId="{B37E690E-1060-47D4-B3BF-B4FA4573FBD9}">
      <dgm:prSet/>
      <dgm:spPr/>
      <dgm:t>
        <a:bodyPr/>
        <a:lstStyle/>
        <a:p>
          <a:endParaRPr lang="en-US"/>
        </a:p>
      </dgm:t>
    </dgm:pt>
    <dgm:pt modelId="{1FC9DB16-6793-42BF-9927-A45827966774}">
      <dgm:prSet phldrT="[Text]"/>
      <dgm:spPr/>
      <dgm:t>
        <a:bodyPr/>
        <a:lstStyle/>
        <a:p>
          <a:r>
            <a:rPr lang="pt-PT" dirty="0" smtClean="0"/>
            <a:t>Quickscan</a:t>
          </a:r>
          <a:endParaRPr lang="en-US" dirty="0"/>
        </a:p>
      </dgm:t>
    </dgm:pt>
    <dgm:pt modelId="{5CEB5ECA-6BB9-4C91-92AC-0456B46714D2}" type="parTrans" cxnId="{97D502C7-4E86-4BE2-B088-46638360076C}">
      <dgm:prSet/>
      <dgm:spPr/>
      <dgm:t>
        <a:bodyPr/>
        <a:lstStyle/>
        <a:p>
          <a:endParaRPr lang="en-US"/>
        </a:p>
      </dgm:t>
    </dgm:pt>
    <dgm:pt modelId="{99AD0C7B-0E02-4E6C-A2AF-B77A6317DA3A}" type="sibTrans" cxnId="{97D502C7-4E86-4BE2-B088-46638360076C}">
      <dgm:prSet/>
      <dgm:spPr/>
      <dgm:t>
        <a:bodyPr/>
        <a:lstStyle/>
        <a:p>
          <a:endParaRPr lang="en-US"/>
        </a:p>
      </dgm:t>
    </dgm:pt>
    <dgm:pt modelId="{F9225D27-FC43-4FA2-87C3-8A65546E1A59}">
      <dgm:prSet phldrT="[Text]"/>
      <dgm:spPr/>
      <dgm:t>
        <a:bodyPr/>
        <a:lstStyle/>
        <a:p>
          <a:r>
            <a:rPr lang="pt-PT" dirty="0" smtClean="0"/>
            <a:t>Detailed Solution</a:t>
          </a:r>
          <a:endParaRPr lang="en-US" dirty="0"/>
        </a:p>
      </dgm:t>
    </dgm:pt>
    <dgm:pt modelId="{FC3E0707-1260-4BA9-A3EC-38C4EE8D0006}" type="parTrans" cxnId="{C6D23623-C671-47AE-9BCB-15A61C6F029C}">
      <dgm:prSet/>
      <dgm:spPr/>
      <dgm:t>
        <a:bodyPr/>
        <a:lstStyle/>
        <a:p>
          <a:endParaRPr lang="en-US"/>
        </a:p>
      </dgm:t>
    </dgm:pt>
    <dgm:pt modelId="{873A733D-94D5-4488-BD05-5DD1CB69BE87}" type="sibTrans" cxnId="{C6D23623-C671-47AE-9BCB-15A61C6F029C}">
      <dgm:prSet/>
      <dgm:spPr/>
      <dgm:t>
        <a:bodyPr/>
        <a:lstStyle/>
        <a:p>
          <a:endParaRPr lang="en-US"/>
        </a:p>
      </dgm:t>
    </dgm:pt>
    <dgm:pt modelId="{45A8A87D-58A7-4E39-A3F6-4D1055BF399E}">
      <dgm:prSet phldrT="[Text]"/>
      <dgm:spPr/>
      <dgm:t>
        <a:bodyPr/>
        <a:lstStyle/>
        <a:p>
          <a:r>
            <a:rPr lang="pt-PT" dirty="0" smtClean="0"/>
            <a:t>Functional Units</a:t>
          </a:r>
          <a:endParaRPr lang="en-US" dirty="0"/>
        </a:p>
      </dgm:t>
    </dgm:pt>
    <dgm:pt modelId="{CD0608C4-43A4-4A78-8D41-D8430C6456A7}" type="parTrans" cxnId="{4EC3BF38-15EC-4244-86CB-6B177CA1BB9A}">
      <dgm:prSet/>
      <dgm:spPr/>
      <dgm:t>
        <a:bodyPr/>
        <a:lstStyle/>
        <a:p>
          <a:endParaRPr lang="en-US"/>
        </a:p>
      </dgm:t>
    </dgm:pt>
    <dgm:pt modelId="{D505DE27-1F52-4786-A3AE-3D9CEB969C01}" type="sibTrans" cxnId="{4EC3BF38-15EC-4244-86CB-6B177CA1BB9A}">
      <dgm:prSet/>
      <dgm:spPr/>
      <dgm:t>
        <a:bodyPr/>
        <a:lstStyle/>
        <a:p>
          <a:endParaRPr lang="en-US"/>
        </a:p>
      </dgm:t>
    </dgm:pt>
    <dgm:pt modelId="{7944AA30-708D-4E49-978A-9E866A25FABA}">
      <dgm:prSet phldrT="[Text]"/>
      <dgm:spPr/>
      <dgm:t>
        <a:bodyPr/>
        <a:lstStyle/>
        <a:p>
          <a:r>
            <a:rPr lang="pt-PT" dirty="0" smtClean="0"/>
            <a:t>Planning</a:t>
          </a:r>
          <a:endParaRPr lang="en-US" dirty="0"/>
        </a:p>
      </dgm:t>
    </dgm:pt>
    <dgm:pt modelId="{C3A48BE3-2F01-4588-B9B1-25E3D7357CAA}" type="parTrans" cxnId="{C3D75360-8C60-4A25-8DCD-CDC089754659}">
      <dgm:prSet/>
      <dgm:spPr/>
      <dgm:t>
        <a:bodyPr/>
        <a:lstStyle/>
        <a:p>
          <a:endParaRPr lang="en-US"/>
        </a:p>
      </dgm:t>
    </dgm:pt>
    <dgm:pt modelId="{432FF788-A8BF-4B24-AE6D-057378E2A353}" type="sibTrans" cxnId="{C3D75360-8C60-4A25-8DCD-CDC089754659}">
      <dgm:prSet/>
      <dgm:spPr/>
      <dgm:t>
        <a:bodyPr/>
        <a:lstStyle/>
        <a:p>
          <a:endParaRPr lang="en-US"/>
        </a:p>
      </dgm:t>
    </dgm:pt>
    <dgm:pt modelId="{A0D1883E-0BEA-4F62-BBC7-940EF6B84F3C}">
      <dgm:prSet phldrT="[Text]"/>
      <dgm:spPr/>
      <dgm:t>
        <a:bodyPr/>
        <a:lstStyle/>
        <a:p>
          <a:r>
            <a:rPr lang="pt-PT" dirty="0" smtClean="0"/>
            <a:t>Implementation and Delivery</a:t>
          </a:r>
          <a:endParaRPr lang="en-US" dirty="0"/>
        </a:p>
      </dgm:t>
    </dgm:pt>
    <dgm:pt modelId="{45E870EE-AC37-477F-87FB-7111555DA84A}" type="parTrans" cxnId="{E0C5601F-916A-46C2-919D-D57FEC4B4741}">
      <dgm:prSet/>
      <dgm:spPr/>
      <dgm:t>
        <a:bodyPr/>
        <a:lstStyle/>
        <a:p>
          <a:endParaRPr lang="en-US"/>
        </a:p>
      </dgm:t>
    </dgm:pt>
    <dgm:pt modelId="{BB834BEF-8CCD-46C0-B046-E39B56D05FF9}" type="sibTrans" cxnId="{E0C5601F-916A-46C2-919D-D57FEC4B4741}">
      <dgm:prSet/>
      <dgm:spPr/>
      <dgm:t>
        <a:bodyPr/>
        <a:lstStyle/>
        <a:p>
          <a:endParaRPr lang="en-US"/>
        </a:p>
      </dgm:t>
    </dgm:pt>
    <dgm:pt modelId="{71EAAD57-6DAF-4BAF-9960-496DD86F9F99}">
      <dgm:prSet phldrT="[Text]"/>
      <dgm:spPr/>
      <dgm:t>
        <a:bodyPr/>
        <a:lstStyle/>
        <a:p>
          <a:r>
            <a:rPr lang="pt-PT" dirty="0" smtClean="0"/>
            <a:t>Runtime</a:t>
          </a:r>
          <a:endParaRPr lang="en-US" dirty="0"/>
        </a:p>
      </dgm:t>
    </dgm:pt>
    <dgm:pt modelId="{5CF6EB8A-F8C6-4B26-9C31-F99A2C28B5CC}" type="parTrans" cxnId="{EDC6B46A-2621-406F-808F-3C481CE0706D}">
      <dgm:prSet/>
      <dgm:spPr/>
      <dgm:t>
        <a:bodyPr/>
        <a:lstStyle/>
        <a:p>
          <a:endParaRPr lang="en-US"/>
        </a:p>
      </dgm:t>
    </dgm:pt>
    <dgm:pt modelId="{7E64F4C1-596A-4BD7-96EC-EA8B11A91EB4}" type="sibTrans" cxnId="{EDC6B46A-2621-406F-808F-3C481CE0706D}">
      <dgm:prSet/>
      <dgm:spPr/>
      <dgm:t>
        <a:bodyPr/>
        <a:lstStyle/>
        <a:p>
          <a:endParaRPr lang="en-US"/>
        </a:p>
      </dgm:t>
    </dgm:pt>
    <dgm:pt modelId="{3641B5C3-4197-409A-8295-4C0417B8C9BE}">
      <dgm:prSet phldrT="[Text]"/>
      <dgm:spPr/>
      <dgm:t>
        <a:bodyPr/>
        <a:lstStyle/>
        <a:p>
          <a:r>
            <a:rPr lang="pt-PT" dirty="0" smtClean="0"/>
            <a:t>Business Case</a:t>
          </a:r>
          <a:endParaRPr lang="en-US" dirty="0"/>
        </a:p>
      </dgm:t>
    </dgm:pt>
    <dgm:pt modelId="{193342DB-D30D-4FC5-ADA4-4B37D5D87649}" type="parTrans" cxnId="{017500CE-9138-4723-97BB-FBE5A12731D6}">
      <dgm:prSet/>
      <dgm:spPr/>
      <dgm:t>
        <a:bodyPr/>
        <a:lstStyle/>
        <a:p>
          <a:endParaRPr lang="en-US"/>
        </a:p>
      </dgm:t>
    </dgm:pt>
    <dgm:pt modelId="{40C349B1-3EA7-4C6B-89B4-487309A6AC85}" type="sibTrans" cxnId="{017500CE-9138-4723-97BB-FBE5A12731D6}">
      <dgm:prSet/>
      <dgm:spPr/>
      <dgm:t>
        <a:bodyPr/>
        <a:lstStyle/>
        <a:p>
          <a:endParaRPr lang="en-US"/>
        </a:p>
      </dgm:t>
    </dgm:pt>
    <dgm:pt modelId="{48B84B21-E0BC-46C9-A3D4-89D40D2E4745}">
      <dgm:prSet phldrT="[Text]"/>
      <dgm:spPr/>
      <dgm:t>
        <a:bodyPr/>
        <a:lstStyle/>
        <a:p>
          <a:r>
            <a:rPr lang="pt-PT" dirty="0" smtClean="0"/>
            <a:t>Requirements</a:t>
          </a:r>
          <a:endParaRPr lang="en-US" dirty="0"/>
        </a:p>
      </dgm:t>
    </dgm:pt>
    <dgm:pt modelId="{7D85E4A1-CCF9-432C-B5D4-BEA2BE74BB64}" type="parTrans" cxnId="{1542375B-2D18-4E4A-844E-C9BD3F4BAE73}">
      <dgm:prSet/>
      <dgm:spPr/>
      <dgm:t>
        <a:bodyPr/>
        <a:lstStyle/>
        <a:p>
          <a:endParaRPr lang="en-US"/>
        </a:p>
      </dgm:t>
    </dgm:pt>
    <dgm:pt modelId="{9B3EF4F3-96A6-4CF1-AF13-5D5A465E2BBC}" type="sibTrans" cxnId="{1542375B-2D18-4E4A-844E-C9BD3F4BAE73}">
      <dgm:prSet/>
      <dgm:spPr/>
      <dgm:t>
        <a:bodyPr/>
        <a:lstStyle/>
        <a:p>
          <a:endParaRPr lang="en-US"/>
        </a:p>
      </dgm:t>
    </dgm:pt>
    <dgm:pt modelId="{15CEE3E1-8B3F-4293-AC4A-C17D9C346D54}">
      <dgm:prSet/>
      <dgm:spPr/>
      <dgm:t>
        <a:bodyPr/>
        <a:lstStyle/>
        <a:p>
          <a:r>
            <a:rPr lang="pt-PT" dirty="0" smtClean="0"/>
            <a:t>Priority</a:t>
          </a:r>
          <a:endParaRPr lang="en-US" dirty="0"/>
        </a:p>
      </dgm:t>
    </dgm:pt>
    <dgm:pt modelId="{ACEDAD76-FB01-4C1A-A2EB-1BD11DC2E4CA}" type="parTrans" cxnId="{CE1A587C-8806-497F-B03E-94685F559B40}">
      <dgm:prSet/>
      <dgm:spPr/>
      <dgm:t>
        <a:bodyPr/>
        <a:lstStyle/>
        <a:p>
          <a:endParaRPr lang="en-US"/>
        </a:p>
      </dgm:t>
    </dgm:pt>
    <dgm:pt modelId="{CA4D17FA-B007-4980-8469-0F420480E0F0}" type="sibTrans" cxnId="{CE1A587C-8806-497F-B03E-94685F559B40}">
      <dgm:prSet/>
      <dgm:spPr/>
      <dgm:t>
        <a:bodyPr/>
        <a:lstStyle/>
        <a:p>
          <a:endParaRPr lang="en-US"/>
        </a:p>
      </dgm:t>
    </dgm:pt>
    <dgm:pt modelId="{E08E0258-2CB2-4D63-BC72-E587105BC4FE}">
      <dgm:prSet/>
      <dgm:spPr/>
      <dgm:t>
        <a:bodyPr/>
        <a:lstStyle/>
        <a:p>
          <a:r>
            <a:rPr lang="pt-PT" dirty="0" smtClean="0"/>
            <a:t>Dependencies</a:t>
          </a:r>
          <a:endParaRPr lang="en-US" dirty="0"/>
        </a:p>
      </dgm:t>
    </dgm:pt>
    <dgm:pt modelId="{8DE01DE9-D15B-4F17-B763-463EEFC272F9}" type="parTrans" cxnId="{FFE7A163-C9F9-48AA-93E2-7787C1ADDFEF}">
      <dgm:prSet/>
      <dgm:spPr/>
      <dgm:t>
        <a:bodyPr/>
        <a:lstStyle/>
        <a:p>
          <a:endParaRPr lang="en-US"/>
        </a:p>
      </dgm:t>
    </dgm:pt>
    <dgm:pt modelId="{6FF1C1FF-8036-4913-BD89-EDE007B042F0}" type="sibTrans" cxnId="{FFE7A163-C9F9-48AA-93E2-7787C1ADDFEF}">
      <dgm:prSet/>
      <dgm:spPr/>
      <dgm:t>
        <a:bodyPr/>
        <a:lstStyle/>
        <a:p>
          <a:endParaRPr lang="en-US"/>
        </a:p>
      </dgm:t>
    </dgm:pt>
    <dgm:pt modelId="{40B70624-BCB4-4D85-A0EA-225B6CA2E958}">
      <dgm:prSet phldrT="[Text]"/>
      <dgm:spPr/>
      <dgm:t>
        <a:bodyPr/>
        <a:lstStyle/>
        <a:p>
          <a:r>
            <a:rPr lang="pt-PT" dirty="0" smtClean="0"/>
            <a:t>IT Estimate</a:t>
          </a:r>
          <a:endParaRPr lang="en-US" dirty="0"/>
        </a:p>
      </dgm:t>
    </dgm:pt>
    <dgm:pt modelId="{14A9B7C3-CC4A-4AAA-B7F8-7DF4A264AEDB}" type="parTrans" cxnId="{0626CAFC-C84D-475C-9DE1-6E128375687B}">
      <dgm:prSet/>
      <dgm:spPr/>
      <dgm:t>
        <a:bodyPr/>
        <a:lstStyle/>
        <a:p>
          <a:endParaRPr lang="en-US"/>
        </a:p>
      </dgm:t>
    </dgm:pt>
    <dgm:pt modelId="{582939C1-93CF-451B-B045-3A9E31B0501D}" type="sibTrans" cxnId="{0626CAFC-C84D-475C-9DE1-6E128375687B}">
      <dgm:prSet/>
      <dgm:spPr/>
      <dgm:t>
        <a:bodyPr/>
        <a:lstStyle/>
        <a:p>
          <a:endParaRPr lang="en-US"/>
        </a:p>
      </dgm:t>
    </dgm:pt>
    <dgm:pt modelId="{A92272DF-234E-40A4-88B8-E23FDDC800D6}">
      <dgm:prSet phldrT="[Text]"/>
      <dgm:spPr/>
      <dgm:t>
        <a:bodyPr/>
        <a:lstStyle/>
        <a:p>
          <a:r>
            <a:rPr lang="pt-PT" dirty="0" smtClean="0"/>
            <a:t>Architecture</a:t>
          </a:r>
          <a:endParaRPr lang="en-US" dirty="0"/>
        </a:p>
      </dgm:t>
    </dgm:pt>
    <dgm:pt modelId="{D9F5B495-94E8-4BEB-8AB5-AE9A6FD14458}" type="parTrans" cxnId="{E1B3D406-E40D-4F7C-B0D1-CD03362FE9BF}">
      <dgm:prSet/>
      <dgm:spPr/>
      <dgm:t>
        <a:bodyPr/>
        <a:lstStyle/>
        <a:p>
          <a:endParaRPr lang="en-US"/>
        </a:p>
      </dgm:t>
    </dgm:pt>
    <dgm:pt modelId="{B101F19F-0E44-4969-B042-E3CA31D09FA2}" type="sibTrans" cxnId="{E1B3D406-E40D-4F7C-B0D1-CD03362FE9BF}">
      <dgm:prSet/>
      <dgm:spPr/>
      <dgm:t>
        <a:bodyPr/>
        <a:lstStyle/>
        <a:p>
          <a:endParaRPr lang="en-US"/>
        </a:p>
      </dgm:t>
    </dgm:pt>
    <dgm:pt modelId="{F215EC88-61C5-424F-91C6-6A2F6751C715}">
      <dgm:prSet/>
      <dgm:spPr/>
      <dgm:t>
        <a:bodyPr/>
        <a:lstStyle/>
        <a:p>
          <a:r>
            <a:rPr lang="pt-PT" dirty="0" smtClean="0"/>
            <a:t>Coding</a:t>
          </a:r>
          <a:endParaRPr lang="en-US" dirty="0"/>
        </a:p>
      </dgm:t>
    </dgm:pt>
    <dgm:pt modelId="{82985089-F2B5-4F8D-8109-AA0F32A58B96}" type="parTrans" cxnId="{70A3EAB7-CE89-4A10-88F2-E5F9BF1364AC}">
      <dgm:prSet/>
      <dgm:spPr/>
      <dgm:t>
        <a:bodyPr/>
        <a:lstStyle/>
        <a:p>
          <a:endParaRPr lang="en-US"/>
        </a:p>
      </dgm:t>
    </dgm:pt>
    <dgm:pt modelId="{87560876-1DA9-4839-B133-8EA995E24C33}" type="sibTrans" cxnId="{70A3EAB7-CE89-4A10-88F2-E5F9BF1364AC}">
      <dgm:prSet/>
      <dgm:spPr/>
      <dgm:t>
        <a:bodyPr/>
        <a:lstStyle/>
        <a:p>
          <a:endParaRPr lang="en-US"/>
        </a:p>
      </dgm:t>
    </dgm:pt>
    <dgm:pt modelId="{7CF4EFCD-5DF2-41B7-AB51-4B472FD9D249}">
      <dgm:prSet/>
      <dgm:spPr/>
      <dgm:t>
        <a:bodyPr/>
        <a:lstStyle/>
        <a:p>
          <a:r>
            <a:rPr lang="pt-PT" dirty="0" smtClean="0"/>
            <a:t>Testing</a:t>
          </a:r>
          <a:endParaRPr lang="en-US" dirty="0"/>
        </a:p>
      </dgm:t>
    </dgm:pt>
    <dgm:pt modelId="{EB328F80-99B8-41D8-9531-68427003BEE8}" type="parTrans" cxnId="{F37545A3-F16E-49C8-8023-8AD754BA3BA8}">
      <dgm:prSet/>
      <dgm:spPr/>
      <dgm:t>
        <a:bodyPr/>
        <a:lstStyle/>
        <a:p>
          <a:endParaRPr lang="en-US"/>
        </a:p>
      </dgm:t>
    </dgm:pt>
    <dgm:pt modelId="{AAD0D662-6E1F-48F6-9195-4C576E343B19}" type="sibTrans" cxnId="{F37545A3-F16E-49C8-8023-8AD754BA3BA8}">
      <dgm:prSet/>
      <dgm:spPr/>
      <dgm:t>
        <a:bodyPr/>
        <a:lstStyle/>
        <a:p>
          <a:endParaRPr lang="en-US"/>
        </a:p>
      </dgm:t>
    </dgm:pt>
    <dgm:pt modelId="{2B1B78CA-99A0-4035-907D-63FEF9DFB2C0}">
      <dgm:prSet/>
      <dgm:spPr/>
      <dgm:t>
        <a:bodyPr/>
        <a:lstStyle/>
        <a:p>
          <a:r>
            <a:rPr lang="pt-PT" dirty="0" smtClean="0"/>
            <a:t>PIR</a:t>
          </a:r>
          <a:endParaRPr lang="en-US" dirty="0"/>
        </a:p>
      </dgm:t>
    </dgm:pt>
    <dgm:pt modelId="{1DFF3B1B-7704-42F5-BCF8-382EFB752C5D}" type="parTrans" cxnId="{48ECE081-A749-4B0C-9E7C-7BA732EC6E55}">
      <dgm:prSet/>
      <dgm:spPr/>
      <dgm:t>
        <a:bodyPr/>
        <a:lstStyle/>
        <a:p>
          <a:endParaRPr lang="en-US"/>
        </a:p>
      </dgm:t>
    </dgm:pt>
    <dgm:pt modelId="{71023AB9-0393-4DAB-9748-7CBCF7E7ACF7}" type="sibTrans" cxnId="{48ECE081-A749-4B0C-9E7C-7BA732EC6E55}">
      <dgm:prSet/>
      <dgm:spPr/>
      <dgm:t>
        <a:bodyPr/>
        <a:lstStyle/>
        <a:p>
          <a:endParaRPr lang="en-US"/>
        </a:p>
      </dgm:t>
    </dgm:pt>
    <dgm:pt modelId="{07E18C13-989A-4B2B-828C-3A1BB3E4D754}">
      <dgm:prSet phldrT="[Text]"/>
      <dgm:spPr/>
      <dgm:t>
        <a:bodyPr/>
        <a:lstStyle/>
        <a:p>
          <a:r>
            <a:rPr lang="pt-PT" dirty="0" smtClean="0"/>
            <a:t>Bottom-up Costs</a:t>
          </a:r>
          <a:endParaRPr lang="en-US" dirty="0"/>
        </a:p>
      </dgm:t>
    </dgm:pt>
    <dgm:pt modelId="{10F7CA9F-B551-4626-A545-8979E95E86D3}" type="parTrans" cxnId="{A28AEEF5-D294-4ACC-AF4C-BEB88C6E7BF4}">
      <dgm:prSet/>
      <dgm:spPr/>
      <dgm:t>
        <a:bodyPr/>
        <a:lstStyle/>
        <a:p>
          <a:endParaRPr lang="en-US"/>
        </a:p>
      </dgm:t>
    </dgm:pt>
    <dgm:pt modelId="{A44BCB23-353E-4AED-917B-58D4D7D5A6AE}" type="sibTrans" cxnId="{A28AEEF5-D294-4ACC-AF4C-BEB88C6E7BF4}">
      <dgm:prSet/>
      <dgm:spPr/>
      <dgm:t>
        <a:bodyPr/>
        <a:lstStyle/>
        <a:p>
          <a:endParaRPr lang="en-US"/>
        </a:p>
      </dgm:t>
    </dgm:pt>
    <dgm:pt modelId="{3045CF6E-DF5B-46DC-9F3A-6898182683CB}" type="pres">
      <dgm:prSet presAssocID="{B805F440-1A2E-4CB1-82EB-D8624DD350D1}" presName="linearFlow" presStyleCnt="0">
        <dgm:presLayoutVars>
          <dgm:dir/>
          <dgm:animLvl val="lvl"/>
          <dgm:resizeHandles val="exact"/>
        </dgm:presLayoutVars>
      </dgm:prSet>
      <dgm:spPr/>
      <dgm:t>
        <a:bodyPr/>
        <a:lstStyle/>
        <a:p>
          <a:endParaRPr lang="en-US"/>
        </a:p>
      </dgm:t>
    </dgm:pt>
    <dgm:pt modelId="{D201C512-7780-4EDC-8219-1973AA79F2D2}" type="pres">
      <dgm:prSet presAssocID="{DFAC7FDA-E6A1-476B-99E7-BDF2C5257029}" presName="composite" presStyleCnt="0"/>
      <dgm:spPr/>
    </dgm:pt>
    <dgm:pt modelId="{713539FF-B8E7-4FF5-9676-4924EA463D30}" type="pres">
      <dgm:prSet presAssocID="{DFAC7FDA-E6A1-476B-99E7-BDF2C5257029}" presName="parTx" presStyleLbl="node1" presStyleIdx="0" presStyleCnt="6">
        <dgm:presLayoutVars>
          <dgm:chMax val="0"/>
          <dgm:chPref val="0"/>
          <dgm:bulletEnabled val="1"/>
        </dgm:presLayoutVars>
      </dgm:prSet>
      <dgm:spPr/>
      <dgm:t>
        <a:bodyPr/>
        <a:lstStyle/>
        <a:p>
          <a:endParaRPr lang="en-US"/>
        </a:p>
      </dgm:t>
    </dgm:pt>
    <dgm:pt modelId="{DDA8DF8A-D8FF-47CB-9486-9B2F885F6FFC}" type="pres">
      <dgm:prSet presAssocID="{DFAC7FDA-E6A1-476B-99E7-BDF2C5257029}" presName="parSh" presStyleLbl="node1" presStyleIdx="0" presStyleCnt="6"/>
      <dgm:spPr/>
      <dgm:t>
        <a:bodyPr/>
        <a:lstStyle/>
        <a:p>
          <a:endParaRPr lang="en-US"/>
        </a:p>
      </dgm:t>
    </dgm:pt>
    <dgm:pt modelId="{FB5FB43C-D701-4DC9-876F-7F0D033A3766}" type="pres">
      <dgm:prSet presAssocID="{DFAC7FDA-E6A1-476B-99E7-BDF2C5257029}" presName="desTx" presStyleLbl="fgAcc1" presStyleIdx="0" presStyleCnt="6">
        <dgm:presLayoutVars>
          <dgm:bulletEnabled val="1"/>
        </dgm:presLayoutVars>
      </dgm:prSet>
      <dgm:spPr/>
      <dgm:t>
        <a:bodyPr/>
        <a:lstStyle/>
        <a:p>
          <a:endParaRPr lang="en-US"/>
        </a:p>
      </dgm:t>
    </dgm:pt>
    <dgm:pt modelId="{7EA2E530-D055-46A8-9F13-1DF5E985BF2D}" type="pres">
      <dgm:prSet presAssocID="{BED11CF4-707C-45D6-B2FD-58C59F3B2696}" presName="sibTrans" presStyleLbl="sibTrans2D1" presStyleIdx="0" presStyleCnt="5"/>
      <dgm:spPr/>
      <dgm:t>
        <a:bodyPr/>
        <a:lstStyle/>
        <a:p>
          <a:endParaRPr lang="en-US"/>
        </a:p>
      </dgm:t>
    </dgm:pt>
    <dgm:pt modelId="{6EB3588A-44CE-4454-BD74-DE9152566C4C}" type="pres">
      <dgm:prSet presAssocID="{BED11CF4-707C-45D6-B2FD-58C59F3B2696}" presName="connTx" presStyleLbl="sibTrans2D1" presStyleIdx="0" presStyleCnt="5"/>
      <dgm:spPr/>
      <dgm:t>
        <a:bodyPr/>
        <a:lstStyle/>
        <a:p>
          <a:endParaRPr lang="en-US"/>
        </a:p>
      </dgm:t>
    </dgm:pt>
    <dgm:pt modelId="{286BD001-6EAF-42C3-8352-A1F878A0E5AC}" type="pres">
      <dgm:prSet presAssocID="{1FC9DB16-6793-42BF-9927-A45827966774}" presName="composite" presStyleCnt="0"/>
      <dgm:spPr/>
    </dgm:pt>
    <dgm:pt modelId="{88660397-6B4E-415D-A58D-998581626693}" type="pres">
      <dgm:prSet presAssocID="{1FC9DB16-6793-42BF-9927-A45827966774}" presName="parTx" presStyleLbl="node1" presStyleIdx="0" presStyleCnt="6">
        <dgm:presLayoutVars>
          <dgm:chMax val="0"/>
          <dgm:chPref val="0"/>
          <dgm:bulletEnabled val="1"/>
        </dgm:presLayoutVars>
      </dgm:prSet>
      <dgm:spPr/>
      <dgm:t>
        <a:bodyPr/>
        <a:lstStyle/>
        <a:p>
          <a:endParaRPr lang="en-US"/>
        </a:p>
      </dgm:t>
    </dgm:pt>
    <dgm:pt modelId="{F336A0E9-1431-4EEA-AA62-6717E3647A9E}" type="pres">
      <dgm:prSet presAssocID="{1FC9DB16-6793-42BF-9927-A45827966774}" presName="parSh" presStyleLbl="node1" presStyleIdx="1" presStyleCnt="6"/>
      <dgm:spPr/>
      <dgm:t>
        <a:bodyPr/>
        <a:lstStyle/>
        <a:p>
          <a:endParaRPr lang="en-US"/>
        </a:p>
      </dgm:t>
    </dgm:pt>
    <dgm:pt modelId="{DB744F8F-468B-4137-B594-70F867D42771}" type="pres">
      <dgm:prSet presAssocID="{1FC9DB16-6793-42BF-9927-A45827966774}" presName="desTx" presStyleLbl="fgAcc1" presStyleIdx="1" presStyleCnt="6" custLinFactNeighborX="1067" custLinFactNeighborY="1724">
        <dgm:presLayoutVars>
          <dgm:bulletEnabled val="1"/>
        </dgm:presLayoutVars>
      </dgm:prSet>
      <dgm:spPr/>
      <dgm:t>
        <a:bodyPr/>
        <a:lstStyle/>
        <a:p>
          <a:endParaRPr lang="en-US"/>
        </a:p>
      </dgm:t>
    </dgm:pt>
    <dgm:pt modelId="{52F56F68-C19B-40B0-97AC-D0C5B8BB51A5}" type="pres">
      <dgm:prSet presAssocID="{99AD0C7B-0E02-4E6C-A2AF-B77A6317DA3A}" presName="sibTrans" presStyleLbl="sibTrans2D1" presStyleIdx="1" presStyleCnt="5"/>
      <dgm:spPr/>
      <dgm:t>
        <a:bodyPr/>
        <a:lstStyle/>
        <a:p>
          <a:endParaRPr lang="en-US"/>
        </a:p>
      </dgm:t>
    </dgm:pt>
    <dgm:pt modelId="{2F748863-079D-4EC8-8F69-A73E8C2C0DC4}" type="pres">
      <dgm:prSet presAssocID="{99AD0C7B-0E02-4E6C-A2AF-B77A6317DA3A}" presName="connTx" presStyleLbl="sibTrans2D1" presStyleIdx="1" presStyleCnt="5"/>
      <dgm:spPr/>
      <dgm:t>
        <a:bodyPr/>
        <a:lstStyle/>
        <a:p>
          <a:endParaRPr lang="en-US"/>
        </a:p>
      </dgm:t>
    </dgm:pt>
    <dgm:pt modelId="{D8D95148-6B03-46B8-8E16-B5595D16BD91}" type="pres">
      <dgm:prSet presAssocID="{F9225D27-FC43-4FA2-87C3-8A65546E1A59}" presName="composite" presStyleCnt="0"/>
      <dgm:spPr/>
    </dgm:pt>
    <dgm:pt modelId="{0E4E4BBA-E1B0-41E6-9D2D-202AC246E689}" type="pres">
      <dgm:prSet presAssocID="{F9225D27-FC43-4FA2-87C3-8A65546E1A59}" presName="parTx" presStyleLbl="node1" presStyleIdx="1" presStyleCnt="6">
        <dgm:presLayoutVars>
          <dgm:chMax val="0"/>
          <dgm:chPref val="0"/>
          <dgm:bulletEnabled val="1"/>
        </dgm:presLayoutVars>
      </dgm:prSet>
      <dgm:spPr/>
      <dgm:t>
        <a:bodyPr/>
        <a:lstStyle/>
        <a:p>
          <a:endParaRPr lang="en-US"/>
        </a:p>
      </dgm:t>
    </dgm:pt>
    <dgm:pt modelId="{B54B6707-D80B-4EAE-ABB4-E902F30C2696}" type="pres">
      <dgm:prSet presAssocID="{F9225D27-FC43-4FA2-87C3-8A65546E1A59}" presName="parSh" presStyleLbl="node1" presStyleIdx="2" presStyleCnt="6"/>
      <dgm:spPr/>
      <dgm:t>
        <a:bodyPr/>
        <a:lstStyle/>
        <a:p>
          <a:endParaRPr lang="en-US"/>
        </a:p>
      </dgm:t>
    </dgm:pt>
    <dgm:pt modelId="{FBF8F0BA-4A9E-48D2-83AC-B5CFAA66479F}" type="pres">
      <dgm:prSet presAssocID="{F9225D27-FC43-4FA2-87C3-8A65546E1A59}" presName="desTx" presStyleLbl="fgAcc1" presStyleIdx="2" presStyleCnt="6">
        <dgm:presLayoutVars>
          <dgm:bulletEnabled val="1"/>
        </dgm:presLayoutVars>
      </dgm:prSet>
      <dgm:spPr/>
      <dgm:t>
        <a:bodyPr/>
        <a:lstStyle/>
        <a:p>
          <a:endParaRPr lang="en-US"/>
        </a:p>
      </dgm:t>
    </dgm:pt>
    <dgm:pt modelId="{7D496691-41B4-4F70-A471-CCAA07052035}" type="pres">
      <dgm:prSet presAssocID="{873A733D-94D5-4488-BD05-5DD1CB69BE87}" presName="sibTrans" presStyleLbl="sibTrans2D1" presStyleIdx="2" presStyleCnt="5"/>
      <dgm:spPr/>
      <dgm:t>
        <a:bodyPr/>
        <a:lstStyle/>
        <a:p>
          <a:endParaRPr lang="en-US"/>
        </a:p>
      </dgm:t>
    </dgm:pt>
    <dgm:pt modelId="{02A86837-DA5A-4EFC-9179-57ED2F725AD8}" type="pres">
      <dgm:prSet presAssocID="{873A733D-94D5-4488-BD05-5DD1CB69BE87}" presName="connTx" presStyleLbl="sibTrans2D1" presStyleIdx="2" presStyleCnt="5"/>
      <dgm:spPr/>
      <dgm:t>
        <a:bodyPr/>
        <a:lstStyle/>
        <a:p>
          <a:endParaRPr lang="en-US"/>
        </a:p>
      </dgm:t>
    </dgm:pt>
    <dgm:pt modelId="{62F2EEE5-B92E-4364-9D04-B670287E7341}" type="pres">
      <dgm:prSet presAssocID="{7944AA30-708D-4E49-978A-9E866A25FABA}" presName="composite" presStyleCnt="0"/>
      <dgm:spPr/>
    </dgm:pt>
    <dgm:pt modelId="{B464F40F-49D0-45D3-8A33-01372288603D}" type="pres">
      <dgm:prSet presAssocID="{7944AA30-708D-4E49-978A-9E866A25FABA}" presName="parTx" presStyleLbl="node1" presStyleIdx="2" presStyleCnt="6">
        <dgm:presLayoutVars>
          <dgm:chMax val="0"/>
          <dgm:chPref val="0"/>
          <dgm:bulletEnabled val="1"/>
        </dgm:presLayoutVars>
      </dgm:prSet>
      <dgm:spPr/>
      <dgm:t>
        <a:bodyPr/>
        <a:lstStyle/>
        <a:p>
          <a:endParaRPr lang="en-US"/>
        </a:p>
      </dgm:t>
    </dgm:pt>
    <dgm:pt modelId="{33A380D7-37BA-4738-A192-73AF8E3C6B0D}" type="pres">
      <dgm:prSet presAssocID="{7944AA30-708D-4E49-978A-9E866A25FABA}" presName="parSh" presStyleLbl="node1" presStyleIdx="3" presStyleCnt="6"/>
      <dgm:spPr/>
      <dgm:t>
        <a:bodyPr/>
        <a:lstStyle/>
        <a:p>
          <a:endParaRPr lang="en-US"/>
        </a:p>
      </dgm:t>
    </dgm:pt>
    <dgm:pt modelId="{56BFF233-ABFD-413B-BA3E-A2BFD53589D1}" type="pres">
      <dgm:prSet presAssocID="{7944AA30-708D-4E49-978A-9E866A25FABA}" presName="desTx" presStyleLbl="fgAcc1" presStyleIdx="3" presStyleCnt="6">
        <dgm:presLayoutVars>
          <dgm:bulletEnabled val="1"/>
        </dgm:presLayoutVars>
      </dgm:prSet>
      <dgm:spPr/>
      <dgm:t>
        <a:bodyPr/>
        <a:lstStyle/>
        <a:p>
          <a:endParaRPr lang="en-US"/>
        </a:p>
      </dgm:t>
    </dgm:pt>
    <dgm:pt modelId="{AB4D6B8A-855B-4553-9EC5-F67A9E9EC3CB}" type="pres">
      <dgm:prSet presAssocID="{432FF788-A8BF-4B24-AE6D-057378E2A353}" presName="sibTrans" presStyleLbl="sibTrans2D1" presStyleIdx="3" presStyleCnt="5"/>
      <dgm:spPr/>
      <dgm:t>
        <a:bodyPr/>
        <a:lstStyle/>
        <a:p>
          <a:endParaRPr lang="en-US"/>
        </a:p>
      </dgm:t>
    </dgm:pt>
    <dgm:pt modelId="{1A554484-EDF2-42AB-990D-5F1036310FF4}" type="pres">
      <dgm:prSet presAssocID="{432FF788-A8BF-4B24-AE6D-057378E2A353}" presName="connTx" presStyleLbl="sibTrans2D1" presStyleIdx="3" presStyleCnt="5"/>
      <dgm:spPr/>
      <dgm:t>
        <a:bodyPr/>
        <a:lstStyle/>
        <a:p>
          <a:endParaRPr lang="en-US"/>
        </a:p>
      </dgm:t>
    </dgm:pt>
    <dgm:pt modelId="{FEC36EC7-0835-4E8A-B8CF-C6A19EFE715D}" type="pres">
      <dgm:prSet presAssocID="{A0D1883E-0BEA-4F62-BBC7-940EF6B84F3C}" presName="composite" presStyleCnt="0"/>
      <dgm:spPr/>
    </dgm:pt>
    <dgm:pt modelId="{AFFDB4C7-505D-4901-BE93-A8239A4F590F}" type="pres">
      <dgm:prSet presAssocID="{A0D1883E-0BEA-4F62-BBC7-940EF6B84F3C}" presName="parTx" presStyleLbl="node1" presStyleIdx="3" presStyleCnt="6">
        <dgm:presLayoutVars>
          <dgm:chMax val="0"/>
          <dgm:chPref val="0"/>
          <dgm:bulletEnabled val="1"/>
        </dgm:presLayoutVars>
      </dgm:prSet>
      <dgm:spPr/>
      <dgm:t>
        <a:bodyPr/>
        <a:lstStyle/>
        <a:p>
          <a:endParaRPr lang="en-US"/>
        </a:p>
      </dgm:t>
    </dgm:pt>
    <dgm:pt modelId="{75D62797-EE78-47F2-971F-55872DEAA84B}" type="pres">
      <dgm:prSet presAssocID="{A0D1883E-0BEA-4F62-BBC7-940EF6B84F3C}" presName="parSh" presStyleLbl="node1" presStyleIdx="4" presStyleCnt="6"/>
      <dgm:spPr/>
      <dgm:t>
        <a:bodyPr/>
        <a:lstStyle/>
        <a:p>
          <a:endParaRPr lang="en-US"/>
        </a:p>
      </dgm:t>
    </dgm:pt>
    <dgm:pt modelId="{6D3BD894-6EF0-479E-B372-07FC363729B6}" type="pres">
      <dgm:prSet presAssocID="{A0D1883E-0BEA-4F62-BBC7-940EF6B84F3C}" presName="desTx" presStyleLbl="fgAcc1" presStyleIdx="4" presStyleCnt="6">
        <dgm:presLayoutVars>
          <dgm:bulletEnabled val="1"/>
        </dgm:presLayoutVars>
      </dgm:prSet>
      <dgm:spPr/>
      <dgm:t>
        <a:bodyPr/>
        <a:lstStyle/>
        <a:p>
          <a:endParaRPr lang="en-US"/>
        </a:p>
      </dgm:t>
    </dgm:pt>
    <dgm:pt modelId="{C71A8C4B-78FE-42A7-B66F-130C9D3BFEF0}" type="pres">
      <dgm:prSet presAssocID="{BB834BEF-8CCD-46C0-B046-E39B56D05FF9}" presName="sibTrans" presStyleLbl="sibTrans2D1" presStyleIdx="4" presStyleCnt="5"/>
      <dgm:spPr/>
      <dgm:t>
        <a:bodyPr/>
        <a:lstStyle/>
        <a:p>
          <a:endParaRPr lang="en-US"/>
        </a:p>
      </dgm:t>
    </dgm:pt>
    <dgm:pt modelId="{C99D6695-0BDE-4E17-9260-3AAFE88EA506}" type="pres">
      <dgm:prSet presAssocID="{BB834BEF-8CCD-46C0-B046-E39B56D05FF9}" presName="connTx" presStyleLbl="sibTrans2D1" presStyleIdx="4" presStyleCnt="5"/>
      <dgm:spPr/>
      <dgm:t>
        <a:bodyPr/>
        <a:lstStyle/>
        <a:p>
          <a:endParaRPr lang="en-US"/>
        </a:p>
      </dgm:t>
    </dgm:pt>
    <dgm:pt modelId="{D3EB6396-F7F6-4BF3-9C3B-F8F401A26538}" type="pres">
      <dgm:prSet presAssocID="{71EAAD57-6DAF-4BAF-9960-496DD86F9F99}" presName="composite" presStyleCnt="0"/>
      <dgm:spPr/>
    </dgm:pt>
    <dgm:pt modelId="{AA6133C7-B4D1-4887-9BB1-DC7F4DD0C475}" type="pres">
      <dgm:prSet presAssocID="{71EAAD57-6DAF-4BAF-9960-496DD86F9F99}" presName="parTx" presStyleLbl="node1" presStyleIdx="4" presStyleCnt="6">
        <dgm:presLayoutVars>
          <dgm:chMax val="0"/>
          <dgm:chPref val="0"/>
          <dgm:bulletEnabled val="1"/>
        </dgm:presLayoutVars>
      </dgm:prSet>
      <dgm:spPr/>
      <dgm:t>
        <a:bodyPr/>
        <a:lstStyle/>
        <a:p>
          <a:endParaRPr lang="en-US"/>
        </a:p>
      </dgm:t>
    </dgm:pt>
    <dgm:pt modelId="{FB45A646-C2F1-4956-811C-2BF142788C8D}" type="pres">
      <dgm:prSet presAssocID="{71EAAD57-6DAF-4BAF-9960-496DD86F9F99}" presName="parSh" presStyleLbl="node1" presStyleIdx="5" presStyleCnt="6"/>
      <dgm:spPr/>
      <dgm:t>
        <a:bodyPr/>
        <a:lstStyle/>
        <a:p>
          <a:endParaRPr lang="en-US"/>
        </a:p>
      </dgm:t>
    </dgm:pt>
    <dgm:pt modelId="{E3696A0E-B0C1-4CAA-BCCE-C48D4D3FE66D}" type="pres">
      <dgm:prSet presAssocID="{71EAAD57-6DAF-4BAF-9960-496DD86F9F99}" presName="desTx" presStyleLbl="fgAcc1" presStyleIdx="5" presStyleCnt="6">
        <dgm:presLayoutVars>
          <dgm:bulletEnabled val="1"/>
        </dgm:presLayoutVars>
      </dgm:prSet>
      <dgm:spPr/>
      <dgm:t>
        <a:bodyPr/>
        <a:lstStyle/>
        <a:p>
          <a:endParaRPr lang="en-US"/>
        </a:p>
      </dgm:t>
    </dgm:pt>
  </dgm:ptLst>
  <dgm:cxnLst>
    <dgm:cxn modelId="{C6D23623-C671-47AE-9BCB-15A61C6F029C}" srcId="{B805F440-1A2E-4CB1-82EB-D8624DD350D1}" destId="{F9225D27-FC43-4FA2-87C3-8A65546E1A59}" srcOrd="2" destOrd="0" parTransId="{FC3E0707-1260-4BA9-A3EC-38C4EE8D0006}" sibTransId="{873A733D-94D5-4488-BD05-5DD1CB69BE87}"/>
    <dgm:cxn modelId="{43A0606F-0CBD-4F8C-B5D4-D62F1F08A90C}" type="presOf" srcId="{B805F440-1A2E-4CB1-82EB-D8624DD350D1}" destId="{3045CF6E-DF5B-46DC-9F3A-6898182683CB}" srcOrd="0" destOrd="0" presId="urn:microsoft.com/office/officeart/2005/8/layout/process3"/>
    <dgm:cxn modelId="{CE1A587C-8806-497F-B03E-94685F559B40}" srcId="{7944AA30-708D-4E49-978A-9E866A25FABA}" destId="{15CEE3E1-8B3F-4293-AC4A-C17D9C346D54}" srcOrd="0" destOrd="0" parTransId="{ACEDAD76-FB01-4C1A-A2EB-1BD11DC2E4CA}" sibTransId="{CA4D17FA-B007-4980-8469-0F420480E0F0}"/>
    <dgm:cxn modelId="{C9EED579-5689-4F60-8A5E-10DA9594825C}" type="presOf" srcId="{15CEE3E1-8B3F-4293-AC4A-C17D9C346D54}" destId="{56BFF233-ABFD-413B-BA3E-A2BFD53589D1}" srcOrd="0" destOrd="0" presId="urn:microsoft.com/office/officeart/2005/8/layout/process3"/>
    <dgm:cxn modelId="{FDA5E426-B693-403F-B897-8EFCE5233359}" type="presOf" srcId="{71EAAD57-6DAF-4BAF-9960-496DD86F9F99}" destId="{FB45A646-C2F1-4956-811C-2BF142788C8D}" srcOrd="1" destOrd="0" presId="urn:microsoft.com/office/officeart/2005/8/layout/process3"/>
    <dgm:cxn modelId="{0F0FE625-1923-4A2E-9BF4-6B468E65BFBB}" type="presOf" srcId="{40B70624-BCB4-4D85-A0EA-225B6CA2E958}" destId="{DB744F8F-468B-4137-B594-70F867D42771}" srcOrd="0" destOrd="1" presId="urn:microsoft.com/office/officeart/2005/8/layout/process3"/>
    <dgm:cxn modelId="{CAF280EE-652F-4079-B088-55E8DF351E12}" type="presOf" srcId="{48B84B21-E0BC-46C9-A3D4-89D40D2E4745}" destId="{FB5FB43C-D701-4DC9-876F-7F0D033A3766}" srcOrd="0" destOrd="1" presId="urn:microsoft.com/office/officeart/2005/8/layout/process3"/>
    <dgm:cxn modelId="{C3D75360-8C60-4A25-8DCD-CDC089754659}" srcId="{B805F440-1A2E-4CB1-82EB-D8624DD350D1}" destId="{7944AA30-708D-4E49-978A-9E866A25FABA}" srcOrd="3" destOrd="0" parTransId="{C3A48BE3-2F01-4588-B9B1-25E3D7357CAA}" sibTransId="{432FF788-A8BF-4B24-AE6D-057378E2A353}"/>
    <dgm:cxn modelId="{1542375B-2D18-4E4A-844E-C9BD3F4BAE73}" srcId="{DFAC7FDA-E6A1-476B-99E7-BDF2C5257029}" destId="{48B84B21-E0BC-46C9-A3D4-89D40D2E4745}" srcOrd="1" destOrd="0" parTransId="{7D85E4A1-CCF9-432C-B5D4-BEA2BE74BB64}" sibTransId="{9B3EF4F3-96A6-4CF1-AF13-5D5A465E2BBC}"/>
    <dgm:cxn modelId="{B9596E45-5B2E-4FF7-93A7-EF9B7166EF31}" type="presOf" srcId="{7CF4EFCD-5DF2-41B7-AB51-4B472FD9D249}" destId="{6D3BD894-6EF0-479E-B372-07FC363729B6}" srcOrd="0" destOrd="1" presId="urn:microsoft.com/office/officeart/2005/8/layout/process3"/>
    <dgm:cxn modelId="{F1CB3B1A-1E08-448D-8064-8EB4153AA72C}" type="presOf" srcId="{F9225D27-FC43-4FA2-87C3-8A65546E1A59}" destId="{B54B6707-D80B-4EAE-ABB4-E902F30C2696}" srcOrd="1" destOrd="0" presId="urn:microsoft.com/office/officeart/2005/8/layout/process3"/>
    <dgm:cxn modelId="{A91D173B-B8CD-4B65-94F5-6BD93AD4F14E}" type="presOf" srcId="{99AD0C7B-0E02-4E6C-A2AF-B77A6317DA3A}" destId="{52F56F68-C19B-40B0-97AC-D0C5B8BB51A5}" srcOrd="0" destOrd="0" presId="urn:microsoft.com/office/officeart/2005/8/layout/process3"/>
    <dgm:cxn modelId="{F8BE4C6E-A625-488F-880F-C7F32693A709}" type="presOf" srcId="{A0D1883E-0BEA-4F62-BBC7-940EF6B84F3C}" destId="{AFFDB4C7-505D-4901-BE93-A8239A4F590F}" srcOrd="0" destOrd="0" presId="urn:microsoft.com/office/officeart/2005/8/layout/process3"/>
    <dgm:cxn modelId="{B37E690E-1060-47D4-B3BF-B4FA4573FBD9}" srcId="{DFAC7FDA-E6A1-476B-99E7-BDF2C5257029}" destId="{3279561C-7F62-4A8E-B3DA-2A6869123A93}" srcOrd="0" destOrd="0" parTransId="{36F8A498-9626-4173-9695-F0FA1C3CC704}" sibTransId="{B2AD2BC1-13E9-4E76-AC36-38596881F28C}"/>
    <dgm:cxn modelId="{017500CE-9138-4723-97BB-FBE5A12731D6}" srcId="{1FC9DB16-6793-42BF-9927-A45827966774}" destId="{3641B5C3-4197-409A-8295-4C0417B8C9BE}" srcOrd="0" destOrd="0" parTransId="{193342DB-D30D-4FC5-ADA4-4B37D5D87649}" sibTransId="{40C349B1-3EA7-4C6B-89B4-487309A6AC85}"/>
    <dgm:cxn modelId="{AA9FC97A-1660-4584-BFA1-D494920B2EF8}" type="presOf" srcId="{DFAC7FDA-E6A1-476B-99E7-BDF2C5257029}" destId="{DDA8DF8A-D8FF-47CB-9486-9B2F885F6FFC}" srcOrd="1" destOrd="0" presId="urn:microsoft.com/office/officeart/2005/8/layout/process3"/>
    <dgm:cxn modelId="{6ACB9821-C1CF-4E4C-9329-19A07BF439DB}" type="presOf" srcId="{DFAC7FDA-E6A1-476B-99E7-BDF2C5257029}" destId="{713539FF-B8E7-4FF5-9676-4924EA463D30}" srcOrd="0" destOrd="0" presId="urn:microsoft.com/office/officeart/2005/8/layout/process3"/>
    <dgm:cxn modelId="{FFE7A163-C9F9-48AA-93E2-7787C1ADDFEF}" srcId="{7944AA30-708D-4E49-978A-9E866A25FABA}" destId="{E08E0258-2CB2-4D63-BC72-E587105BC4FE}" srcOrd="1" destOrd="0" parTransId="{8DE01DE9-D15B-4F17-B763-463EEFC272F9}" sibTransId="{6FF1C1FF-8036-4913-BD89-EDE007B042F0}"/>
    <dgm:cxn modelId="{97D502C7-4E86-4BE2-B088-46638360076C}" srcId="{B805F440-1A2E-4CB1-82EB-D8624DD350D1}" destId="{1FC9DB16-6793-42BF-9927-A45827966774}" srcOrd="1" destOrd="0" parTransId="{5CEB5ECA-6BB9-4C91-92AC-0456B46714D2}" sibTransId="{99AD0C7B-0E02-4E6C-A2AF-B77A6317DA3A}"/>
    <dgm:cxn modelId="{8ED16041-31C9-4483-9262-BBF7F3B02C69}" srcId="{B805F440-1A2E-4CB1-82EB-D8624DD350D1}" destId="{DFAC7FDA-E6A1-476B-99E7-BDF2C5257029}" srcOrd="0" destOrd="0" parTransId="{15DA9A65-9F20-4F8D-9F04-9D8BBC2B34F5}" sibTransId="{BED11CF4-707C-45D6-B2FD-58C59F3B2696}"/>
    <dgm:cxn modelId="{1F3867CC-4AB1-4624-BEF2-A09E90ED9636}" type="presOf" srcId="{7944AA30-708D-4E49-978A-9E866A25FABA}" destId="{33A380D7-37BA-4738-A192-73AF8E3C6B0D}" srcOrd="1" destOrd="0" presId="urn:microsoft.com/office/officeart/2005/8/layout/process3"/>
    <dgm:cxn modelId="{448406C6-6A84-4D71-9A84-D169C8F70358}" type="presOf" srcId="{BED11CF4-707C-45D6-B2FD-58C59F3B2696}" destId="{7EA2E530-D055-46A8-9F13-1DF5E985BF2D}" srcOrd="0" destOrd="0" presId="urn:microsoft.com/office/officeart/2005/8/layout/process3"/>
    <dgm:cxn modelId="{EDC6B46A-2621-406F-808F-3C481CE0706D}" srcId="{B805F440-1A2E-4CB1-82EB-D8624DD350D1}" destId="{71EAAD57-6DAF-4BAF-9960-496DD86F9F99}" srcOrd="5" destOrd="0" parTransId="{5CF6EB8A-F8C6-4B26-9C31-F99A2C28B5CC}" sibTransId="{7E64F4C1-596A-4BD7-96EC-EA8B11A91EB4}"/>
    <dgm:cxn modelId="{4EC3BF38-15EC-4244-86CB-6B177CA1BB9A}" srcId="{F9225D27-FC43-4FA2-87C3-8A65546E1A59}" destId="{45A8A87D-58A7-4E39-A3F6-4D1055BF399E}" srcOrd="0" destOrd="0" parTransId="{CD0608C4-43A4-4A78-8D41-D8430C6456A7}" sibTransId="{D505DE27-1F52-4786-A3AE-3D9CEB969C01}"/>
    <dgm:cxn modelId="{227B7408-2390-49C2-8F25-2AE4CC328552}" type="presOf" srcId="{07E18C13-989A-4B2B-828C-3A1BB3E4D754}" destId="{DB744F8F-468B-4137-B594-70F867D42771}" srcOrd="0" destOrd="2" presId="urn:microsoft.com/office/officeart/2005/8/layout/process3"/>
    <dgm:cxn modelId="{810AA622-A260-4D50-8EC7-88691DBAD2A3}" type="presOf" srcId="{873A733D-94D5-4488-BD05-5DD1CB69BE87}" destId="{7D496691-41B4-4F70-A471-CCAA07052035}" srcOrd="0" destOrd="0" presId="urn:microsoft.com/office/officeart/2005/8/layout/process3"/>
    <dgm:cxn modelId="{9B4FB154-36F6-4111-B3D5-4386615FCC0A}" type="presOf" srcId="{45A8A87D-58A7-4E39-A3F6-4D1055BF399E}" destId="{FBF8F0BA-4A9E-48D2-83AC-B5CFAA66479F}" srcOrd="0" destOrd="0" presId="urn:microsoft.com/office/officeart/2005/8/layout/process3"/>
    <dgm:cxn modelId="{A28AEEF5-D294-4ACC-AF4C-BEB88C6E7BF4}" srcId="{3641B5C3-4197-409A-8295-4C0417B8C9BE}" destId="{07E18C13-989A-4B2B-828C-3A1BB3E4D754}" srcOrd="1" destOrd="0" parTransId="{10F7CA9F-B551-4626-A545-8979E95E86D3}" sibTransId="{A44BCB23-353E-4AED-917B-58D4D7D5A6AE}"/>
    <dgm:cxn modelId="{F37545A3-F16E-49C8-8023-8AD754BA3BA8}" srcId="{A0D1883E-0BEA-4F62-BBC7-940EF6B84F3C}" destId="{7CF4EFCD-5DF2-41B7-AB51-4B472FD9D249}" srcOrd="1" destOrd="0" parTransId="{EB328F80-99B8-41D8-9531-68427003BEE8}" sibTransId="{AAD0D662-6E1F-48F6-9195-4C576E343B19}"/>
    <dgm:cxn modelId="{68BCDAB6-D039-4EAB-BBD1-BD535A2786E0}" type="presOf" srcId="{99AD0C7B-0E02-4E6C-A2AF-B77A6317DA3A}" destId="{2F748863-079D-4EC8-8F69-A73E8C2C0DC4}" srcOrd="1" destOrd="0" presId="urn:microsoft.com/office/officeart/2005/8/layout/process3"/>
    <dgm:cxn modelId="{ADAE1D24-9C6C-45C5-A57D-FD68A35B6185}" type="presOf" srcId="{A92272DF-234E-40A4-88B8-E23FDDC800D6}" destId="{FBF8F0BA-4A9E-48D2-83AC-B5CFAA66479F}" srcOrd="0" destOrd="1" presId="urn:microsoft.com/office/officeart/2005/8/layout/process3"/>
    <dgm:cxn modelId="{48ECE081-A749-4B0C-9E7C-7BA732EC6E55}" srcId="{71EAAD57-6DAF-4BAF-9960-496DD86F9F99}" destId="{2B1B78CA-99A0-4035-907D-63FEF9DFB2C0}" srcOrd="0" destOrd="0" parTransId="{1DFF3B1B-7704-42F5-BCF8-382EFB752C5D}" sibTransId="{71023AB9-0393-4DAB-9748-7CBCF7E7ACF7}"/>
    <dgm:cxn modelId="{239F4CD1-5812-4227-A212-8906DF941392}" type="presOf" srcId="{3641B5C3-4197-409A-8295-4C0417B8C9BE}" destId="{DB744F8F-468B-4137-B594-70F867D42771}" srcOrd="0" destOrd="0" presId="urn:microsoft.com/office/officeart/2005/8/layout/process3"/>
    <dgm:cxn modelId="{363CB141-B06A-462B-A7D6-6D98697B3261}" type="presOf" srcId="{432FF788-A8BF-4B24-AE6D-057378E2A353}" destId="{AB4D6B8A-855B-4553-9EC5-F67A9E9EC3CB}" srcOrd="0" destOrd="0" presId="urn:microsoft.com/office/officeart/2005/8/layout/process3"/>
    <dgm:cxn modelId="{01BD079D-2D46-4BAE-9D0B-0EAEA694163C}" type="presOf" srcId="{2B1B78CA-99A0-4035-907D-63FEF9DFB2C0}" destId="{E3696A0E-B0C1-4CAA-BCCE-C48D4D3FE66D}" srcOrd="0" destOrd="0" presId="urn:microsoft.com/office/officeart/2005/8/layout/process3"/>
    <dgm:cxn modelId="{0626CAFC-C84D-475C-9DE1-6E128375687B}" srcId="{3641B5C3-4197-409A-8295-4C0417B8C9BE}" destId="{40B70624-BCB4-4D85-A0EA-225B6CA2E958}" srcOrd="0" destOrd="0" parTransId="{14A9B7C3-CC4A-4AAA-B7F8-7DF4A264AEDB}" sibTransId="{582939C1-93CF-451B-B045-3A9E31B0501D}"/>
    <dgm:cxn modelId="{04D02377-AB6E-4465-90B2-05F42C202509}" type="presOf" srcId="{1FC9DB16-6793-42BF-9927-A45827966774}" destId="{F336A0E9-1431-4EEA-AA62-6717E3647A9E}" srcOrd="1" destOrd="0" presId="urn:microsoft.com/office/officeart/2005/8/layout/process3"/>
    <dgm:cxn modelId="{1F58499D-CB00-4FED-82A0-E0B58684E6C9}" type="presOf" srcId="{1FC9DB16-6793-42BF-9927-A45827966774}" destId="{88660397-6B4E-415D-A58D-998581626693}" srcOrd="0" destOrd="0" presId="urn:microsoft.com/office/officeart/2005/8/layout/process3"/>
    <dgm:cxn modelId="{9C00096F-8C72-4D9C-865E-A37A0B1677E9}" type="presOf" srcId="{432FF788-A8BF-4B24-AE6D-057378E2A353}" destId="{1A554484-EDF2-42AB-990D-5F1036310FF4}" srcOrd="1" destOrd="0" presId="urn:microsoft.com/office/officeart/2005/8/layout/process3"/>
    <dgm:cxn modelId="{3CA66FC3-DFCE-4057-B51B-56B6F40B7ACF}" type="presOf" srcId="{BB834BEF-8CCD-46C0-B046-E39B56D05FF9}" destId="{C71A8C4B-78FE-42A7-B66F-130C9D3BFEF0}" srcOrd="0" destOrd="0" presId="urn:microsoft.com/office/officeart/2005/8/layout/process3"/>
    <dgm:cxn modelId="{755C4705-B98C-4158-B584-959183DCC86E}" type="presOf" srcId="{F9225D27-FC43-4FA2-87C3-8A65546E1A59}" destId="{0E4E4BBA-E1B0-41E6-9D2D-202AC246E689}" srcOrd="0" destOrd="0" presId="urn:microsoft.com/office/officeart/2005/8/layout/process3"/>
    <dgm:cxn modelId="{9721F59B-3810-4CDB-AB6C-3AA1D7C44ECE}" type="presOf" srcId="{3279561C-7F62-4A8E-B3DA-2A6869123A93}" destId="{FB5FB43C-D701-4DC9-876F-7F0D033A3766}" srcOrd="0" destOrd="0" presId="urn:microsoft.com/office/officeart/2005/8/layout/process3"/>
    <dgm:cxn modelId="{992D10B5-1A31-4B8F-97A9-8F0BBB0C2F56}" type="presOf" srcId="{F215EC88-61C5-424F-91C6-6A2F6751C715}" destId="{6D3BD894-6EF0-479E-B372-07FC363729B6}" srcOrd="0" destOrd="0" presId="urn:microsoft.com/office/officeart/2005/8/layout/process3"/>
    <dgm:cxn modelId="{E1B3D406-E40D-4F7C-B0D1-CD03362FE9BF}" srcId="{F9225D27-FC43-4FA2-87C3-8A65546E1A59}" destId="{A92272DF-234E-40A4-88B8-E23FDDC800D6}" srcOrd="1" destOrd="0" parTransId="{D9F5B495-94E8-4BEB-8AB5-AE9A6FD14458}" sibTransId="{B101F19F-0E44-4969-B042-E3CA31D09FA2}"/>
    <dgm:cxn modelId="{7DA4FC54-75E2-48B4-809B-03C26F287B89}" type="presOf" srcId="{E08E0258-2CB2-4D63-BC72-E587105BC4FE}" destId="{56BFF233-ABFD-413B-BA3E-A2BFD53589D1}" srcOrd="0" destOrd="1" presId="urn:microsoft.com/office/officeart/2005/8/layout/process3"/>
    <dgm:cxn modelId="{E0C5601F-916A-46C2-919D-D57FEC4B4741}" srcId="{B805F440-1A2E-4CB1-82EB-D8624DD350D1}" destId="{A0D1883E-0BEA-4F62-BBC7-940EF6B84F3C}" srcOrd="4" destOrd="0" parTransId="{45E870EE-AC37-477F-87FB-7111555DA84A}" sibTransId="{BB834BEF-8CCD-46C0-B046-E39B56D05FF9}"/>
    <dgm:cxn modelId="{70A3EAB7-CE89-4A10-88F2-E5F9BF1364AC}" srcId="{A0D1883E-0BEA-4F62-BBC7-940EF6B84F3C}" destId="{F215EC88-61C5-424F-91C6-6A2F6751C715}" srcOrd="0" destOrd="0" parTransId="{82985089-F2B5-4F8D-8109-AA0F32A58B96}" sibTransId="{87560876-1DA9-4839-B133-8EA995E24C33}"/>
    <dgm:cxn modelId="{B0FCFC76-2C87-44EC-96F2-BBF112608420}" type="presOf" srcId="{BED11CF4-707C-45D6-B2FD-58C59F3B2696}" destId="{6EB3588A-44CE-4454-BD74-DE9152566C4C}" srcOrd="1" destOrd="0" presId="urn:microsoft.com/office/officeart/2005/8/layout/process3"/>
    <dgm:cxn modelId="{37FFDF5A-8406-43FE-AD28-148C3040D531}" type="presOf" srcId="{71EAAD57-6DAF-4BAF-9960-496DD86F9F99}" destId="{AA6133C7-B4D1-4887-9BB1-DC7F4DD0C475}" srcOrd="0" destOrd="0" presId="urn:microsoft.com/office/officeart/2005/8/layout/process3"/>
    <dgm:cxn modelId="{27925BF0-72FE-4CD6-B5F2-773E62C04AFD}" type="presOf" srcId="{A0D1883E-0BEA-4F62-BBC7-940EF6B84F3C}" destId="{75D62797-EE78-47F2-971F-55872DEAA84B}" srcOrd="1" destOrd="0" presId="urn:microsoft.com/office/officeart/2005/8/layout/process3"/>
    <dgm:cxn modelId="{5E842971-E2B9-490C-8A10-FA271AD33801}" type="presOf" srcId="{BB834BEF-8CCD-46C0-B046-E39B56D05FF9}" destId="{C99D6695-0BDE-4E17-9260-3AAFE88EA506}" srcOrd="1" destOrd="0" presId="urn:microsoft.com/office/officeart/2005/8/layout/process3"/>
    <dgm:cxn modelId="{BEE34670-2A82-4E75-BFED-E96C9AA98FEC}" type="presOf" srcId="{873A733D-94D5-4488-BD05-5DD1CB69BE87}" destId="{02A86837-DA5A-4EFC-9179-57ED2F725AD8}" srcOrd="1" destOrd="0" presId="urn:microsoft.com/office/officeart/2005/8/layout/process3"/>
    <dgm:cxn modelId="{50A44EBE-51FD-4E87-8951-6E36126D7629}" type="presOf" srcId="{7944AA30-708D-4E49-978A-9E866A25FABA}" destId="{B464F40F-49D0-45D3-8A33-01372288603D}" srcOrd="0" destOrd="0" presId="urn:microsoft.com/office/officeart/2005/8/layout/process3"/>
    <dgm:cxn modelId="{029668D5-E637-4EF2-BD62-A5CF83EC20A6}" type="presParOf" srcId="{3045CF6E-DF5B-46DC-9F3A-6898182683CB}" destId="{D201C512-7780-4EDC-8219-1973AA79F2D2}" srcOrd="0" destOrd="0" presId="urn:microsoft.com/office/officeart/2005/8/layout/process3"/>
    <dgm:cxn modelId="{09CD6BCA-27C6-4122-B4C8-D730C0A1E888}" type="presParOf" srcId="{D201C512-7780-4EDC-8219-1973AA79F2D2}" destId="{713539FF-B8E7-4FF5-9676-4924EA463D30}" srcOrd="0" destOrd="0" presId="urn:microsoft.com/office/officeart/2005/8/layout/process3"/>
    <dgm:cxn modelId="{4A8ACA2E-4AB4-40D3-8015-FBE0D5B842F9}" type="presParOf" srcId="{D201C512-7780-4EDC-8219-1973AA79F2D2}" destId="{DDA8DF8A-D8FF-47CB-9486-9B2F885F6FFC}" srcOrd="1" destOrd="0" presId="urn:microsoft.com/office/officeart/2005/8/layout/process3"/>
    <dgm:cxn modelId="{B27C6CDC-EDA9-4978-AF25-D6FBE6E068D9}" type="presParOf" srcId="{D201C512-7780-4EDC-8219-1973AA79F2D2}" destId="{FB5FB43C-D701-4DC9-876F-7F0D033A3766}" srcOrd="2" destOrd="0" presId="urn:microsoft.com/office/officeart/2005/8/layout/process3"/>
    <dgm:cxn modelId="{3B6A4D32-831D-4EC7-873A-25420E38DE36}" type="presParOf" srcId="{3045CF6E-DF5B-46DC-9F3A-6898182683CB}" destId="{7EA2E530-D055-46A8-9F13-1DF5E985BF2D}" srcOrd="1" destOrd="0" presId="urn:microsoft.com/office/officeart/2005/8/layout/process3"/>
    <dgm:cxn modelId="{A5A89517-E4F2-411D-9A51-61DCBA2A713E}" type="presParOf" srcId="{7EA2E530-D055-46A8-9F13-1DF5E985BF2D}" destId="{6EB3588A-44CE-4454-BD74-DE9152566C4C}" srcOrd="0" destOrd="0" presId="urn:microsoft.com/office/officeart/2005/8/layout/process3"/>
    <dgm:cxn modelId="{EB765D7A-4D79-42D4-B458-BF076674012B}" type="presParOf" srcId="{3045CF6E-DF5B-46DC-9F3A-6898182683CB}" destId="{286BD001-6EAF-42C3-8352-A1F878A0E5AC}" srcOrd="2" destOrd="0" presId="urn:microsoft.com/office/officeart/2005/8/layout/process3"/>
    <dgm:cxn modelId="{57B38F82-DAD6-4DF9-804A-E82DB79FCEFD}" type="presParOf" srcId="{286BD001-6EAF-42C3-8352-A1F878A0E5AC}" destId="{88660397-6B4E-415D-A58D-998581626693}" srcOrd="0" destOrd="0" presId="urn:microsoft.com/office/officeart/2005/8/layout/process3"/>
    <dgm:cxn modelId="{0A81BBE0-F509-4325-8EBE-9C4EBF9073BC}" type="presParOf" srcId="{286BD001-6EAF-42C3-8352-A1F878A0E5AC}" destId="{F336A0E9-1431-4EEA-AA62-6717E3647A9E}" srcOrd="1" destOrd="0" presId="urn:microsoft.com/office/officeart/2005/8/layout/process3"/>
    <dgm:cxn modelId="{3D72A444-8E79-4D2C-A7C9-22640B9D28EE}" type="presParOf" srcId="{286BD001-6EAF-42C3-8352-A1F878A0E5AC}" destId="{DB744F8F-468B-4137-B594-70F867D42771}" srcOrd="2" destOrd="0" presId="urn:microsoft.com/office/officeart/2005/8/layout/process3"/>
    <dgm:cxn modelId="{22E8435A-0783-4B46-BF47-0C5037B2D41C}" type="presParOf" srcId="{3045CF6E-DF5B-46DC-9F3A-6898182683CB}" destId="{52F56F68-C19B-40B0-97AC-D0C5B8BB51A5}" srcOrd="3" destOrd="0" presId="urn:microsoft.com/office/officeart/2005/8/layout/process3"/>
    <dgm:cxn modelId="{85C0E798-1C73-469E-A719-63674B0298CB}" type="presParOf" srcId="{52F56F68-C19B-40B0-97AC-D0C5B8BB51A5}" destId="{2F748863-079D-4EC8-8F69-A73E8C2C0DC4}" srcOrd="0" destOrd="0" presId="urn:microsoft.com/office/officeart/2005/8/layout/process3"/>
    <dgm:cxn modelId="{374EAB93-65A9-4BE7-8C88-E9A5D05ACAC0}" type="presParOf" srcId="{3045CF6E-DF5B-46DC-9F3A-6898182683CB}" destId="{D8D95148-6B03-46B8-8E16-B5595D16BD91}" srcOrd="4" destOrd="0" presId="urn:microsoft.com/office/officeart/2005/8/layout/process3"/>
    <dgm:cxn modelId="{5577ABF5-976D-4361-85FF-BC2F68FE1311}" type="presParOf" srcId="{D8D95148-6B03-46B8-8E16-B5595D16BD91}" destId="{0E4E4BBA-E1B0-41E6-9D2D-202AC246E689}" srcOrd="0" destOrd="0" presId="urn:microsoft.com/office/officeart/2005/8/layout/process3"/>
    <dgm:cxn modelId="{FD11C3EE-04CE-4FCB-B58F-677CE1A7020D}" type="presParOf" srcId="{D8D95148-6B03-46B8-8E16-B5595D16BD91}" destId="{B54B6707-D80B-4EAE-ABB4-E902F30C2696}" srcOrd="1" destOrd="0" presId="urn:microsoft.com/office/officeart/2005/8/layout/process3"/>
    <dgm:cxn modelId="{9B2F6828-E0EE-4B7C-8820-3A27FCFF9066}" type="presParOf" srcId="{D8D95148-6B03-46B8-8E16-B5595D16BD91}" destId="{FBF8F0BA-4A9E-48D2-83AC-B5CFAA66479F}" srcOrd="2" destOrd="0" presId="urn:microsoft.com/office/officeart/2005/8/layout/process3"/>
    <dgm:cxn modelId="{C5D2DEAC-6918-48A6-B0FE-53D951441A69}" type="presParOf" srcId="{3045CF6E-DF5B-46DC-9F3A-6898182683CB}" destId="{7D496691-41B4-4F70-A471-CCAA07052035}" srcOrd="5" destOrd="0" presId="urn:microsoft.com/office/officeart/2005/8/layout/process3"/>
    <dgm:cxn modelId="{93E66B2F-799F-441C-9FE8-F5B8685D3AF9}" type="presParOf" srcId="{7D496691-41B4-4F70-A471-CCAA07052035}" destId="{02A86837-DA5A-4EFC-9179-57ED2F725AD8}" srcOrd="0" destOrd="0" presId="urn:microsoft.com/office/officeart/2005/8/layout/process3"/>
    <dgm:cxn modelId="{8BA54BBE-DE96-4DFB-B289-630F2A7B903B}" type="presParOf" srcId="{3045CF6E-DF5B-46DC-9F3A-6898182683CB}" destId="{62F2EEE5-B92E-4364-9D04-B670287E7341}" srcOrd="6" destOrd="0" presId="urn:microsoft.com/office/officeart/2005/8/layout/process3"/>
    <dgm:cxn modelId="{060A9A6E-73A3-481B-A1EF-271CE2CE9553}" type="presParOf" srcId="{62F2EEE5-B92E-4364-9D04-B670287E7341}" destId="{B464F40F-49D0-45D3-8A33-01372288603D}" srcOrd="0" destOrd="0" presId="urn:microsoft.com/office/officeart/2005/8/layout/process3"/>
    <dgm:cxn modelId="{2D7A0431-A50E-402B-BFC2-88918A46B218}" type="presParOf" srcId="{62F2EEE5-B92E-4364-9D04-B670287E7341}" destId="{33A380D7-37BA-4738-A192-73AF8E3C6B0D}" srcOrd="1" destOrd="0" presId="urn:microsoft.com/office/officeart/2005/8/layout/process3"/>
    <dgm:cxn modelId="{AF5A0D8E-5CF8-4052-BE60-DB01EF062471}" type="presParOf" srcId="{62F2EEE5-B92E-4364-9D04-B670287E7341}" destId="{56BFF233-ABFD-413B-BA3E-A2BFD53589D1}" srcOrd="2" destOrd="0" presId="urn:microsoft.com/office/officeart/2005/8/layout/process3"/>
    <dgm:cxn modelId="{2EBB717E-654A-4A9D-AC45-6C753FB3FF93}" type="presParOf" srcId="{3045CF6E-DF5B-46DC-9F3A-6898182683CB}" destId="{AB4D6B8A-855B-4553-9EC5-F67A9E9EC3CB}" srcOrd="7" destOrd="0" presId="urn:microsoft.com/office/officeart/2005/8/layout/process3"/>
    <dgm:cxn modelId="{977DBB29-3328-415E-8DE7-D597210A30EF}" type="presParOf" srcId="{AB4D6B8A-855B-4553-9EC5-F67A9E9EC3CB}" destId="{1A554484-EDF2-42AB-990D-5F1036310FF4}" srcOrd="0" destOrd="0" presId="urn:microsoft.com/office/officeart/2005/8/layout/process3"/>
    <dgm:cxn modelId="{BC355208-D14D-4C6F-A0FC-1A6CE9DCF0A8}" type="presParOf" srcId="{3045CF6E-DF5B-46DC-9F3A-6898182683CB}" destId="{FEC36EC7-0835-4E8A-B8CF-C6A19EFE715D}" srcOrd="8" destOrd="0" presId="urn:microsoft.com/office/officeart/2005/8/layout/process3"/>
    <dgm:cxn modelId="{30E72232-C313-44DD-B7AB-375FD3F67901}" type="presParOf" srcId="{FEC36EC7-0835-4E8A-B8CF-C6A19EFE715D}" destId="{AFFDB4C7-505D-4901-BE93-A8239A4F590F}" srcOrd="0" destOrd="0" presId="urn:microsoft.com/office/officeart/2005/8/layout/process3"/>
    <dgm:cxn modelId="{F4B09E87-9E00-4A3A-8884-5B9786CF4BC9}" type="presParOf" srcId="{FEC36EC7-0835-4E8A-B8CF-C6A19EFE715D}" destId="{75D62797-EE78-47F2-971F-55872DEAA84B}" srcOrd="1" destOrd="0" presId="urn:microsoft.com/office/officeart/2005/8/layout/process3"/>
    <dgm:cxn modelId="{12F593B9-9AEB-48C7-9230-31B1948CC54B}" type="presParOf" srcId="{FEC36EC7-0835-4E8A-B8CF-C6A19EFE715D}" destId="{6D3BD894-6EF0-479E-B372-07FC363729B6}" srcOrd="2" destOrd="0" presId="urn:microsoft.com/office/officeart/2005/8/layout/process3"/>
    <dgm:cxn modelId="{D4B70CB8-321A-4C96-A749-F1D2C9302D3F}" type="presParOf" srcId="{3045CF6E-DF5B-46DC-9F3A-6898182683CB}" destId="{C71A8C4B-78FE-42A7-B66F-130C9D3BFEF0}" srcOrd="9" destOrd="0" presId="urn:microsoft.com/office/officeart/2005/8/layout/process3"/>
    <dgm:cxn modelId="{2B57F563-5291-48C9-9EB8-F28B82B85EE6}" type="presParOf" srcId="{C71A8C4B-78FE-42A7-B66F-130C9D3BFEF0}" destId="{C99D6695-0BDE-4E17-9260-3AAFE88EA506}" srcOrd="0" destOrd="0" presId="urn:microsoft.com/office/officeart/2005/8/layout/process3"/>
    <dgm:cxn modelId="{F8E80441-04A2-49B2-BBAC-F420A9EAE713}" type="presParOf" srcId="{3045CF6E-DF5B-46DC-9F3A-6898182683CB}" destId="{D3EB6396-F7F6-4BF3-9C3B-F8F401A26538}" srcOrd="10" destOrd="0" presId="urn:microsoft.com/office/officeart/2005/8/layout/process3"/>
    <dgm:cxn modelId="{2233D737-B28D-4791-8F2E-7B72AE6EAF75}" type="presParOf" srcId="{D3EB6396-F7F6-4BF3-9C3B-F8F401A26538}" destId="{AA6133C7-B4D1-4887-9BB1-DC7F4DD0C475}" srcOrd="0" destOrd="0" presId="urn:microsoft.com/office/officeart/2005/8/layout/process3"/>
    <dgm:cxn modelId="{BB9044E9-B57D-45B8-8DDA-D185543CDF47}" type="presParOf" srcId="{D3EB6396-F7F6-4BF3-9C3B-F8F401A26538}" destId="{FB45A646-C2F1-4956-811C-2BF142788C8D}" srcOrd="1" destOrd="0" presId="urn:microsoft.com/office/officeart/2005/8/layout/process3"/>
    <dgm:cxn modelId="{9AB3576C-52B3-4AD9-A424-315F95FC3B19}" type="presParOf" srcId="{D3EB6396-F7F6-4BF3-9C3B-F8F401A26538}" destId="{E3696A0E-B0C1-4CAA-BCCE-C48D4D3FE66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8DF8A-D8FF-47CB-9486-9B2F885F6FFC}">
      <dsp:nvSpPr>
        <dsp:cNvPr id="0" name=""/>
        <dsp:cNvSpPr/>
      </dsp:nvSpPr>
      <dsp:spPr>
        <a:xfrm>
          <a:off x="2098"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Project Request</a:t>
          </a:r>
          <a:endParaRPr lang="en-US" sz="800" kern="1200" dirty="0"/>
        </a:p>
      </dsp:txBody>
      <dsp:txXfrm>
        <a:off x="2098" y="499555"/>
        <a:ext cx="890508" cy="301164"/>
      </dsp:txXfrm>
    </dsp:sp>
    <dsp:sp modelId="{FB5FB43C-D701-4DC9-876F-7F0D033A3766}">
      <dsp:nvSpPr>
        <dsp:cNvPr id="0" name=""/>
        <dsp:cNvSpPr/>
      </dsp:nvSpPr>
      <dsp:spPr>
        <a:xfrm>
          <a:off x="184491" y="800719"/>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Benefits</a:t>
          </a:r>
          <a:endParaRPr lang="en-US" sz="800" kern="1200" dirty="0"/>
        </a:p>
        <a:p>
          <a:pPr marL="57150" lvl="1" indent="-57150" algn="l" defTabSz="355600">
            <a:lnSpc>
              <a:spcPct val="90000"/>
            </a:lnSpc>
            <a:spcBef>
              <a:spcPct val="0"/>
            </a:spcBef>
            <a:spcAft>
              <a:spcPct val="15000"/>
            </a:spcAft>
            <a:buChar char="••"/>
          </a:pPr>
          <a:r>
            <a:rPr lang="pt-PT" sz="800" kern="1200" dirty="0" smtClean="0"/>
            <a:t>Requirements</a:t>
          </a:r>
          <a:endParaRPr lang="en-US" sz="800" kern="1200" dirty="0"/>
        </a:p>
      </dsp:txBody>
      <dsp:txXfrm>
        <a:off x="202205" y="818433"/>
        <a:ext cx="855080" cy="569372"/>
      </dsp:txXfrm>
    </dsp:sp>
    <dsp:sp modelId="{7EA2E530-D055-46A8-9F13-1DF5E985BF2D}">
      <dsp:nvSpPr>
        <dsp:cNvPr id="0" name=""/>
        <dsp:cNvSpPr/>
      </dsp:nvSpPr>
      <dsp:spPr>
        <a:xfrm>
          <a:off x="1027605" y="539282"/>
          <a:ext cx="286195" cy="22171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027605" y="583624"/>
        <a:ext cx="219682" cy="133026"/>
      </dsp:txXfrm>
    </dsp:sp>
    <dsp:sp modelId="{F336A0E9-1431-4EEA-AA62-6717E3647A9E}">
      <dsp:nvSpPr>
        <dsp:cNvPr id="0" name=""/>
        <dsp:cNvSpPr/>
      </dsp:nvSpPr>
      <dsp:spPr>
        <a:xfrm>
          <a:off x="1432598"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Quickscan</a:t>
          </a:r>
          <a:endParaRPr lang="en-US" sz="800" kern="1200" dirty="0"/>
        </a:p>
      </dsp:txBody>
      <dsp:txXfrm>
        <a:off x="1432598" y="499555"/>
        <a:ext cx="890508" cy="301164"/>
      </dsp:txXfrm>
    </dsp:sp>
    <dsp:sp modelId="{DB744F8F-468B-4137-B594-70F867D42771}">
      <dsp:nvSpPr>
        <dsp:cNvPr id="0" name=""/>
        <dsp:cNvSpPr/>
      </dsp:nvSpPr>
      <dsp:spPr>
        <a:xfrm>
          <a:off x="1624493" y="811146"/>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Business Case</a:t>
          </a:r>
          <a:endParaRPr lang="en-US" sz="800" kern="1200" dirty="0"/>
        </a:p>
        <a:p>
          <a:pPr marL="114300" lvl="2" indent="-57150" algn="l" defTabSz="355600">
            <a:lnSpc>
              <a:spcPct val="90000"/>
            </a:lnSpc>
            <a:spcBef>
              <a:spcPct val="0"/>
            </a:spcBef>
            <a:spcAft>
              <a:spcPct val="15000"/>
            </a:spcAft>
            <a:buChar char="••"/>
          </a:pPr>
          <a:r>
            <a:rPr lang="pt-PT" sz="800" kern="1200" dirty="0" smtClean="0"/>
            <a:t>IT Estimate</a:t>
          </a:r>
          <a:endParaRPr lang="en-US" sz="800" kern="1200" dirty="0"/>
        </a:p>
        <a:p>
          <a:pPr marL="114300" lvl="2" indent="-57150" algn="l" defTabSz="355600">
            <a:lnSpc>
              <a:spcPct val="90000"/>
            </a:lnSpc>
            <a:spcBef>
              <a:spcPct val="0"/>
            </a:spcBef>
            <a:spcAft>
              <a:spcPct val="15000"/>
            </a:spcAft>
            <a:buChar char="••"/>
          </a:pPr>
          <a:r>
            <a:rPr lang="pt-PT" sz="800" kern="1200" dirty="0" smtClean="0"/>
            <a:t>Bottom-up Costs</a:t>
          </a:r>
          <a:endParaRPr lang="en-US" sz="800" kern="1200" dirty="0"/>
        </a:p>
      </dsp:txBody>
      <dsp:txXfrm>
        <a:off x="1642207" y="828860"/>
        <a:ext cx="855080" cy="569372"/>
      </dsp:txXfrm>
    </dsp:sp>
    <dsp:sp modelId="{52F56F68-C19B-40B0-97AC-D0C5B8BB51A5}">
      <dsp:nvSpPr>
        <dsp:cNvPr id="0" name=""/>
        <dsp:cNvSpPr/>
      </dsp:nvSpPr>
      <dsp:spPr>
        <a:xfrm>
          <a:off x="2458105" y="539282"/>
          <a:ext cx="286195" cy="22171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458105" y="583624"/>
        <a:ext cx="219682" cy="133026"/>
      </dsp:txXfrm>
    </dsp:sp>
    <dsp:sp modelId="{B54B6707-D80B-4EAE-ABB4-E902F30C2696}">
      <dsp:nvSpPr>
        <dsp:cNvPr id="0" name=""/>
        <dsp:cNvSpPr/>
      </dsp:nvSpPr>
      <dsp:spPr>
        <a:xfrm>
          <a:off x="2863098"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Detailed Solution</a:t>
          </a:r>
          <a:endParaRPr lang="en-US" sz="800" kern="1200" dirty="0"/>
        </a:p>
      </dsp:txBody>
      <dsp:txXfrm>
        <a:off x="2863098" y="499555"/>
        <a:ext cx="890508" cy="301164"/>
      </dsp:txXfrm>
    </dsp:sp>
    <dsp:sp modelId="{FBF8F0BA-4A9E-48D2-83AC-B5CFAA66479F}">
      <dsp:nvSpPr>
        <dsp:cNvPr id="0" name=""/>
        <dsp:cNvSpPr/>
      </dsp:nvSpPr>
      <dsp:spPr>
        <a:xfrm>
          <a:off x="3045492" y="800719"/>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Functional Units</a:t>
          </a:r>
          <a:endParaRPr lang="en-US" sz="800" kern="1200" dirty="0"/>
        </a:p>
        <a:p>
          <a:pPr marL="57150" lvl="1" indent="-57150" algn="l" defTabSz="355600">
            <a:lnSpc>
              <a:spcPct val="90000"/>
            </a:lnSpc>
            <a:spcBef>
              <a:spcPct val="0"/>
            </a:spcBef>
            <a:spcAft>
              <a:spcPct val="15000"/>
            </a:spcAft>
            <a:buChar char="••"/>
          </a:pPr>
          <a:r>
            <a:rPr lang="pt-PT" sz="800" kern="1200" dirty="0" smtClean="0"/>
            <a:t>Architecture</a:t>
          </a:r>
          <a:endParaRPr lang="en-US" sz="800" kern="1200" dirty="0"/>
        </a:p>
      </dsp:txBody>
      <dsp:txXfrm>
        <a:off x="3063206" y="818433"/>
        <a:ext cx="855080" cy="569372"/>
      </dsp:txXfrm>
    </dsp:sp>
    <dsp:sp modelId="{7D496691-41B4-4F70-A471-CCAA07052035}">
      <dsp:nvSpPr>
        <dsp:cNvPr id="0" name=""/>
        <dsp:cNvSpPr/>
      </dsp:nvSpPr>
      <dsp:spPr>
        <a:xfrm>
          <a:off x="3888605" y="539282"/>
          <a:ext cx="286195" cy="22171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888605" y="583624"/>
        <a:ext cx="219682" cy="133026"/>
      </dsp:txXfrm>
    </dsp:sp>
    <dsp:sp modelId="{33A380D7-37BA-4738-A192-73AF8E3C6B0D}">
      <dsp:nvSpPr>
        <dsp:cNvPr id="0" name=""/>
        <dsp:cNvSpPr/>
      </dsp:nvSpPr>
      <dsp:spPr>
        <a:xfrm>
          <a:off x="4293599"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Planning</a:t>
          </a:r>
          <a:endParaRPr lang="en-US" sz="800" kern="1200" dirty="0"/>
        </a:p>
      </dsp:txBody>
      <dsp:txXfrm>
        <a:off x="4293599" y="499555"/>
        <a:ext cx="890508" cy="301164"/>
      </dsp:txXfrm>
    </dsp:sp>
    <dsp:sp modelId="{56BFF233-ABFD-413B-BA3E-A2BFD53589D1}">
      <dsp:nvSpPr>
        <dsp:cNvPr id="0" name=""/>
        <dsp:cNvSpPr/>
      </dsp:nvSpPr>
      <dsp:spPr>
        <a:xfrm>
          <a:off x="4475992" y="800719"/>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Priority</a:t>
          </a:r>
          <a:endParaRPr lang="en-US" sz="800" kern="1200" dirty="0"/>
        </a:p>
        <a:p>
          <a:pPr marL="57150" lvl="1" indent="-57150" algn="l" defTabSz="355600">
            <a:lnSpc>
              <a:spcPct val="90000"/>
            </a:lnSpc>
            <a:spcBef>
              <a:spcPct val="0"/>
            </a:spcBef>
            <a:spcAft>
              <a:spcPct val="15000"/>
            </a:spcAft>
            <a:buChar char="••"/>
          </a:pPr>
          <a:r>
            <a:rPr lang="pt-PT" sz="800" kern="1200" dirty="0" smtClean="0"/>
            <a:t>Dependencies</a:t>
          </a:r>
          <a:endParaRPr lang="en-US" sz="800" kern="1200" dirty="0"/>
        </a:p>
      </dsp:txBody>
      <dsp:txXfrm>
        <a:off x="4493706" y="818433"/>
        <a:ext cx="855080" cy="569372"/>
      </dsp:txXfrm>
    </dsp:sp>
    <dsp:sp modelId="{AB4D6B8A-855B-4553-9EC5-F67A9E9EC3CB}">
      <dsp:nvSpPr>
        <dsp:cNvPr id="0" name=""/>
        <dsp:cNvSpPr/>
      </dsp:nvSpPr>
      <dsp:spPr>
        <a:xfrm>
          <a:off x="5319105" y="539282"/>
          <a:ext cx="286195" cy="22171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319105" y="583624"/>
        <a:ext cx="219682" cy="133026"/>
      </dsp:txXfrm>
    </dsp:sp>
    <dsp:sp modelId="{75D62797-EE78-47F2-971F-55872DEAA84B}">
      <dsp:nvSpPr>
        <dsp:cNvPr id="0" name=""/>
        <dsp:cNvSpPr/>
      </dsp:nvSpPr>
      <dsp:spPr>
        <a:xfrm>
          <a:off x="5724099"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Implementation and Delivery</a:t>
          </a:r>
          <a:endParaRPr lang="en-US" sz="800" kern="1200" dirty="0"/>
        </a:p>
      </dsp:txBody>
      <dsp:txXfrm>
        <a:off x="5724099" y="499555"/>
        <a:ext cx="890508" cy="301164"/>
      </dsp:txXfrm>
    </dsp:sp>
    <dsp:sp modelId="{6D3BD894-6EF0-479E-B372-07FC363729B6}">
      <dsp:nvSpPr>
        <dsp:cNvPr id="0" name=""/>
        <dsp:cNvSpPr/>
      </dsp:nvSpPr>
      <dsp:spPr>
        <a:xfrm>
          <a:off x="5906492" y="800719"/>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Coding</a:t>
          </a:r>
          <a:endParaRPr lang="en-US" sz="800" kern="1200" dirty="0"/>
        </a:p>
        <a:p>
          <a:pPr marL="57150" lvl="1" indent="-57150" algn="l" defTabSz="355600">
            <a:lnSpc>
              <a:spcPct val="90000"/>
            </a:lnSpc>
            <a:spcBef>
              <a:spcPct val="0"/>
            </a:spcBef>
            <a:spcAft>
              <a:spcPct val="15000"/>
            </a:spcAft>
            <a:buChar char="••"/>
          </a:pPr>
          <a:r>
            <a:rPr lang="pt-PT" sz="800" kern="1200" dirty="0" smtClean="0"/>
            <a:t>Testing</a:t>
          </a:r>
          <a:endParaRPr lang="en-US" sz="800" kern="1200" dirty="0"/>
        </a:p>
      </dsp:txBody>
      <dsp:txXfrm>
        <a:off x="5924206" y="818433"/>
        <a:ext cx="855080" cy="569372"/>
      </dsp:txXfrm>
    </dsp:sp>
    <dsp:sp modelId="{C71A8C4B-78FE-42A7-B66F-130C9D3BFEF0}">
      <dsp:nvSpPr>
        <dsp:cNvPr id="0" name=""/>
        <dsp:cNvSpPr/>
      </dsp:nvSpPr>
      <dsp:spPr>
        <a:xfrm>
          <a:off x="6749605" y="539282"/>
          <a:ext cx="286195" cy="22171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749605" y="583624"/>
        <a:ext cx="219682" cy="133026"/>
      </dsp:txXfrm>
    </dsp:sp>
    <dsp:sp modelId="{FB45A646-C2F1-4956-811C-2BF142788C8D}">
      <dsp:nvSpPr>
        <dsp:cNvPr id="0" name=""/>
        <dsp:cNvSpPr/>
      </dsp:nvSpPr>
      <dsp:spPr>
        <a:xfrm>
          <a:off x="7154599" y="499555"/>
          <a:ext cx="890508" cy="45174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30480" numCol="1" spcCol="1270" anchor="t" anchorCtr="0">
          <a:noAutofit/>
        </a:bodyPr>
        <a:lstStyle/>
        <a:p>
          <a:pPr lvl="0" algn="l" defTabSz="355600">
            <a:lnSpc>
              <a:spcPct val="90000"/>
            </a:lnSpc>
            <a:spcBef>
              <a:spcPct val="0"/>
            </a:spcBef>
            <a:spcAft>
              <a:spcPct val="35000"/>
            </a:spcAft>
          </a:pPr>
          <a:r>
            <a:rPr lang="pt-PT" sz="800" kern="1200" dirty="0" smtClean="0"/>
            <a:t>Runtime</a:t>
          </a:r>
          <a:endParaRPr lang="en-US" sz="800" kern="1200" dirty="0"/>
        </a:p>
      </dsp:txBody>
      <dsp:txXfrm>
        <a:off x="7154599" y="499555"/>
        <a:ext cx="890508" cy="301164"/>
      </dsp:txXfrm>
    </dsp:sp>
    <dsp:sp modelId="{E3696A0E-B0C1-4CAA-BCCE-C48D4D3FE66D}">
      <dsp:nvSpPr>
        <dsp:cNvPr id="0" name=""/>
        <dsp:cNvSpPr/>
      </dsp:nvSpPr>
      <dsp:spPr>
        <a:xfrm>
          <a:off x="7336992" y="800719"/>
          <a:ext cx="890508" cy="6048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pt-PT" sz="800" kern="1200" dirty="0" smtClean="0"/>
            <a:t>PIR</a:t>
          </a:r>
          <a:endParaRPr lang="en-US" sz="800" kern="1200" dirty="0"/>
        </a:p>
      </dsp:txBody>
      <dsp:txXfrm>
        <a:off x="7354706" y="818433"/>
        <a:ext cx="855080" cy="5693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A5E8020-ED18-4E54-8C6F-28D32151D309}" type="slidenum">
              <a:rPr lang="en-GB"/>
              <a:pPr>
                <a:defRPr/>
              </a:pPr>
              <a:t>‹#›</a:t>
            </a:fld>
            <a:endParaRPr lang="en-GB"/>
          </a:p>
        </p:txBody>
      </p:sp>
    </p:spTree>
    <p:extLst>
      <p:ext uri="{BB962C8B-B14F-4D97-AF65-F5344CB8AC3E}">
        <p14:creationId xmlns:p14="http://schemas.microsoft.com/office/powerpoint/2010/main" val="3261404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B4A90AC-F32A-4A47-8F89-F0DEC0B8F906}" type="slidenum">
              <a:rPr lang="en-GB" smtClean="0">
                <a:latin typeface="Arial" charset="0"/>
              </a:rPr>
              <a:pPr/>
              <a:t>2</a:t>
            </a:fld>
            <a:endParaRPr lang="en-GB" smtClean="0">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7"/>
          <p:cNvSpPr>
            <a:spLocks noGrp="1" noChangeArrowheads="1"/>
          </p:cNvSpPr>
          <p:nvPr>
            <p:ph type="sldNum" sz="quarter" idx="5"/>
          </p:nvPr>
        </p:nvSpPr>
        <p:spPr>
          <a:noFill/>
        </p:spPr>
        <p:txBody>
          <a:bodyPr/>
          <a:lstStyle/>
          <a:p>
            <a:fld id="{B82A6720-2CB2-4251-8F12-587CA2979EC9}" type="slidenum">
              <a:rPr lang="en-GB" smtClean="0">
                <a:latin typeface="Arial" charset="0"/>
              </a:rPr>
              <a:pPr/>
              <a:t>13</a:t>
            </a:fld>
            <a:endParaRPr lang="en-GB" smtClean="0">
              <a:latin typeface="Arial" charset="0"/>
            </a:endParaRPr>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a:noFill/>
          <a:ln/>
        </p:spPr>
        <p:txBody>
          <a:bodyPr/>
          <a:lstStyle/>
          <a:p>
            <a:pPr eaLnBrk="1" hangingPunct="1"/>
            <a:endParaRPr lang="en-GB" smtClean="0">
              <a:latin typeface="Arial" charset="0"/>
            </a:endParaRPr>
          </a:p>
          <a:p>
            <a:pPr eaLnBrk="1" hangingPunct="1"/>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14</a:t>
            </a:fld>
            <a:endParaRPr lang="en-GB"/>
          </a:p>
        </p:txBody>
      </p:sp>
    </p:spTree>
    <p:extLst>
      <p:ext uri="{BB962C8B-B14F-4D97-AF65-F5344CB8AC3E}">
        <p14:creationId xmlns:p14="http://schemas.microsoft.com/office/powerpoint/2010/main" val="358499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7"/>
          <p:cNvSpPr>
            <a:spLocks noGrp="1" noChangeArrowheads="1"/>
          </p:cNvSpPr>
          <p:nvPr>
            <p:ph type="sldNum" sz="quarter" idx="5"/>
          </p:nvPr>
        </p:nvSpPr>
        <p:spPr>
          <a:noFill/>
        </p:spPr>
        <p:txBody>
          <a:bodyPr/>
          <a:lstStyle/>
          <a:p>
            <a:fld id="{BD7804CB-9ADB-4B5F-8F69-404A4688E59B}" type="slidenum">
              <a:rPr lang="en-GB" smtClean="0">
                <a:latin typeface="Arial" charset="0"/>
              </a:rPr>
              <a:pPr/>
              <a:t>15</a:t>
            </a:fld>
            <a:endParaRPr lang="en-GB" smtClean="0">
              <a:latin typeface="Arial" charset="0"/>
            </a:endParaRPr>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3295C7-0F50-467E-B6DC-3274C554C7AB}" type="slidenum">
              <a:rPr lang="en-GB" sz="1200"/>
              <a:pPr algn="r"/>
              <a:t>16</a:t>
            </a:fld>
            <a:endParaRPr lang="en-GB" sz="1200"/>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PT" dirty="0" smtClean="0"/>
              <a:t>Pp 81 e 83</a:t>
            </a:r>
            <a:endParaRPr lang="en-US" dirty="0" smtClean="0"/>
          </a:p>
        </p:txBody>
      </p:sp>
      <p:sp>
        <p:nvSpPr>
          <p:cNvPr id="4" name="Slide Number Placeholder 3"/>
          <p:cNvSpPr>
            <a:spLocks noGrp="1"/>
          </p:cNvSpPr>
          <p:nvPr>
            <p:ph type="sldNum" sz="quarter" idx="5"/>
          </p:nvPr>
        </p:nvSpPr>
        <p:spPr/>
        <p:txBody>
          <a:bodyPr/>
          <a:lstStyle/>
          <a:p>
            <a:pPr>
              <a:defRPr/>
            </a:pPr>
            <a:fld id="{5594B571-5CA2-4F12-A7E7-DFF7462062B9}"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PT" smtClean="0"/>
              <a:t>Pp 81 e 83</a:t>
            </a:r>
            <a:endParaRPr lang="en-US" smtClean="0"/>
          </a:p>
        </p:txBody>
      </p:sp>
      <p:sp>
        <p:nvSpPr>
          <p:cNvPr id="4" name="Slide Number Placeholder 3"/>
          <p:cNvSpPr>
            <a:spLocks noGrp="1"/>
          </p:cNvSpPr>
          <p:nvPr>
            <p:ph type="sldNum" sz="quarter" idx="5"/>
          </p:nvPr>
        </p:nvSpPr>
        <p:spPr/>
        <p:txBody>
          <a:bodyPr/>
          <a:lstStyle/>
          <a:p>
            <a:pPr>
              <a:defRPr/>
            </a:pPr>
            <a:fld id="{5594B571-5CA2-4F12-A7E7-DFF7462062B9}"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BC67E7-781F-41FC-BE6B-881D9A360A98}" type="slidenum">
              <a:rPr lang="en-GB" sz="1200"/>
              <a:pPr algn="r"/>
              <a:t>19</a:t>
            </a:fld>
            <a:endParaRPr lang="en-GB" sz="1200"/>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C5A8A8-C667-4801-81AE-621EB3A556AC}" type="slidenum">
              <a:rPr lang="en-GB" sz="1200"/>
              <a:pPr algn="r"/>
              <a:t>20</a:t>
            </a:fld>
            <a:endParaRPr lang="en-GB" sz="1200"/>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a:noFill/>
          <a:ln/>
        </p:spPr>
        <p:txBody>
          <a:bodyPr/>
          <a:lstStyle/>
          <a:p>
            <a:pPr eaLnBrk="1" hangingPunct="1"/>
            <a:r>
              <a:rPr lang="en-US" smtClean="0">
                <a:latin typeface="Arial" charset="0"/>
              </a:rPr>
              <a:t>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CAA6CB-4B1B-4144-B300-955699B97F06}" type="slidenum">
              <a:rPr lang="en-GB" sz="1200"/>
              <a:pPr algn="r"/>
              <a:t>21</a:t>
            </a:fld>
            <a:endParaRPr lang="en-GB" sz="1200"/>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p:spPr>
        <p:txBody>
          <a:bodyPr/>
          <a:lstStyle/>
          <a:p>
            <a:pPr lvl="1">
              <a:lnSpc>
                <a:spcPct val="80000"/>
              </a:lnSpc>
            </a:pPr>
            <a:endParaRPr lang="en-US" sz="16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CAA6CB-4B1B-4144-B300-955699B97F06}" type="slidenum">
              <a:rPr lang="en-GB" sz="1200"/>
              <a:pPr algn="r"/>
              <a:t>22</a:t>
            </a:fld>
            <a:endParaRPr lang="en-GB" sz="1200"/>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p:spPr>
        <p:txBody>
          <a:bodyPr/>
          <a:lstStyle/>
          <a:p>
            <a:pPr lvl="1">
              <a:lnSpc>
                <a:spcPct val="80000"/>
              </a:lnSpc>
            </a:pPr>
            <a:endParaRPr lang="en-US" sz="16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DBE11B-826F-459E-BBD8-4A5D3EB69625}"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Rectangle 2"/>
          <p:cNvSpPr>
            <a:spLocks noGrp="1" noRot="1" noChangeAspect="1" noChangeArrowheads="1" noTextEdit="1"/>
          </p:cNvSpPr>
          <p:nvPr>
            <p:ph type="sldImg"/>
          </p:nvPr>
        </p:nvSpPr>
        <p:spPr>
          <a:ln/>
        </p:spPr>
      </p:sp>
      <p:sp>
        <p:nvSpPr>
          <p:cNvPr id="629762" name="Rectangle 3"/>
          <p:cNvSpPr>
            <a:spLocks noGrp="1" noChangeArrowheads="1"/>
          </p:cNvSpPr>
          <p:nvPr>
            <p:ph type="body" idx="1"/>
          </p:nvPr>
        </p:nvSpPr>
        <p:spPr>
          <a:noFill/>
          <a:ln/>
        </p:spPr>
        <p:txBody>
          <a:bodyPr/>
          <a:lstStyle/>
          <a:p>
            <a:endParaRPr lang="en-GB"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Rectangle 2"/>
          <p:cNvSpPr>
            <a:spLocks noGrp="1" noRot="1" noChangeAspect="1" noChangeArrowheads="1" noTextEdit="1"/>
          </p:cNvSpPr>
          <p:nvPr>
            <p:ph type="sldImg"/>
          </p:nvPr>
        </p:nvSpPr>
        <p:spPr>
          <a:ln/>
        </p:spPr>
      </p:sp>
      <p:sp>
        <p:nvSpPr>
          <p:cNvPr id="633858" name="Rectangle 3"/>
          <p:cNvSpPr>
            <a:spLocks noGrp="1" noChangeArrowheads="1"/>
          </p:cNvSpPr>
          <p:nvPr>
            <p:ph type="body" idx="1"/>
          </p:nvPr>
        </p:nvSpPr>
        <p:spPr>
          <a:noFill/>
          <a:ln/>
        </p:spPr>
        <p:txBody>
          <a:bodyPr/>
          <a:lstStyle/>
          <a:p>
            <a:endParaRPr lang="en-GB"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Motivation for entering into transactions to obtain results they value</a:t>
            </a:r>
          </a:p>
          <a:p>
            <a:r>
              <a:rPr lang="en-US" dirty="0" smtClean="0"/>
              <a:t>The value must be accepted, and, therefore, must be defined</a:t>
            </a:r>
            <a:endParaRPr lang="en-US" dirty="0"/>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US" sz="1200" kern="1200" dirty="0" smtClean="0">
                <a:solidFill>
                  <a:schemeClr val="tx1"/>
                </a:solidFill>
                <a:latin typeface="Arial" pitchFamily="34" charset="0"/>
                <a:ea typeface="+mn-ea"/>
                <a:cs typeface="+mn-cs"/>
              </a:rPr>
              <a:t>After clarifying the problem, the solution manager starts a solution development cycle that returns a list of possible solutions in a reasonable period of time. Please note that modeling the value of the solution development process itself and, therefore, obtaining a consolidated value model that takes into account return on modeling effort (ROME), can be done by using the same methodology but exceeds this paper’s scope.</a:t>
            </a:r>
          </a:p>
          <a:p>
            <a:pPr hangingPunct="0"/>
            <a:r>
              <a:rPr lang="en-US" sz="1200" kern="1200" dirty="0" smtClean="0">
                <a:solidFill>
                  <a:schemeClr val="tx1"/>
                </a:solidFill>
                <a:latin typeface="Arial" pitchFamily="34" charset="0"/>
                <a:ea typeface="+mn-ea"/>
                <a:cs typeface="+mn-cs"/>
              </a:rPr>
              <a:t>One obvious solution, which is exists in most situations, is to leave everything as it is. By default, this represents the baseline scenario. The solution development manager it so identify additional scenarios and begins as a mostly creative endeavor of identifying results / value objects that make up the following nodes on the value chain for obtaining the original result. In our example, it is necessary to know the cost structure of the business actor from Figure 6. For simplicity and space economy, let us consider that Figure 2 is a complete model of the business actor. In this case, it turns out that the problem solver stands out by a large margin while analyzing the transactional costs of the actors (part of the e3Value model). The fact that the ontological model of the organization does not allow concluding this is no surprise as it abstracts implementation. On the other hand, the value model also has an invariant perspective but it is complemented with selected implementation-level constructs. In this perspective, it is possible to include parameters that are implementation-level value estimates.</a:t>
            </a:r>
          </a:p>
          <a:p>
            <a:pPr hangingPunct="0"/>
            <a:r>
              <a:rPr lang="en-US" sz="1200" kern="1200" dirty="0" smtClean="0">
                <a:solidFill>
                  <a:schemeClr val="tx1"/>
                </a:solidFill>
                <a:latin typeface="Arial" pitchFamily="34" charset="0"/>
                <a:ea typeface="+mn-ea"/>
                <a:cs typeface="+mn-cs"/>
              </a:rPr>
              <a:t>Returning to the example, the transactional costs of the problem solver are mostly due to the time the human agent spends in 1) initial call handling, i.e., identifying the customer and 2) filtering away exceptions to normal diagnosis.</a:t>
            </a:r>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5365FC-C25F-4549-92FE-E05EA50A10E6}" type="slidenum">
              <a:rPr lang="en-GB" sz="1200"/>
              <a:pPr algn="r"/>
              <a:t>28</a:t>
            </a:fld>
            <a:endParaRPr lang="en-GB" sz="120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a:noFill/>
          <a:ln/>
        </p:spPr>
        <p:txBody>
          <a:bodyPr/>
          <a:lstStyle/>
          <a:p>
            <a:pPr hangingPunct="0"/>
            <a:r>
              <a:rPr lang="en-US" sz="1200" kern="1200" dirty="0" smtClean="0">
                <a:solidFill>
                  <a:schemeClr val="tx1"/>
                </a:solidFill>
                <a:latin typeface="Arial" pitchFamily="34" charset="0"/>
                <a:ea typeface="+mn-ea"/>
                <a:cs typeface="+mn-cs"/>
              </a:rPr>
              <a:t>Head of Customer Support requests a solution for reducing costs, following a decision by the board that their internet support costs are to be reduced by at least 20%. The solution manager asks the requester to specify the Using System value model, which is critical to identify rational solutions. In this case, the requester produces a value model, showing that the largest costs come from the calls that get redirected to human operators. The fact that the investors are the requester means they must come into play explicitly in the value model. The result can be attained by reducing the expenditure or finding alternative ways of generating value, such as increasing revenue (relating with the customer actor) or decreasing support costs (relating with the IT actor). Somewhat surprisingly, as we are about to see, the choice was increasing investment and IT OPEX costs.</a:t>
            </a:r>
            <a:endParaRPr lang="en-US" sz="1200" kern="1200" dirty="0">
              <a:solidFill>
                <a:schemeClr val="tx1"/>
              </a:solidFill>
              <a:latin typeface="Arial"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US" sz="1200" kern="1200" dirty="0" smtClean="0">
                <a:solidFill>
                  <a:schemeClr val="tx1"/>
                </a:solidFill>
                <a:latin typeface="Arial" pitchFamily="34" charset="0"/>
                <a:ea typeface="+mn-ea"/>
                <a:cs typeface="+mn-cs"/>
              </a:rPr>
              <a:t>We are aware that these conditions are of </a:t>
            </a:r>
            <a:r>
              <a:rPr lang="en-US" sz="1200" kern="1200" dirty="0" err="1" smtClean="0">
                <a:solidFill>
                  <a:schemeClr val="tx1"/>
                </a:solidFill>
                <a:latin typeface="Arial" pitchFamily="34" charset="0"/>
                <a:ea typeface="+mn-ea"/>
                <a:cs typeface="+mn-cs"/>
              </a:rPr>
              <a:t>infological</a:t>
            </a:r>
            <a:r>
              <a:rPr lang="en-US" sz="1200" kern="1200" dirty="0" smtClean="0">
                <a:solidFill>
                  <a:schemeClr val="tx1"/>
                </a:solidFill>
                <a:latin typeface="Arial" pitchFamily="34" charset="0"/>
                <a:ea typeface="+mn-ea"/>
                <a:cs typeface="+mn-cs"/>
              </a:rPr>
              <a:t> nature but to implement each solution, it is necessary to add an actor to the construction. This actor has its own business with service levels and responsibilities, which is the same as saying we are dealing with a US and OS both at the B-level, so it is a matter of relativity as discussed in [4].</a:t>
            </a:r>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US" sz="1200" kern="1200" dirty="0" smtClean="0">
                <a:solidFill>
                  <a:schemeClr val="tx1"/>
                </a:solidFill>
                <a:latin typeface="Arial" pitchFamily="34" charset="0"/>
                <a:ea typeface="+mn-ea"/>
                <a:cs typeface="+mn-cs"/>
              </a:rPr>
              <a:t>There are two types of value objects: 1) money objects, when the amount transferred can be objectively stated and observed; and 2) non-money objects: the value is subjective, meaning actors can disagree about the amount of economic units they assign it. While non-money objects can be important for design and impacts analysis, there should be an effort to monetize costs/benefits to allow financial analysis. The techniques and theory for doing so are out of the scope of this paper. Nevertheless, it is worth noting that seemingly the value model creation by itself is a step forward creating consensus and improving objectivity.</a:t>
            </a:r>
          </a:p>
          <a:p>
            <a:pPr fontAlgn="auto" hangingPunct="1"/>
            <a:r>
              <a:rPr lang="en-US" sz="1200" kern="1200" dirty="0" smtClean="0">
                <a:solidFill>
                  <a:schemeClr val="tx1"/>
                </a:solidFill>
                <a:latin typeface="Arial" pitchFamily="34" charset="0"/>
                <a:ea typeface="+mn-ea"/>
                <a:cs typeface="+mn-cs"/>
              </a:rPr>
              <a:t>Besides the valuation of individual transactions on each value port, e3Value defines the concept of expenses which contribute to the economic viability analysis but are not explicitly modeled as value exchanges (e.g., employee costs).</a:t>
            </a:r>
          </a:p>
          <a:p>
            <a:pPr lvl="0" fontAlgn="auto" hangingPunct="1"/>
            <a:r>
              <a:rPr lang="en-GB" sz="1200" kern="1200" dirty="0" smtClean="0">
                <a:solidFill>
                  <a:schemeClr val="tx1"/>
                </a:solidFill>
                <a:latin typeface="Arial" pitchFamily="34" charset="0"/>
                <a:ea typeface="+mn-ea"/>
                <a:cs typeface="+mn-cs"/>
              </a:rPr>
              <a:t>Variable expenses – occur multiple times per value model, depending on the transaction volume and are assigned to value ports, being useful for </a:t>
            </a:r>
            <a:r>
              <a:rPr lang="en-GB" sz="1200" kern="1200" dirty="0" err="1" smtClean="0">
                <a:solidFill>
                  <a:schemeClr val="tx1"/>
                </a:solidFill>
                <a:latin typeface="Arial" pitchFamily="34" charset="0"/>
                <a:ea typeface="+mn-ea"/>
                <a:cs typeface="+mn-cs"/>
              </a:rPr>
              <a:t>modeling</a:t>
            </a:r>
            <a:r>
              <a:rPr lang="en-GB" sz="1200" kern="1200" dirty="0" smtClean="0">
                <a:solidFill>
                  <a:schemeClr val="tx1"/>
                </a:solidFill>
                <a:latin typeface="Arial" pitchFamily="34" charset="0"/>
                <a:ea typeface="+mn-ea"/>
                <a:cs typeface="+mn-cs"/>
              </a:rPr>
              <a:t> operational expenditure (OPEX);</a:t>
            </a:r>
            <a:endParaRPr lang="en-US" sz="1200" kern="1200" dirty="0" smtClean="0">
              <a:solidFill>
                <a:schemeClr val="tx1"/>
              </a:solidFill>
              <a:latin typeface="Arial" pitchFamily="34" charset="0"/>
              <a:ea typeface="+mn-ea"/>
              <a:cs typeface="+mn-cs"/>
            </a:endParaRPr>
          </a:p>
          <a:p>
            <a:pPr lvl="0" fontAlgn="auto" hangingPunct="1"/>
            <a:r>
              <a:rPr lang="en-GB" sz="1200" kern="1200" dirty="0" smtClean="0">
                <a:solidFill>
                  <a:schemeClr val="tx1"/>
                </a:solidFill>
                <a:latin typeface="Arial" pitchFamily="34" charset="0"/>
                <a:ea typeface="+mn-ea"/>
                <a:cs typeface="+mn-cs"/>
              </a:rPr>
              <a:t>Fixed expenses – occur only once per period, e.g. monthly wages, used for simplification, also useful for </a:t>
            </a:r>
            <a:r>
              <a:rPr lang="en-GB" sz="1200" kern="1200" dirty="0" err="1" smtClean="0">
                <a:solidFill>
                  <a:schemeClr val="tx1"/>
                </a:solidFill>
                <a:latin typeface="Arial" pitchFamily="34" charset="0"/>
                <a:ea typeface="+mn-ea"/>
                <a:cs typeface="+mn-cs"/>
              </a:rPr>
              <a:t>modeling</a:t>
            </a:r>
            <a:r>
              <a:rPr lang="en-GB" sz="1200" kern="1200" dirty="0" smtClean="0">
                <a:solidFill>
                  <a:schemeClr val="tx1"/>
                </a:solidFill>
                <a:latin typeface="Arial" pitchFamily="34" charset="0"/>
                <a:ea typeface="+mn-ea"/>
                <a:cs typeface="+mn-cs"/>
              </a:rPr>
              <a:t> OPEX;</a:t>
            </a:r>
            <a:endParaRPr lang="en-US" sz="1200" kern="1200" dirty="0" smtClean="0">
              <a:solidFill>
                <a:schemeClr val="tx1"/>
              </a:solidFill>
              <a:latin typeface="Arial" pitchFamily="34" charset="0"/>
              <a:ea typeface="+mn-ea"/>
              <a:cs typeface="+mn-cs"/>
            </a:endParaRPr>
          </a:p>
          <a:p>
            <a:pPr lvl="0" fontAlgn="auto" hangingPunct="1"/>
            <a:r>
              <a:rPr lang="en-GB" sz="1200" kern="1200" dirty="0" smtClean="0">
                <a:solidFill>
                  <a:schemeClr val="tx1"/>
                </a:solidFill>
                <a:latin typeface="Arial" pitchFamily="34" charset="0"/>
                <a:ea typeface="+mn-ea"/>
                <a:cs typeface="+mn-cs"/>
              </a:rPr>
              <a:t>Investments – a particular fixed expense, occurring only once per time series (scenario) and therefore useful for </a:t>
            </a:r>
            <a:r>
              <a:rPr lang="en-GB" sz="1200" kern="1200" dirty="0" err="1" smtClean="0">
                <a:solidFill>
                  <a:schemeClr val="tx1"/>
                </a:solidFill>
                <a:latin typeface="Arial" pitchFamily="34" charset="0"/>
                <a:ea typeface="+mn-ea"/>
                <a:cs typeface="+mn-cs"/>
              </a:rPr>
              <a:t>modeling</a:t>
            </a:r>
            <a:r>
              <a:rPr lang="en-GB" sz="1200" kern="1200" dirty="0" smtClean="0">
                <a:solidFill>
                  <a:schemeClr val="tx1"/>
                </a:solidFill>
                <a:latin typeface="Arial" pitchFamily="34" charset="0"/>
                <a:ea typeface="+mn-ea"/>
                <a:cs typeface="+mn-cs"/>
              </a:rPr>
              <a:t> capital expenditure (CAPEX).</a:t>
            </a:r>
            <a:endParaRPr lang="en-US" sz="1200" kern="1200" dirty="0" smtClean="0">
              <a:solidFill>
                <a:schemeClr val="tx1"/>
              </a:solidFill>
              <a:latin typeface="Arial" pitchFamily="34" charset="0"/>
              <a:ea typeface="+mn-ea"/>
              <a:cs typeface="+mn-cs"/>
            </a:endParaRPr>
          </a:p>
          <a:p>
            <a:pPr hangingPunct="0"/>
            <a:r>
              <a:rPr lang="en-US" sz="1200" kern="1200" dirty="0" smtClean="0">
                <a:solidFill>
                  <a:schemeClr val="tx1"/>
                </a:solidFill>
                <a:latin typeface="Arial" pitchFamily="34" charset="0"/>
                <a:ea typeface="+mn-ea"/>
                <a:cs typeface="+mn-cs"/>
              </a:rPr>
              <a:t>e3Value allows specifying value model components using specific attributes that make the profitability sheets directly derivable from the model. Table 2 and Table 3 represent simplified annual profitability sheets for both scenarios, where value port details have been excluded.</a:t>
            </a:r>
          </a:p>
          <a:p>
            <a:pPr hangingPunct="0"/>
            <a:endParaRPr lang="pt-PT" sz="1200" kern="1200" dirty="0" smtClean="0">
              <a:solidFill>
                <a:schemeClr val="tx1"/>
              </a:solidFill>
              <a:latin typeface="Arial" pitchFamily="34" charset="0"/>
              <a:ea typeface="+mn-ea"/>
              <a:cs typeface="+mn-cs"/>
            </a:endParaRPr>
          </a:p>
          <a:p>
            <a:pPr hangingPunct="0"/>
            <a:r>
              <a:rPr lang="en-US" sz="1200" kern="1200" dirty="0" smtClean="0">
                <a:solidFill>
                  <a:schemeClr val="tx1"/>
                </a:solidFill>
                <a:latin typeface="Arial" pitchFamily="34" charset="0"/>
                <a:ea typeface="+mn-ea"/>
                <a:cs typeface="+mn-cs"/>
              </a:rPr>
              <a:t>One way of contributing to this value stream is by using the automated IVR-based solution just developed to use it as a channel for up selling/cross-selling. This repositions the customer care organization from a cost center to a value center. The opportunity of having the customer in-line can be taken advantage of by creating a discounted offer for these situations to be presented automatically (relatively inexpensive) and/or redirect the call to a sales operator (more costly; more effective?). To explore this path, a new GSDP cycle is in sight. Only after successful solving the customer problem, of course!</a:t>
            </a:r>
            <a:endParaRPr lang="en-US"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auto" hangingPunct="1"/>
            <a:endParaRPr lang="en-US"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0A5E8020-ED18-4E54-8C6F-28D32151D309}" type="slidenum">
              <a:rPr lang="en-GB" smtClean="0"/>
              <a:pPr>
                <a:defRPr/>
              </a:pPr>
              <a:t>31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hangingPunct="0"/>
            <a:r>
              <a:rPr lang="en-US" sz="1200" kern="1200" dirty="0" smtClean="0">
                <a:solidFill>
                  <a:schemeClr val="tx1"/>
                </a:solidFill>
                <a:effectLst/>
                <a:latin typeface="Arial" pitchFamily="34" charset="0"/>
                <a:ea typeface="+mn-ea"/>
                <a:cs typeface="+mn-cs"/>
              </a:rPr>
              <a:t>Leveraging the new deliverables produced we can now map the artifacts regarding value-orientation through the process, as represented in Figure 7. Particularly, each Project Request (1) entails a value model (2) that must be made explicit. This value model specifies the exchanges of value objects between stakeholders, representing expected benefits. The </a:t>
            </a:r>
            <a:r>
              <a:rPr lang="en-US" sz="1200" kern="1200" dirty="0" err="1" smtClean="0">
                <a:solidFill>
                  <a:schemeClr val="tx1"/>
                </a:solidFill>
                <a:effectLst/>
                <a:latin typeface="Arial" pitchFamily="34" charset="0"/>
                <a:ea typeface="+mn-ea"/>
                <a:cs typeface="+mn-cs"/>
              </a:rPr>
              <a:t>quickscan</a:t>
            </a:r>
            <a:r>
              <a:rPr lang="en-US" sz="1200" kern="1200" dirty="0" smtClean="0">
                <a:solidFill>
                  <a:schemeClr val="tx1"/>
                </a:solidFill>
                <a:effectLst/>
                <a:latin typeface="Arial" pitchFamily="34" charset="0"/>
                <a:ea typeface="+mn-ea"/>
                <a:cs typeface="+mn-cs"/>
              </a:rPr>
              <a:t> produces a high-level solution that honors the value model. The fact that the components of the value model are matched to ontological components, e.g. from a DEMO model (3), allows constructive estimates that complement the value model with the cost dimension. The result is a formal, integrated, problem/solution value model that provides structure to the business case (4). After investment appraisal, the detailed implementation models are produced (5). Following, implementation planning (6) can now be performed based on the project value proposals across the portfolio.</a:t>
            </a:r>
          </a:p>
          <a:p>
            <a:r>
              <a:rPr lang="en-US" sz="1200" kern="1200" dirty="0" smtClean="0">
                <a:solidFill>
                  <a:schemeClr val="tx1"/>
                </a:solidFill>
                <a:effectLst/>
                <a:latin typeface="Arial" pitchFamily="34" charset="0"/>
                <a:ea typeface="+mn-ea"/>
                <a:cs typeface="+mn-cs"/>
              </a:rPr>
              <a:t>More importantly, the mentioned artifacts are aligned and represent a value proposal along the three perspectives – contribution, function and construction – and have significance during operation (7). This marks a significant difference from traditional business case approaches, which are used solely for decision making during early design stages. The value proposal can effectively be used during operation of the solution for justification of each component in the runtime environment and for change analysis.</a:t>
            </a:r>
            <a:endParaRPr lang="en-GB"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7160E6-46B3-465F-A107-CC39E451A710}" type="slidenum">
              <a:rPr lang="en-US"/>
              <a:pPr fontAlgn="base">
                <a:spcBef>
                  <a:spcPct val="0"/>
                </a:spcBef>
                <a:spcAft>
                  <a:spcPct val="0"/>
                </a:spcAft>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Rot="1" noChangeAspect="1" noChangeArrowheads="1" noTextEdit="1"/>
          </p:cNvSpPr>
          <p:nvPr>
            <p:ph type="sldImg"/>
          </p:nvPr>
        </p:nvSpPr>
        <p:spPr>
          <a:ln/>
        </p:spPr>
      </p:sp>
      <p:sp>
        <p:nvSpPr>
          <p:cNvPr id="719874" name="Rectangle 3"/>
          <p:cNvSpPr>
            <a:spLocks noGrp="1" noChangeArrowheads="1"/>
          </p:cNvSpPr>
          <p:nvPr>
            <p:ph type="body" idx="1"/>
          </p:nvPr>
        </p:nvSpPr>
        <p:spPr>
          <a:noFill/>
          <a:ln/>
        </p:spPr>
        <p:txBody>
          <a:bodyPr/>
          <a:lstStyle/>
          <a:p>
            <a:r>
              <a:rPr lang="en-GB" smtClean="0">
                <a:latin typeface="Arial" charset="0"/>
              </a:rPr>
              <a:t>19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CE40DF-2BA7-4C2E-99B6-03FE9458636F}" type="slidenum">
              <a:rPr lang="en-GB" sz="1200"/>
              <a:pPr algn="r"/>
              <a:t>4</a:t>
            </a:fld>
            <a:endParaRPr lang="en-GB"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Rot="1" noChangeAspect="1" noChangeArrowheads="1" noTextEdit="1"/>
          </p:cNvSpPr>
          <p:nvPr>
            <p:ph type="sldImg"/>
          </p:nvPr>
        </p:nvSpPr>
        <p:spPr>
          <a:ln/>
        </p:spPr>
      </p:sp>
      <p:sp>
        <p:nvSpPr>
          <p:cNvPr id="7198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main quantitative improvements to the IT Demand process found over the three year period are summarized in Table 1. The IN column establishes the number of projects of whichever category that entered the process each year. The terminal states of the process, Cancelled and Implemented, come next and its sum equals the projects leaving the process, represented in the OUT column. Finally, d backlog refers to the backlog variation, or project flux through the IT DM process. </a:t>
            </a:r>
          </a:p>
          <a:p>
            <a:r>
              <a:rPr lang="en-US" sz="1200" kern="1200" dirty="0" smtClean="0">
                <a:solidFill>
                  <a:schemeClr val="tx1"/>
                </a:solidFill>
                <a:effectLst/>
                <a:latin typeface="Arial" pitchFamily="34" charset="0"/>
                <a:ea typeface="+mn-ea"/>
                <a:cs typeface="+mn-cs"/>
              </a:rPr>
              <a:t>9% and 29% backlog reduction were achieved in the second and third years, respectively.</a:t>
            </a:r>
            <a:endParaRPr lang="en-GB"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Rot="1" noChangeAspect="1" noChangeArrowheads="1" noTextEdit="1"/>
          </p:cNvSpPr>
          <p:nvPr>
            <p:ph type="sldImg"/>
          </p:nvPr>
        </p:nvSpPr>
        <p:spPr>
          <a:ln/>
        </p:spPr>
      </p:sp>
      <p:sp>
        <p:nvSpPr>
          <p:cNvPr id="7198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main quantitative improvements to the IT Demand process found over the three year period are summarized in Table 1. The IN column establishes the number of projects of whichever category that entered the process each year. The terminal states of the process, Cancelled and Implemented, come next and its sum equals the projects leaving the process, represented in the OUT column. Finally, d backlog refers to the backlog variation, or project flux through the IT DM process. </a:t>
            </a:r>
          </a:p>
          <a:p>
            <a:r>
              <a:rPr lang="en-US" sz="1200" kern="1200" smtClean="0">
                <a:solidFill>
                  <a:schemeClr val="tx1"/>
                </a:solidFill>
                <a:effectLst/>
                <a:latin typeface="Arial" pitchFamily="34" charset="0"/>
                <a:ea typeface="+mn-ea"/>
                <a:cs typeface="+mn-cs"/>
              </a:rPr>
              <a:t>9% and 29% backlog reduction were achieved in the second and third years, respectively.</a:t>
            </a:r>
            <a:endParaRPr lang="en-GB"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Rot="1" noChangeAspect="1" noChangeArrowheads="1" noTextEdit="1"/>
          </p:cNvSpPr>
          <p:nvPr>
            <p:ph type="sldImg"/>
          </p:nvPr>
        </p:nvSpPr>
        <p:spPr>
          <a:ln/>
        </p:spPr>
      </p:sp>
      <p:sp>
        <p:nvSpPr>
          <p:cNvPr id="7198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main quantitative improvements to the IT Demand process found over the three year period are summarized in Table 1. The IN column establishes the number of projects of whichever category that entered the process each year. The terminal states of the process, Cancelled and Implemented, come next and its sum equals the projects leaving the process, represented in the OUT column. Finally, d backlog refers to the backlog variation, or project flux through the IT DM process. </a:t>
            </a:r>
          </a:p>
          <a:p>
            <a:r>
              <a:rPr lang="en-US" sz="1200" kern="1200" dirty="0" smtClean="0">
                <a:solidFill>
                  <a:schemeClr val="tx1"/>
                </a:solidFill>
                <a:effectLst/>
                <a:latin typeface="Arial" pitchFamily="34" charset="0"/>
                <a:ea typeface="+mn-ea"/>
                <a:cs typeface="+mn-cs"/>
              </a:rPr>
              <a:t>9% and 29% backlog reduction were achieved in the second and third years, respectively.</a:t>
            </a:r>
            <a:endParaRPr lang="en-GB"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3" name="Rectangle 2"/>
          <p:cNvSpPr>
            <a:spLocks noGrp="1" noRot="1" noChangeAspect="1" noChangeArrowheads="1" noTextEdit="1"/>
          </p:cNvSpPr>
          <p:nvPr>
            <p:ph type="sldImg"/>
          </p:nvPr>
        </p:nvSpPr>
        <p:spPr>
          <a:ln/>
        </p:spPr>
      </p:sp>
      <p:sp>
        <p:nvSpPr>
          <p:cNvPr id="7198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The main quantitative improvements to the IT Demand process found over the three year period are summarized in Table 1. The IN column establishes the number of projects of whichever category that entered the process each year. The terminal states of the process, Cancelled and Implemented, come next and its sum equals the projects leaving the process, represented in the OUT column. Finally, d backlog refers to the backlog variation, or project flux through the IT DM process. </a:t>
            </a:r>
          </a:p>
          <a:p>
            <a:r>
              <a:rPr lang="en-US" sz="1200" kern="1200" dirty="0" smtClean="0">
                <a:solidFill>
                  <a:schemeClr val="tx1"/>
                </a:solidFill>
                <a:effectLst/>
                <a:latin typeface="Arial" pitchFamily="34" charset="0"/>
                <a:ea typeface="+mn-ea"/>
                <a:cs typeface="+mn-cs"/>
              </a:rPr>
              <a:t>9% and 29% backlog reduction were achieved in the second and third years, respectively.</a:t>
            </a:r>
            <a:endParaRPr lang="en-GB"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69" name="Rectangle 2"/>
          <p:cNvSpPr>
            <a:spLocks noGrp="1" noRot="1" noChangeAspect="1" noChangeArrowheads="1" noTextEdit="1"/>
          </p:cNvSpPr>
          <p:nvPr>
            <p:ph type="sldImg"/>
          </p:nvPr>
        </p:nvSpPr>
        <p:spPr>
          <a:ln/>
        </p:spPr>
      </p:sp>
      <p:sp>
        <p:nvSpPr>
          <p:cNvPr id="72397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779835-8D5C-4FE0-8355-63AAD448C62A}" type="slidenum">
              <a:rPr lang="en-GB" sz="1200"/>
              <a:pPr algn="r"/>
              <a:t>39</a:t>
            </a:fld>
            <a:endParaRPr lang="en-GB" sz="1200"/>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5" name="Rectangle 7"/>
          <p:cNvSpPr>
            <a:spLocks noGrp="1" noChangeArrowheads="1"/>
          </p:cNvSpPr>
          <p:nvPr>
            <p:ph type="sldNum" sz="quarter" idx="5"/>
          </p:nvPr>
        </p:nvSpPr>
        <p:spPr>
          <a:noFill/>
        </p:spPr>
        <p:txBody>
          <a:bodyPr/>
          <a:lstStyle/>
          <a:p>
            <a:fld id="{73C8FCCF-BE49-45F5-B0C7-6E16D67715C9}" type="slidenum">
              <a:rPr lang="en-GB" smtClean="0">
                <a:latin typeface="Arial" charset="0"/>
              </a:rPr>
              <a:pPr/>
              <a:t>40</a:t>
            </a:fld>
            <a:endParaRPr lang="en-GB" smtClean="0">
              <a:latin typeface="Arial" charset="0"/>
            </a:endParaRPr>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A604AE-063B-40EA-8899-DB6F932DAE7B}" type="slidenum">
              <a:rPr lang="en-US"/>
              <a:pPr fontAlgn="base">
                <a:spcBef>
                  <a:spcPct val="0"/>
                </a:spcBef>
                <a:spcAft>
                  <a:spcPct val="0"/>
                </a:spcAft>
                <a:defRPr/>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38EA85-98AC-402C-BBC2-029C08FFE403}" type="slidenum">
              <a:rPr lang="en-GB" sz="1200"/>
              <a:pPr algn="r"/>
              <a:t>45</a:t>
            </a:fld>
            <a:endParaRPr lang="en-GB" sz="1200"/>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eaLnBrk="1" hangingPunct="1"/>
            <a:r>
              <a:rPr lang="en-US" smtClean="0">
                <a:latin typeface="Arial" charset="0"/>
              </a:rPr>
              <a:t>REFs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2"/>
          <p:cNvSpPr>
            <a:spLocks noGrp="1" noRot="1" noChangeAspect="1" noChangeArrowheads="1" noTextEdit="1"/>
          </p:cNvSpPr>
          <p:nvPr>
            <p:ph type="sldImg"/>
          </p:nvPr>
        </p:nvSpPr>
        <p:spPr>
          <a:ln/>
        </p:spPr>
      </p:sp>
      <p:sp>
        <p:nvSpPr>
          <p:cNvPr id="521218" name="Rectangle 3"/>
          <p:cNvSpPr>
            <a:spLocks noGrp="1" noChangeArrowheads="1"/>
          </p:cNvSpPr>
          <p:nvPr>
            <p:ph type="body" idx="1"/>
          </p:nvPr>
        </p:nvSpPr>
        <p:spPr>
          <a:noFill/>
          <a:ln/>
        </p:spPr>
        <p:txBody>
          <a:bodyPr/>
          <a:lstStyle/>
          <a:p>
            <a:r>
              <a:rPr lang="en-US" smtClean="0">
                <a:latin typeface="Arial" charset="0"/>
              </a:rPr>
              <a:t>1 - Hinge between business and IT – establish problem/opportunity, evaluate and propose solutions, plan and check</a:t>
            </a:r>
          </a:p>
          <a:p>
            <a:r>
              <a:rPr lang="en-US" smtClean="0">
                <a:latin typeface="Arial" charset="0"/>
              </a:rPr>
              <a:t>Business Case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AF1D2-3ACF-41FC-8BD2-F3C3C5177F68}" type="slidenum">
              <a:rPr lang="en-US"/>
              <a:pPr fontAlgn="base">
                <a:spcBef>
                  <a:spcPct val="0"/>
                </a:spcBef>
                <a:spcAft>
                  <a:spcPct val="0"/>
                </a:spcAft>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2"/>
          <p:cNvSpPr>
            <a:spLocks noGrp="1" noRot="1" noChangeAspect="1" noChangeArrowheads="1" noTextEdit="1"/>
          </p:cNvSpPr>
          <p:nvPr>
            <p:ph type="sldImg"/>
          </p:nvPr>
        </p:nvSpPr>
        <p:spPr>
          <a:ln/>
        </p:spPr>
      </p:sp>
      <p:sp>
        <p:nvSpPr>
          <p:cNvPr id="604162" name="Rectangle 3"/>
          <p:cNvSpPr>
            <a:spLocks noGrp="1" noChangeArrowheads="1"/>
          </p:cNvSpPr>
          <p:nvPr>
            <p:ph type="body" idx="1"/>
          </p:nvPr>
        </p:nvSpPr>
        <p:spPr>
          <a:noFill/>
          <a:ln/>
        </p:spPr>
        <p:txBody>
          <a:bodyPr/>
          <a:lstStyle/>
          <a:p>
            <a:r>
              <a:rPr lang="en-US" smtClean="0">
                <a:latin typeface="Arial" charset="0"/>
              </a:rPr>
              <a:t>1 - Hinge between business and IT – establish problem/opportunity, evaluate and propose solutions, plan and check</a:t>
            </a:r>
          </a:p>
          <a:p>
            <a:r>
              <a:rPr lang="en-US" smtClean="0">
                <a:latin typeface="Arial" charset="0"/>
              </a:rPr>
              <a:t>Business Case</a:t>
            </a:r>
          </a:p>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AF1D2-3ACF-41FC-8BD2-F3C3C5177F68}"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AF1D2-3ACF-41FC-8BD2-F3C3C5177F68}"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0E0F8-F94C-4165-959C-CD78BDE91CB4}"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0E0F8-F94C-4165-959C-CD78BDE91CB4}"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7"/>
          <p:cNvSpPr>
            <a:spLocks noGrp="1" noChangeArrowheads="1"/>
          </p:cNvSpPr>
          <p:nvPr>
            <p:ph type="sldNum" sz="quarter" idx="5"/>
          </p:nvPr>
        </p:nvSpPr>
        <p:spPr>
          <a:noFill/>
        </p:spPr>
        <p:txBody>
          <a:bodyPr/>
          <a:lstStyle/>
          <a:p>
            <a:fld id="{09326B1A-C17D-43D9-BA88-DB20AE9717F5}" type="slidenum">
              <a:rPr lang="en-GB" smtClean="0">
                <a:latin typeface="Arial" charset="0"/>
              </a:rPr>
              <a:pPr/>
              <a:t>12</a:t>
            </a:fld>
            <a:endParaRPr lang="en-GB" smtClean="0">
              <a:latin typeface="Arial" charset="0"/>
            </a:endParaRPr>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a:noFill/>
          <a:ln/>
        </p:spPr>
        <p:txBody>
          <a:bodyPr/>
          <a:lstStyle/>
          <a:p>
            <a:pPr hangingPunct="0"/>
            <a:endParaRPr lang="en-US" sz="1200" kern="1200" dirty="0" smtClean="0">
              <a:solidFill>
                <a:schemeClr val="tx1"/>
              </a:solidFill>
              <a:latin typeface="Arial"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317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GB"/>
              <a:t>Click to edit Master title style</a:t>
            </a:r>
          </a:p>
        </p:txBody>
      </p:sp>
      <p:sp>
        <p:nvSpPr>
          <p:cNvPr id="317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GB"/>
          </a:p>
        </p:txBody>
      </p:sp>
      <p:sp>
        <p:nvSpPr>
          <p:cNvPr id="19" name="Rectangle 17"/>
          <p:cNvSpPr>
            <a:spLocks noGrp="1" noChangeArrowheads="1"/>
          </p:cNvSpPr>
          <p:nvPr>
            <p:ph type="ftr" sz="quarter" idx="11"/>
          </p:nvPr>
        </p:nvSpPr>
        <p:spPr/>
        <p:txBody>
          <a:bodyPr/>
          <a:lstStyle>
            <a:lvl1pPr>
              <a:defRPr/>
            </a:lvl1pPr>
          </a:lstStyle>
          <a:p>
            <a:pPr>
              <a:defRPr/>
            </a:pPr>
            <a:endParaRPr lang="en-GB"/>
          </a:p>
        </p:txBody>
      </p:sp>
      <p:sp>
        <p:nvSpPr>
          <p:cNvPr id="20" name="Rectangle 18"/>
          <p:cNvSpPr>
            <a:spLocks noGrp="1" noChangeArrowheads="1"/>
          </p:cNvSpPr>
          <p:nvPr>
            <p:ph type="sldNum" sz="quarter" idx="12"/>
          </p:nvPr>
        </p:nvSpPr>
        <p:spPr/>
        <p:txBody>
          <a:bodyPr/>
          <a:lstStyle>
            <a:lvl1pPr>
              <a:defRPr/>
            </a:lvl1pPr>
          </a:lstStyle>
          <a:p>
            <a:pPr>
              <a:defRPr/>
            </a:pPr>
            <a:fld id="{C107A49F-427C-40D4-A6F8-BB59EDD29CA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45B99F33-8E1F-4E66-B020-FAC1DB9F7057}"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8682B191-51EF-48AC-9189-D2E46CC19557}"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1D9288E2-66B3-4417-8ED0-6110A7D96D61}"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9A3A38A7-BEE9-443E-99CE-25A716F0D894}"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43314930-64BF-4411-BBCC-79237FA897FF}"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4235725C-C3B6-4742-AEE6-4FEC83AA4E3F}"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3C61123D-0790-491D-BD60-0E73251AC676}" type="slidenum">
              <a:rPr lang="en-GB"/>
              <a:pPr>
                <a:defRPr/>
              </a:pPr>
              <a:t>‹#›</a:t>
            </a:fld>
            <a:endParaRPr lang="en-GB"/>
          </a:p>
        </p:txBody>
      </p:sp>
      <p:sp>
        <p:nvSpPr>
          <p:cNvPr id="9"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AC9C2B94-E98C-444A-81D8-CD3B8D2A6FE4}"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B05C5378-9E3A-4CA9-A20D-6BAED0CC9E3F}"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B7D1DA23-EA9D-4B62-9FC0-25B97AD7F1A8}"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17A13393-4F25-4A32-8E79-BE77CF6757FF}"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pPr>
              <a:defRPr/>
            </a:pPr>
            <a:endParaRPr lang="en-GB"/>
          </a:p>
        </p:txBody>
      </p:sp>
      <p:sp>
        <p:nvSpPr>
          <p:cNvPr id="3072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5ED6C66-2EED-440C-B655-A0945D1556E0}" type="slidenum">
              <a:rPr lang="en-GB"/>
              <a:pPr>
                <a:defRPr/>
              </a:pPr>
              <a:t>‹#›</a:t>
            </a:fld>
            <a:endParaRPr lang="en-GB"/>
          </a:p>
        </p:txBody>
      </p:sp>
      <p:grpSp>
        <p:nvGrpSpPr>
          <p:cNvPr id="1028" name="Group 4"/>
          <p:cNvGrpSpPr>
            <a:grpSpLocks/>
          </p:cNvGrpSpPr>
          <p:nvPr/>
        </p:nvGrpSpPr>
        <p:grpSpPr bwMode="auto">
          <a:xfrm>
            <a:off x="0" y="0"/>
            <a:ext cx="9144000" cy="546100"/>
            <a:chOff x="0" y="0"/>
            <a:chExt cx="5760" cy="344"/>
          </a:xfrm>
        </p:grpSpPr>
        <p:sp>
          <p:nvSpPr>
            <p:cNvPr id="307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07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3072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endParaRPr>
            </a:p>
          </p:txBody>
        </p:sp>
        <p:sp>
          <p:nvSpPr>
            <p:cNvPr id="3072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endParaRPr>
            </a:p>
          </p:txBody>
        </p:sp>
        <p:sp>
          <p:nvSpPr>
            <p:cNvPr id="3072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endParaRPr>
            </a:p>
          </p:txBody>
        </p:sp>
        <p:sp>
          <p:nvSpPr>
            <p:cNvPr id="3073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endParaRPr>
            </a:p>
          </p:txBody>
        </p:sp>
        <p:sp>
          <p:nvSpPr>
            <p:cNvPr id="3073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3073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endParaRPr>
            </a:p>
          </p:txBody>
        </p:sp>
        <p:sp>
          <p:nvSpPr>
            <p:cNvPr id="3073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3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 id="2147483668"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2.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3.e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29.e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hyperlink" Target="http://www.ci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3.tiff"/><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jpombinho@gmail.co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5.emf"/><Relationship Id="rId5" Type="http://schemas.openxmlformats.org/officeDocument/2006/relationships/oleObject" Target="../embeddings/oleObject15.bin"/><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6.png"/><Relationship Id="rId5" Type="http://schemas.openxmlformats.org/officeDocument/2006/relationships/image" Target="../media/image57.emf"/><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8.emf"/><Relationship Id="rId5" Type="http://schemas.openxmlformats.org/officeDocument/2006/relationships/oleObject" Target="../embeddings/oleObject18.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jpe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ctrTitle"/>
          </p:nvPr>
        </p:nvSpPr>
        <p:spPr>
          <a:xfrm>
            <a:off x="1547664" y="1773238"/>
            <a:ext cx="7632849" cy="2209800"/>
          </a:xfrm>
        </p:spPr>
        <p:txBody>
          <a:bodyPr/>
          <a:lstStyle/>
          <a:p>
            <a:pPr algn="r" eaLnBrk="1" hangingPunct="1"/>
            <a:r>
              <a:rPr lang="en-US" sz="3600" dirty="0" smtClean="0"/>
              <a:t>      </a:t>
            </a:r>
            <a:br>
              <a:rPr lang="en-US" sz="3600" dirty="0" smtClean="0"/>
            </a:br>
            <a:r>
              <a:rPr lang="en-US" sz="3600" dirty="0" smtClean="0"/>
              <a:t>Value-oriented Enterprise Engineering</a:t>
            </a:r>
            <a:br>
              <a:rPr lang="en-US" sz="3600" dirty="0" smtClean="0"/>
            </a:br>
            <a:r>
              <a:rPr lang="en-US" sz="2800" dirty="0" smtClean="0"/>
              <a:t>Uncovering the rationale behind organization components</a:t>
            </a:r>
            <a:endParaRPr lang="en-GB" sz="2800" dirty="0" smtClean="0"/>
          </a:p>
        </p:txBody>
      </p:sp>
      <p:sp>
        <p:nvSpPr>
          <p:cNvPr id="15370" name="Rectangle 3"/>
          <p:cNvSpPr>
            <a:spLocks noGrp="1" noChangeArrowheads="1"/>
          </p:cNvSpPr>
          <p:nvPr>
            <p:ph type="subTitle" idx="1"/>
          </p:nvPr>
        </p:nvSpPr>
        <p:spPr>
          <a:xfrm>
            <a:off x="6227763" y="6067425"/>
            <a:ext cx="2808287" cy="385763"/>
          </a:xfrm>
        </p:spPr>
        <p:txBody>
          <a:bodyPr/>
          <a:lstStyle/>
          <a:p>
            <a:pPr algn="r" eaLnBrk="1" hangingPunct="1">
              <a:lnSpc>
                <a:spcPct val="80000"/>
              </a:lnSpc>
            </a:pPr>
            <a:r>
              <a:rPr lang="en-GB" sz="1700" dirty="0" smtClean="0"/>
              <a:t>Luxembourg, May 2013</a:t>
            </a:r>
          </a:p>
        </p:txBody>
      </p:sp>
      <p:sp>
        <p:nvSpPr>
          <p:cNvPr id="15371" name="Rectangle 4"/>
          <p:cNvSpPr>
            <a:spLocks noChangeArrowheads="1"/>
          </p:cNvSpPr>
          <p:nvPr/>
        </p:nvSpPr>
        <p:spPr bwMode="auto">
          <a:xfrm>
            <a:off x="2484438" y="4267200"/>
            <a:ext cx="6624637" cy="601663"/>
          </a:xfrm>
          <a:prstGeom prst="rect">
            <a:avLst/>
          </a:prstGeom>
          <a:noFill/>
          <a:ln w="9525">
            <a:noFill/>
            <a:miter lim="800000"/>
            <a:headEnd/>
            <a:tailEnd/>
          </a:ln>
        </p:spPr>
        <p:txBody>
          <a:bodyPr/>
          <a:lstStyle/>
          <a:p>
            <a:pPr algn="r">
              <a:spcBef>
                <a:spcPct val="20000"/>
              </a:spcBef>
              <a:buClr>
                <a:schemeClr val="bg2"/>
              </a:buClr>
              <a:buSzPct val="75000"/>
              <a:buFont typeface="Wingdings" pitchFamily="2" charset="2"/>
              <a:buNone/>
            </a:pPr>
            <a:r>
              <a:rPr lang="en-GB" sz="2200" dirty="0"/>
              <a:t>João </a:t>
            </a:r>
            <a:r>
              <a:rPr lang="en-GB" sz="2200" dirty="0" err="1" smtClean="0"/>
              <a:t>Pombinho</a:t>
            </a:r>
            <a:endParaRPr lang="en-GB" sz="2200" dirty="0"/>
          </a:p>
        </p:txBody>
      </p:sp>
      <p:sp>
        <p:nvSpPr>
          <p:cNvPr id="15372" name="Rectangle 6"/>
          <p:cNvSpPr>
            <a:spLocks noChangeArrowheads="1"/>
          </p:cNvSpPr>
          <p:nvPr/>
        </p:nvSpPr>
        <p:spPr bwMode="auto">
          <a:xfrm>
            <a:off x="1258888" y="4868863"/>
            <a:ext cx="7794625" cy="1079500"/>
          </a:xfrm>
          <a:prstGeom prst="rect">
            <a:avLst/>
          </a:prstGeom>
          <a:noFill/>
          <a:ln w="9525">
            <a:noFill/>
            <a:miter lim="800000"/>
            <a:headEnd/>
            <a:tailEnd/>
          </a:ln>
        </p:spPr>
        <p:txBody>
          <a:bodyPr/>
          <a:lstStyle/>
          <a:p>
            <a:pPr algn="r">
              <a:lnSpc>
                <a:spcPct val="80000"/>
              </a:lnSpc>
              <a:spcBef>
                <a:spcPct val="20000"/>
              </a:spcBef>
              <a:buClr>
                <a:schemeClr val="bg2"/>
              </a:buClr>
              <a:buSzPct val="75000"/>
              <a:buFont typeface="Wingdings" pitchFamily="2" charset="2"/>
              <a:buNone/>
            </a:pPr>
            <a:endParaRPr lang="en-GB" sz="2800" dirty="0"/>
          </a:p>
          <a:p>
            <a:pPr algn="r">
              <a:lnSpc>
                <a:spcPct val="80000"/>
              </a:lnSpc>
              <a:spcBef>
                <a:spcPct val="20000"/>
              </a:spcBef>
              <a:buClr>
                <a:schemeClr val="bg2"/>
              </a:buClr>
              <a:buSzPct val="75000"/>
              <a:buFont typeface="Wingdings" pitchFamily="2" charset="2"/>
              <a:buNone/>
            </a:pPr>
            <a:r>
              <a:rPr lang="en-GB" sz="2800" dirty="0" smtClean="0"/>
              <a:t>Doctoral Consortium – EEWC 2013</a:t>
            </a:r>
            <a:endParaRPr lang="en-GB" sz="2000" dirty="0"/>
          </a:p>
        </p:txBody>
      </p:sp>
      <p:pic>
        <p:nvPicPr>
          <p:cNvPr id="15373" name="Picture 7"/>
          <p:cNvPicPr>
            <a:picLocks noChangeAspect="1" noChangeArrowheads="1"/>
          </p:cNvPicPr>
          <p:nvPr/>
        </p:nvPicPr>
        <p:blipFill>
          <a:blip r:embed="rId3" cstate="print"/>
          <a:srcRect/>
          <a:stretch>
            <a:fillRect/>
          </a:stretch>
        </p:blipFill>
        <p:spPr bwMode="auto">
          <a:xfrm>
            <a:off x="6877050" y="130175"/>
            <a:ext cx="2238375" cy="561975"/>
          </a:xfrm>
          <a:prstGeom prst="rect">
            <a:avLst/>
          </a:prstGeom>
          <a:noFill/>
          <a:ln w="9525">
            <a:noFill/>
            <a:miter lim="800000"/>
            <a:headEnd/>
            <a:tailEnd/>
          </a:ln>
        </p:spPr>
      </p:pic>
      <p:graphicFrame>
        <p:nvGraphicFramePr>
          <p:cNvPr id="15368" name="Object 8"/>
          <p:cNvGraphicFramePr>
            <a:graphicFrameLocks noChangeAspect="1"/>
          </p:cNvGraphicFramePr>
          <p:nvPr/>
        </p:nvGraphicFramePr>
        <p:xfrm>
          <a:off x="4500563" y="88900"/>
          <a:ext cx="2087562" cy="577850"/>
        </p:xfrm>
        <a:graphic>
          <a:graphicData uri="http://schemas.openxmlformats.org/presentationml/2006/ole">
            <mc:AlternateContent xmlns:mc="http://schemas.openxmlformats.org/markup-compatibility/2006">
              <mc:Choice xmlns:v="urn:schemas-microsoft-com:vml" Requires="v">
                <p:oleObj spid="_x0000_s15392" name="Bitmap Image" r:id="rId4" imgW="2962689" imgH="819048" progId="PBrush">
                  <p:embed/>
                </p:oleObj>
              </mc:Choice>
              <mc:Fallback>
                <p:oleObj name="Bitmap Image" r:id="rId4" imgW="2962689" imgH="819048" progId="PBrush">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88900"/>
                        <a:ext cx="20875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76" name="Picture 11"/>
          <p:cNvPicPr>
            <a:picLocks noChangeAspect="1" noChangeArrowheads="1"/>
          </p:cNvPicPr>
          <p:nvPr/>
        </p:nvPicPr>
        <p:blipFill>
          <a:blip r:embed="rId6" cstate="print"/>
          <a:srcRect/>
          <a:stretch>
            <a:fillRect/>
          </a:stretch>
        </p:blipFill>
        <p:spPr bwMode="auto">
          <a:xfrm>
            <a:off x="2699792" y="133896"/>
            <a:ext cx="1511300" cy="55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Problem</a:t>
            </a:r>
            <a:r>
              <a:rPr kumimoji="0" lang="en-GB" sz="3600" b="0" i="0" u="none" strike="noStrike" kern="0" cap="none" spc="0" normalizeH="0" noProof="0" dirty="0" smtClean="0">
                <a:ln>
                  <a:noFill/>
                </a:ln>
                <a:solidFill>
                  <a:schemeClr val="tx1"/>
                </a:solidFill>
                <a:effectLst/>
                <a:uLnTx/>
                <a:uFillTx/>
                <a:latin typeface="+mj-lt"/>
                <a:ea typeface="+mj-ea"/>
                <a:cs typeface="+mj-cs"/>
              </a:rPr>
              <a:t> Statement</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noProof="0" dirty="0" smtClean="0">
                <a:ln>
                  <a:noFill/>
                </a:ln>
                <a:solidFill>
                  <a:schemeClr val="tx1"/>
                </a:solidFill>
                <a:effectLst/>
                <a:uLnTx/>
                <a:uFillTx/>
                <a:latin typeface="+mj-lt"/>
                <a:ea typeface="+mj-ea"/>
                <a:cs typeface="+mj-cs"/>
              </a:rPr>
              <a:t>Remote Internet support Example</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9027" name="Rectangle 3"/>
          <p:cNvSpPr>
            <a:spLocks noChangeArrowheads="1"/>
          </p:cNvSpPr>
          <p:nvPr/>
        </p:nvSpPr>
        <p:spPr bwMode="auto">
          <a:xfrm>
            <a:off x="2771800" y="2062009"/>
            <a:ext cx="6336704"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l" defTabSz="914400" rtl="0" eaLnBrk="1" fontAlgn="base" latinLnBrk="0" hangingPunct="1">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case there is a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perceived malfunction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the customer, she can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contact the call center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identify and solve the issue. After calling the support number, her call is handled by an Interactive Voice Response (IVR) system. IVR allows customers to interact with the company via telephone keypad or by speech, so they can service their own inquiries by following the predefined process or eventually get redirected to a human operator. </a:t>
            </a:r>
          </a:p>
          <a:p>
            <a:pPr marL="0" marR="0" lvl="0" indent="144463" algn="l" defTabSz="914400" rtl="0" eaLnBrk="1" fontAlgn="base" latinLnBrk="0" hangingPunct="1">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44463" algn="l" defTabSz="914400" rtl="0" eaLnBrk="1" fontAlgn="base" latinLnBrk="0" hangingPunct="1">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client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identifies</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herself by dialing the national ID number. Additional identification information can be requested for cross-check later in the call if there are relevant actions to be taken. </a:t>
            </a:r>
          </a:p>
          <a:p>
            <a:pPr marL="0" marR="0" lvl="0" indent="144463" algn="l" defTabSz="914400" rtl="0" eaLnBrk="1" fontAlgn="base" latinLnBrk="0" hangingPunct="1">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44463" algn="l" defTabSz="914400" rtl="0" eaLnBrk="1" fontAlgn="base" latinLnBrk="0" hangingPunct="1">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Following, a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diagnosis</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process is carried on. The diagnosis can be at customer side (e.g. check the modem lights) or at the provider side (e.g. check service provisioning status). </a:t>
            </a:r>
          </a:p>
          <a:p>
            <a:pPr marL="0" marR="0" lvl="0" indent="144463" algn="l" defTabSz="914400" rtl="0" eaLnBrk="1" fontAlgn="base" latinLnBrk="0" hangingPunct="1">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44463" algn="l" defTabSz="914400" rtl="0" eaLnBrk="1" fontAlgn="base" latinLnBrk="0" hangingPunct="1">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a diagnosis is established, a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solution</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attempted. Again, the solution can be at the customer side (e.g. reset device) or at the provider side (e.g. force firmware update). The call ends after reaching a solution</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if it is not successful, by requesting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field service</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44463" algn="l" defTabSz="914400" rtl="0" eaLnBrk="0" fontAlgn="base" latinLnBrk="0" hangingPunct="0">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69031" name="Picture 7" descr="http://www.saswebformica.com/images/call.jpg"/>
          <p:cNvPicPr>
            <a:picLocks noChangeAspect="1" noChangeArrowheads="1"/>
          </p:cNvPicPr>
          <p:nvPr/>
        </p:nvPicPr>
        <p:blipFill>
          <a:blip r:embed="rId2" cstate="print"/>
          <a:srcRect/>
          <a:stretch>
            <a:fillRect/>
          </a:stretch>
        </p:blipFill>
        <p:spPr bwMode="auto">
          <a:xfrm>
            <a:off x="611560" y="2348880"/>
            <a:ext cx="1593211" cy="1296144"/>
          </a:xfrm>
          <a:prstGeom prst="rect">
            <a:avLst/>
          </a:prstGeom>
          <a:noFill/>
        </p:spPr>
      </p:pic>
      <p:pic>
        <p:nvPicPr>
          <p:cNvPr id="769033" name="Picture 9" descr="http://www.zon.pt/Suporte/INTERNET/Tutoriais/Equipamentos/Modems/MyHub/PublishingImages/MyHub_Luzes.jpg"/>
          <p:cNvPicPr>
            <a:picLocks noChangeAspect="1" noChangeArrowheads="1"/>
          </p:cNvPicPr>
          <p:nvPr/>
        </p:nvPicPr>
        <p:blipFill>
          <a:blip r:embed="rId3" cstate="print"/>
          <a:srcRect/>
          <a:stretch>
            <a:fillRect/>
          </a:stretch>
        </p:blipFill>
        <p:spPr bwMode="auto">
          <a:xfrm>
            <a:off x="179512" y="4077072"/>
            <a:ext cx="2381250" cy="18097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Problem</a:t>
            </a:r>
            <a:r>
              <a:rPr kumimoji="0" lang="en-GB" sz="3600" b="0" i="0" u="none" strike="noStrike" kern="0" cap="none" spc="0" normalizeH="0" noProof="0" dirty="0" smtClean="0">
                <a:ln>
                  <a:noFill/>
                </a:ln>
                <a:solidFill>
                  <a:schemeClr val="tx1"/>
                </a:solidFill>
                <a:effectLst/>
                <a:uLnTx/>
                <a:uFillTx/>
                <a:latin typeface="+mj-lt"/>
                <a:ea typeface="+mj-ea"/>
                <a:cs typeface="+mj-cs"/>
              </a:rPr>
              <a:t> Statement</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noProof="0" dirty="0" smtClean="0">
                <a:ln>
                  <a:noFill/>
                </a:ln>
                <a:solidFill>
                  <a:schemeClr val="tx1"/>
                </a:solidFill>
                <a:effectLst/>
                <a:uLnTx/>
                <a:uFillTx/>
                <a:latin typeface="+mj-lt"/>
                <a:ea typeface="+mj-ea"/>
                <a:cs typeface="+mj-cs"/>
              </a:rPr>
              <a:t>Remote Internet support Example – Actor Transaction Diagram (ATD)</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763" name="Object 3"/>
          <p:cNvGraphicFramePr>
            <a:graphicFrameLocks noChangeAspect="1"/>
          </p:cNvGraphicFramePr>
          <p:nvPr/>
        </p:nvGraphicFramePr>
        <p:xfrm>
          <a:off x="1691680" y="1832016"/>
          <a:ext cx="5688632" cy="4405296"/>
        </p:xfrm>
        <a:graphic>
          <a:graphicData uri="http://schemas.openxmlformats.org/presentationml/2006/ole">
            <mc:AlternateContent xmlns:mc="http://schemas.openxmlformats.org/markup-compatibility/2006">
              <mc:Choice xmlns:v="urn:schemas-microsoft-com:vml" Requires="v">
                <p:oleObj spid="_x0000_s857113" name="Visio" r:id="rId3" imgW="6561562" imgH="5076465" progId="Visio.Drawing.11">
                  <p:embed/>
                </p:oleObj>
              </mc:Choice>
              <mc:Fallback>
                <p:oleObj name="Visio" r:id="rId3" imgW="6561562" imgH="5076465"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32016"/>
                        <a:ext cx="5688632" cy="4405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5649" name="Object 2"/>
          <p:cNvGraphicFramePr>
            <a:graphicFrameLocks noChangeAspect="1"/>
          </p:cNvGraphicFramePr>
          <p:nvPr/>
        </p:nvGraphicFramePr>
        <p:xfrm>
          <a:off x="4355976" y="2924944"/>
          <a:ext cx="4104456" cy="3178863"/>
        </p:xfrm>
        <a:graphic>
          <a:graphicData uri="http://schemas.openxmlformats.org/presentationml/2006/ole">
            <mc:AlternateContent xmlns:mc="http://schemas.openxmlformats.org/markup-compatibility/2006">
              <mc:Choice xmlns:v="urn:schemas-microsoft-com:vml" Requires="v">
                <p:oleObj spid="_x0000_s795673" name="Visio" r:id="rId4" imgW="6561562" imgH="5076465" progId="Visio.Drawing.11">
                  <p:embed/>
                </p:oleObj>
              </mc:Choice>
              <mc:Fallback>
                <p:oleObj name="Visio" r:id="rId4" imgW="6561562" imgH="5076465"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924944"/>
                        <a:ext cx="4104456" cy="317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7233" name="Rectangle 2"/>
          <p:cNvSpPr>
            <a:spLocks noGrp="1" noChangeArrowheads="1"/>
          </p:cNvSpPr>
          <p:nvPr>
            <p:ph type="title"/>
          </p:nvPr>
        </p:nvSpPr>
        <p:spPr/>
        <p:txBody>
          <a:bodyPr/>
          <a:lstStyle/>
          <a:p>
            <a:pPr eaLnBrk="1" hangingPunct="1"/>
            <a:r>
              <a:rPr lang="en-GB" sz="3600" dirty="0" smtClean="0"/>
              <a:t>Problem Statement</a:t>
            </a:r>
            <a:br>
              <a:rPr lang="en-GB" sz="3600" dirty="0" smtClean="0"/>
            </a:br>
            <a:r>
              <a:rPr lang="en-GB" sz="1800" b="1" dirty="0" smtClean="0"/>
              <a:t>Remote Internet support Example – Rationale?</a:t>
            </a:r>
          </a:p>
        </p:txBody>
      </p:sp>
      <p:sp>
        <p:nvSpPr>
          <p:cNvPr id="605186" name="Rectangle 3"/>
          <p:cNvSpPr>
            <a:spLocks noGrp="1" noChangeArrowheads="1"/>
          </p:cNvSpPr>
          <p:nvPr>
            <p:ph type="body" idx="1"/>
          </p:nvPr>
        </p:nvSpPr>
        <p:spPr>
          <a:xfrm>
            <a:off x="457200" y="1981200"/>
            <a:ext cx="8075613" cy="4400550"/>
          </a:xfrm>
        </p:spPr>
        <p:txBody>
          <a:bodyPr/>
          <a:lstStyle/>
          <a:p>
            <a:pPr eaLnBrk="1" hangingPunct="1"/>
            <a:r>
              <a:rPr lang="en-GB" sz="1800" dirty="0" smtClean="0"/>
              <a:t>Does a customer </a:t>
            </a:r>
            <a:r>
              <a:rPr lang="en-GB" sz="1800" b="1" i="1" dirty="0" smtClean="0"/>
              <a:t>want </a:t>
            </a:r>
            <a:r>
              <a:rPr lang="en-GB" sz="1800" dirty="0" smtClean="0"/>
              <a:t>to take part on diagnosis and solution application?</a:t>
            </a:r>
          </a:p>
          <a:p>
            <a:pPr lvl="1" eaLnBrk="1" hangingPunct="1"/>
            <a:r>
              <a:rPr lang="en-GB" sz="1600" dirty="0" smtClean="0"/>
              <a:t>Or she accepts it as a condition to be eligible for “free” support? </a:t>
            </a:r>
          </a:p>
          <a:p>
            <a:pPr eaLnBrk="1" hangingPunct="1"/>
            <a:endParaRPr lang="en-GB" b="1" dirty="0" smtClean="0"/>
          </a:p>
        </p:txBody>
      </p:sp>
      <p:sp>
        <p:nvSpPr>
          <p:cNvPr id="605188" name="Rectangle 3"/>
          <p:cNvSpPr>
            <a:spLocks noChangeArrowheads="1"/>
          </p:cNvSpPr>
          <p:nvPr/>
        </p:nvSpPr>
        <p:spPr bwMode="auto">
          <a:xfrm>
            <a:off x="455612" y="2636912"/>
            <a:ext cx="3684339" cy="3888432"/>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pPr>
            <a:r>
              <a:rPr lang="en-GB" dirty="0" smtClean="0"/>
              <a:t>Is it still</a:t>
            </a:r>
            <a:r>
              <a:rPr lang="en-GB" b="1" dirty="0" smtClean="0"/>
              <a:t> justifiable </a:t>
            </a:r>
            <a:r>
              <a:rPr lang="en-GB" dirty="0"/>
              <a:t>if the </a:t>
            </a:r>
            <a:r>
              <a:rPr lang="en-GB" dirty="0" smtClean="0"/>
              <a:t>customer pays for the service? </a:t>
            </a:r>
            <a:endParaRPr lang="en-GB" b="1" dirty="0" smtClean="0"/>
          </a:p>
          <a:p>
            <a:pPr marL="342900" indent="-342900" eaLnBrk="0" hangingPunct="0">
              <a:spcBef>
                <a:spcPct val="20000"/>
              </a:spcBef>
              <a:buClr>
                <a:schemeClr val="bg2"/>
              </a:buClr>
              <a:buSzPct val="75000"/>
              <a:buFont typeface="Wingdings" pitchFamily="2" charset="2"/>
              <a:buChar char="n"/>
            </a:pPr>
            <a:r>
              <a:rPr lang="en-GB" dirty="0" smtClean="0"/>
              <a:t>Does the customer want to go through this process or is willing to pay for 2h SLA service restore? SMB?</a:t>
            </a:r>
          </a:p>
          <a:p>
            <a:pPr marL="342900" indent="-342900" eaLnBrk="0" hangingPunct="0">
              <a:spcBef>
                <a:spcPct val="20000"/>
              </a:spcBef>
              <a:buClr>
                <a:schemeClr val="bg2"/>
              </a:buClr>
              <a:buSzPct val="75000"/>
              <a:buFont typeface="Wingdings" pitchFamily="2" charset="2"/>
              <a:buChar char="n"/>
            </a:pPr>
            <a:r>
              <a:rPr lang="en-GB" dirty="0" smtClean="0"/>
              <a:t>Is there a market, black-box, solution for this problem?</a:t>
            </a:r>
          </a:p>
          <a:p>
            <a:pPr marL="342900" indent="-342900" eaLnBrk="0" hangingPunct="0">
              <a:spcBef>
                <a:spcPct val="20000"/>
              </a:spcBef>
              <a:buClr>
                <a:schemeClr val="bg2"/>
              </a:buClr>
              <a:buSzPct val="75000"/>
              <a:buFont typeface="Wingdings" pitchFamily="2" charset="2"/>
              <a:buChar char="n"/>
            </a:pPr>
            <a:r>
              <a:rPr lang="en-GB" dirty="0" smtClean="0"/>
              <a:t>If </a:t>
            </a:r>
            <a:r>
              <a:rPr lang="en-GB" dirty="0"/>
              <a:t>any </a:t>
            </a:r>
            <a:r>
              <a:rPr lang="en-GB" dirty="0" smtClean="0"/>
              <a:t>hidden assumptions </a:t>
            </a:r>
            <a:r>
              <a:rPr lang="en-GB" b="1" dirty="0" smtClean="0"/>
              <a:t>change</a:t>
            </a:r>
            <a:r>
              <a:rPr lang="en-GB" dirty="0"/>
              <a:t>, </a:t>
            </a:r>
            <a:r>
              <a:rPr lang="en-GB" dirty="0" smtClean="0"/>
              <a:t>how should the organization adjust?</a:t>
            </a:r>
            <a:endParaRPr lang="en-GB" b="1" dirty="0" smtClean="0"/>
          </a:p>
          <a:p>
            <a:pPr marL="342900" indent="-342900" eaLnBrk="0" hangingPunct="0">
              <a:spcBef>
                <a:spcPct val="20000"/>
              </a:spcBef>
              <a:buClr>
                <a:schemeClr val="bg2"/>
              </a:buClr>
              <a:buSzPct val="75000"/>
              <a:buFont typeface="Wingdings" pitchFamily="2" charset="2"/>
              <a:buChar char="n"/>
            </a:pPr>
            <a:endParaRPr lang="en-GB" sz="3600" dirty="0" smtClean="0"/>
          </a:p>
          <a:p>
            <a:pPr marL="342900" indent="-342900">
              <a:spcBef>
                <a:spcPct val="20000"/>
              </a:spcBef>
              <a:buClr>
                <a:schemeClr val="bg2"/>
              </a:buClr>
              <a:buSzPct val="75000"/>
              <a:buFont typeface="Wingdings" pitchFamily="2" charset="2"/>
              <a:buChar char="n"/>
            </a:pPr>
            <a:endParaRPr lang="en-GB" sz="3200" b="1" dirty="0"/>
          </a:p>
        </p:txBody>
      </p:sp>
      <p:sp>
        <p:nvSpPr>
          <p:cNvPr id="6" name="Rectangle 5"/>
          <p:cNvSpPr>
            <a:spLocks noChangeArrowheads="1"/>
          </p:cNvSpPr>
          <p:nvPr/>
        </p:nvSpPr>
        <p:spPr bwMode="auto">
          <a:xfrm>
            <a:off x="4860032" y="4293096"/>
            <a:ext cx="720080" cy="1296144"/>
          </a:xfrm>
          <a:prstGeom prst="rect">
            <a:avLst/>
          </a:prstGeom>
          <a:noFill/>
          <a:ln w="38100" algn="ctr">
            <a:solidFill>
              <a:srgbClr val="6F6FBC"/>
            </a:solidFill>
            <a:miter lim="800000"/>
            <a:headEnd/>
            <a:tailEnd/>
          </a:ln>
        </p:spPr>
        <p:txBody>
          <a:bodyPr anchor="ctr"/>
          <a:lstStyle/>
          <a:p>
            <a:pPr algn="ctr">
              <a:defRPr/>
            </a:pPr>
            <a:endParaRPr lang="en-US">
              <a:solidFill>
                <a:schemeClr val="lt1"/>
              </a:solidFill>
              <a:latin typeface="+mn-lt"/>
            </a:endParaRPr>
          </a:p>
        </p:txBody>
      </p:sp>
      <p:sp>
        <p:nvSpPr>
          <p:cNvPr id="7" name="Rectangle 6"/>
          <p:cNvSpPr>
            <a:spLocks noChangeArrowheads="1"/>
          </p:cNvSpPr>
          <p:nvPr/>
        </p:nvSpPr>
        <p:spPr bwMode="auto">
          <a:xfrm>
            <a:off x="5508104" y="3140968"/>
            <a:ext cx="2160240" cy="2808312"/>
          </a:xfrm>
          <a:prstGeom prst="rect">
            <a:avLst/>
          </a:prstGeom>
          <a:noFill/>
          <a:ln w="38100" algn="ctr">
            <a:solidFill>
              <a:srgbClr val="6F6FBC"/>
            </a:solidFill>
            <a:miter lim="800000"/>
            <a:headEnd/>
            <a:tailEnd/>
          </a:ln>
        </p:spPr>
        <p:txBody>
          <a:bodyPr anchor="ctr"/>
          <a:lstStyle/>
          <a:p>
            <a:pPr algn="ctr">
              <a:defRPr/>
            </a:pPr>
            <a:endParaRPr lang="en-US">
              <a:solidFill>
                <a:schemeClr val="lt1"/>
              </a:solidFill>
              <a:latin typeface="+mn-lt"/>
            </a:endParaRPr>
          </a:p>
        </p:txBody>
      </p:sp>
      <p:sp>
        <p:nvSpPr>
          <p:cNvPr id="8" name="Rectangle 7"/>
          <p:cNvSpPr/>
          <p:nvPr/>
        </p:nvSpPr>
        <p:spPr>
          <a:xfrm>
            <a:off x="899592" y="6093296"/>
            <a:ext cx="7776864" cy="646331"/>
          </a:xfrm>
          <a:prstGeom prst="rect">
            <a:avLst/>
          </a:prstGeom>
        </p:spPr>
        <p:txBody>
          <a:bodyPr wrap="square">
            <a:spAutoFit/>
          </a:bodyPr>
          <a:lstStyle/>
          <a:p>
            <a:pPr marL="342900" indent="-342900" algn="ctr" eaLnBrk="0" hangingPunct="0">
              <a:spcBef>
                <a:spcPct val="20000"/>
              </a:spcBef>
              <a:buClr>
                <a:schemeClr val="bg2"/>
              </a:buClr>
              <a:buSzPct val="75000"/>
            </a:pPr>
            <a:r>
              <a:rPr lang="en-GB" dirty="0" smtClean="0"/>
              <a:t>How does our model </a:t>
            </a:r>
            <a:r>
              <a:rPr lang="en-GB" b="1" dirty="0" smtClean="0"/>
              <a:t>support</a:t>
            </a:r>
            <a:r>
              <a:rPr lang="en-GB" dirty="0" smtClean="0"/>
              <a:t> the </a:t>
            </a:r>
            <a:r>
              <a:rPr lang="en-GB" b="1" dirty="0" smtClean="0"/>
              <a:t>transformation </a:t>
            </a:r>
            <a:r>
              <a:rPr lang="en-GB" dirty="0" smtClean="0"/>
              <a:t>of the organization to, say, improve customer support value through internal cost reduction?</a:t>
            </a:r>
          </a:p>
        </p:txBody>
      </p:sp>
      <p:sp>
        <p:nvSpPr>
          <p:cNvPr id="9" name="Rectangle 8"/>
          <p:cNvSpPr>
            <a:spLocks noChangeArrowheads="1"/>
          </p:cNvSpPr>
          <p:nvPr/>
        </p:nvSpPr>
        <p:spPr bwMode="auto">
          <a:xfrm>
            <a:off x="4860032" y="3068960"/>
            <a:ext cx="720080" cy="648072"/>
          </a:xfrm>
          <a:prstGeom prst="rect">
            <a:avLst/>
          </a:prstGeom>
          <a:noFill/>
          <a:ln w="38100" algn="ctr">
            <a:solidFill>
              <a:srgbClr val="6F6FBC"/>
            </a:solidFill>
            <a:miter lim="800000"/>
            <a:headEnd/>
            <a:tailEnd/>
          </a:ln>
        </p:spPr>
        <p:txBody>
          <a:bodyPr anchor="ctr"/>
          <a:lstStyle/>
          <a:p>
            <a:pPr algn="ctr">
              <a:defRPr/>
            </a:pPr>
            <a:endParaRPr lang="en-US">
              <a:solidFill>
                <a:schemeClr val="lt1"/>
              </a:solidFill>
              <a:latin typeface="+mn-lt"/>
            </a:endParaRPr>
          </a:p>
        </p:txBody>
      </p:sp>
      <p:sp>
        <p:nvSpPr>
          <p:cNvPr id="10" name="Rectangle 9"/>
          <p:cNvSpPr>
            <a:spLocks noChangeArrowheads="1"/>
          </p:cNvSpPr>
          <p:nvPr/>
        </p:nvSpPr>
        <p:spPr bwMode="auto">
          <a:xfrm>
            <a:off x="4211960" y="2996952"/>
            <a:ext cx="720080" cy="2952328"/>
          </a:xfrm>
          <a:prstGeom prst="rect">
            <a:avLst/>
          </a:prstGeom>
          <a:noFill/>
          <a:ln w="38100" algn="ctr">
            <a:solidFill>
              <a:srgbClr val="6F6FBC"/>
            </a:solidFill>
            <a:miter lim="800000"/>
            <a:headEnd/>
            <a:tailEnd/>
          </a:ln>
        </p:spPr>
        <p:txBody>
          <a:bodyPr anchor="ctr"/>
          <a:lstStyle/>
          <a:p>
            <a:pPr algn="ctr">
              <a:defRPr/>
            </a:pPr>
            <a:endParaRPr lang="en-US">
              <a:solidFill>
                <a:schemeClr val="lt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5188">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5188">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518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3" name="Rectangle 2"/>
          <p:cNvSpPr>
            <a:spLocks noGrp="1" noChangeArrowheads="1"/>
          </p:cNvSpPr>
          <p:nvPr>
            <p:ph type="title"/>
          </p:nvPr>
        </p:nvSpPr>
        <p:spPr/>
        <p:txBody>
          <a:bodyPr/>
          <a:lstStyle/>
          <a:p>
            <a:pPr eaLnBrk="1" hangingPunct="1"/>
            <a:r>
              <a:rPr lang="en-GB" sz="3600" dirty="0" smtClean="0"/>
              <a:t>Problem Statement</a:t>
            </a:r>
            <a:r>
              <a:rPr lang="en-GB" sz="4000" dirty="0" smtClean="0"/>
              <a:t/>
            </a:r>
            <a:br>
              <a:rPr lang="en-GB" sz="4000" dirty="0" smtClean="0"/>
            </a:br>
            <a:r>
              <a:rPr lang="en-GB" sz="1800" b="1" dirty="0" smtClean="0"/>
              <a:t>Main issues</a:t>
            </a:r>
          </a:p>
        </p:txBody>
      </p:sp>
      <p:sp>
        <p:nvSpPr>
          <p:cNvPr id="714754" name="Rectangle 3"/>
          <p:cNvSpPr>
            <a:spLocks noGrp="1" noChangeArrowheads="1"/>
          </p:cNvSpPr>
          <p:nvPr>
            <p:ph type="body" idx="1"/>
          </p:nvPr>
        </p:nvSpPr>
        <p:spPr>
          <a:xfrm>
            <a:off x="457200" y="1981200"/>
            <a:ext cx="8229600" cy="4256088"/>
          </a:xfrm>
        </p:spPr>
        <p:txBody>
          <a:bodyPr/>
          <a:lstStyle/>
          <a:p>
            <a:pPr eaLnBrk="1" hangingPunct="1">
              <a:lnSpc>
                <a:spcPct val="80000"/>
              </a:lnSpc>
              <a:buFont typeface="Wingdings" pitchFamily="2" charset="2"/>
              <a:buNone/>
            </a:pPr>
            <a:endParaRPr lang="en-US" sz="1800" b="1" i="1" dirty="0" smtClean="0"/>
          </a:p>
          <a:p>
            <a:pPr>
              <a:lnSpc>
                <a:spcPct val="80000"/>
              </a:lnSpc>
            </a:pPr>
            <a:r>
              <a:rPr lang="en-US" sz="2000" dirty="0" smtClean="0"/>
              <a:t>Traceability</a:t>
            </a:r>
          </a:p>
          <a:p>
            <a:pPr marL="808038" lvl="1">
              <a:lnSpc>
                <a:spcPct val="80000"/>
              </a:lnSpc>
            </a:pPr>
            <a:r>
              <a:rPr lang="en-US" sz="1800" dirty="0"/>
              <a:t>The construction of an organization </a:t>
            </a:r>
            <a:r>
              <a:rPr lang="en-US" sz="1800" b="1" dirty="0"/>
              <a:t>obscures</a:t>
            </a:r>
            <a:r>
              <a:rPr lang="en-US" sz="1800" dirty="0"/>
              <a:t> the system/subsystem relations and their motivation</a:t>
            </a:r>
          </a:p>
          <a:p>
            <a:pPr marL="808038" lvl="1">
              <a:lnSpc>
                <a:spcPct val="80000"/>
              </a:lnSpc>
            </a:pPr>
            <a:r>
              <a:rPr lang="en-US" sz="1800" dirty="0" smtClean="0"/>
              <a:t>How is </a:t>
            </a:r>
            <a:r>
              <a:rPr lang="en-US" sz="1800" b="1" dirty="0" smtClean="0"/>
              <a:t>value </a:t>
            </a:r>
            <a:r>
              <a:rPr lang="en-US" sz="1800" dirty="0" smtClean="0"/>
              <a:t>dispersed by organizational components?</a:t>
            </a:r>
          </a:p>
          <a:p>
            <a:pPr marL="808038" lvl="1">
              <a:lnSpc>
                <a:spcPct val="80000"/>
              </a:lnSpc>
            </a:pPr>
            <a:endParaRPr lang="en-US" sz="1800" dirty="0" smtClean="0"/>
          </a:p>
          <a:p>
            <a:pPr>
              <a:lnSpc>
                <a:spcPct val="80000"/>
              </a:lnSpc>
            </a:pPr>
            <a:r>
              <a:rPr lang="en-US" sz="2000" dirty="0" smtClean="0"/>
              <a:t>Value/Function/Construction relations are not one-way:</a:t>
            </a:r>
          </a:p>
          <a:p>
            <a:pPr marL="808038" lvl="1">
              <a:lnSpc>
                <a:spcPct val="80000"/>
              </a:lnSpc>
            </a:pPr>
            <a:r>
              <a:rPr lang="en-US" sz="1800" dirty="0"/>
              <a:t>If </a:t>
            </a:r>
            <a:r>
              <a:rPr lang="en-US" sz="1800" b="1" dirty="0"/>
              <a:t>restrictions</a:t>
            </a:r>
            <a:r>
              <a:rPr lang="en-US" sz="1800" dirty="0"/>
              <a:t> cease to be, contextualized revision should occur</a:t>
            </a:r>
            <a:endParaRPr lang="en-US" sz="1800" b="1" dirty="0"/>
          </a:p>
          <a:p>
            <a:pPr marL="808038" lvl="1">
              <a:lnSpc>
                <a:spcPct val="80000"/>
              </a:lnSpc>
            </a:pPr>
            <a:r>
              <a:rPr lang="en-US" sz="1800" dirty="0" smtClean="0"/>
              <a:t>What </a:t>
            </a:r>
            <a:r>
              <a:rPr lang="en-US" sz="1800" b="1" dirty="0" smtClean="0"/>
              <a:t>extra value</a:t>
            </a:r>
            <a:r>
              <a:rPr lang="en-US" sz="1800" dirty="0" smtClean="0"/>
              <a:t> can be generated by </a:t>
            </a:r>
            <a:r>
              <a:rPr lang="en-US" sz="1800" b="1" dirty="0" smtClean="0"/>
              <a:t>changing the construction</a:t>
            </a:r>
            <a:r>
              <a:rPr lang="en-US" sz="1800" dirty="0" smtClean="0"/>
              <a:t>?</a:t>
            </a:r>
          </a:p>
          <a:p>
            <a:pPr marL="808038" lvl="1">
              <a:lnSpc>
                <a:spcPct val="80000"/>
              </a:lnSpc>
            </a:pPr>
            <a:r>
              <a:rPr lang="en-US" sz="1800" b="1" dirty="0" smtClean="0"/>
              <a:t>Function</a:t>
            </a:r>
            <a:r>
              <a:rPr lang="en-US" sz="1800" dirty="0" smtClean="0"/>
              <a:t> and, in turn, </a:t>
            </a:r>
            <a:r>
              <a:rPr lang="en-US" sz="1800" b="1" dirty="0" smtClean="0"/>
              <a:t>purpose</a:t>
            </a:r>
            <a:r>
              <a:rPr lang="en-US" sz="1800" dirty="0" smtClean="0"/>
              <a:t>, could be </a:t>
            </a:r>
            <a:r>
              <a:rPr lang="en-US" sz="1800" b="1" dirty="0" smtClean="0"/>
              <a:t>improved and/or extended</a:t>
            </a:r>
            <a:r>
              <a:rPr lang="en-US" sz="1800" dirty="0" smtClean="0"/>
              <a:t>, by improved implementation technology, better construction or both</a:t>
            </a:r>
          </a:p>
          <a:p>
            <a:pPr marL="808038" lvl="1">
              <a:lnSpc>
                <a:spcPct val="80000"/>
              </a:lnSpc>
            </a:pPr>
            <a:endParaRPr lang="en-US" sz="1800" i="1" dirty="0" smtClean="0"/>
          </a:p>
          <a:p>
            <a:pPr marL="808038" lvl="1">
              <a:lnSpc>
                <a:spcPct val="80000"/>
              </a:lnSpc>
            </a:pPr>
            <a:r>
              <a:rPr lang="en-US" sz="1800" i="1" dirty="0" smtClean="0"/>
              <a:t>How to analyze cost reduction solutions, e.g. increase IVR automation? </a:t>
            </a:r>
            <a:endParaRPr lang="en-US" sz="1600" dirty="0" smtClean="0"/>
          </a:p>
          <a:p>
            <a:pPr>
              <a:lnSpc>
                <a:spcPct val="80000"/>
              </a:lnSpc>
            </a:pPr>
            <a:endParaRPr lang="en-GB"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Rectangle 2"/>
          <p:cNvSpPr>
            <a:spLocks noGrp="1" noChangeArrowheads="1"/>
          </p:cNvSpPr>
          <p:nvPr>
            <p:ph type="title" idx="4294967295"/>
          </p:nvPr>
        </p:nvSpPr>
        <p:spPr/>
        <p:txBody>
          <a:bodyPr/>
          <a:lstStyle/>
          <a:p>
            <a:pPr eaLnBrk="1" hangingPunct="1"/>
            <a:r>
              <a:rPr lang="en-GB" sz="3600" dirty="0"/>
              <a:t>Problem Statement</a:t>
            </a:r>
            <a:r>
              <a:rPr lang="en-GB" sz="4000" dirty="0"/>
              <a:t/>
            </a:r>
            <a:br>
              <a:rPr lang="en-GB" sz="4000" dirty="0"/>
            </a:br>
            <a:r>
              <a:rPr lang="en-GB" sz="1800" b="1" dirty="0" smtClean="0"/>
              <a:t>System Development Continuum</a:t>
            </a:r>
            <a:endParaRPr lang="en-GB" sz="3600" dirty="0" smtClean="0"/>
          </a:p>
        </p:txBody>
      </p:sp>
      <p:pic>
        <p:nvPicPr>
          <p:cNvPr id="85004" name="Picture 12"/>
          <p:cNvPicPr>
            <a:picLocks noChangeAspect="1" noChangeArrowheads="1"/>
          </p:cNvPicPr>
          <p:nvPr/>
        </p:nvPicPr>
        <p:blipFill>
          <a:blip r:embed="rId3" cstate="print"/>
          <a:srcRect/>
          <a:stretch>
            <a:fillRect/>
          </a:stretch>
        </p:blipFill>
        <p:spPr bwMode="auto">
          <a:xfrm>
            <a:off x="3573463" y="4149725"/>
            <a:ext cx="1655762" cy="142875"/>
          </a:xfrm>
          <a:prstGeom prst="rect">
            <a:avLst/>
          </a:prstGeom>
          <a:noFill/>
          <a:ln w="9525">
            <a:noFill/>
            <a:miter lim="800000"/>
            <a:headEnd/>
            <a:tailEnd/>
          </a:ln>
        </p:spPr>
      </p:pic>
      <p:pic>
        <p:nvPicPr>
          <p:cNvPr id="943106" name="Object 1"/>
          <p:cNvPicPr>
            <a:picLocks noChangeAspect="1" noChangeArrowheads="1"/>
          </p:cNvPicPr>
          <p:nvPr/>
        </p:nvPicPr>
        <p:blipFill>
          <a:blip r:embed="rId4">
            <a:extLst>
              <a:ext uri="{28A0092B-C50C-407E-A947-70E740481C1C}">
                <a14:useLocalDpi xmlns:a14="http://schemas.microsoft.com/office/drawing/2010/main" val="0"/>
              </a:ext>
            </a:extLst>
          </a:blip>
          <a:srcRect l="-1843" t="-4349" r="-3975" b="-2234"/>
          <a:stretch>
            <a:fillRect/>
          </a:stretch>
        </p:blipFill>
        <p:spPr bwMode="auto">
          <a:xfrm>
            <a:off x="908488" y="2376264"/>
            <a:ext cx="7263912" cy="28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7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50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7504" y="5445224"/>
            <a:ext cx="89289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329" name="Rectangle 2"/>
          <p:cNvSpPr>
            <a:spLocks noGrp="1" noChangeArrowheads="1"/>
          </p:cNvSpPr>
          <p:nvPr>
            <p:ph type="title"/>
          </p:nvPr>
        </p:nvSpPr>
        <p:spPr/>
        <p:txBody>
          <a:bodyPr/>
          <a:lstStyle/>
          <a:p>
            <a:pPr eaLnBrk="1" hangingPunct="1"/>
            <a:r>
              <a:rPr lang="en-GB" sz="3600" dirty="0" smtClean="0"/>
              <a:t>Problem Statement</a:t>
            </a:r>
            <a:br>
              <a:rPr lang="en-GB" sz="3600" dirty="0" smtClean="0"/>
            </a:br>
            <a:r>
              <a:rPr lang="en-GB" sz="1800" b="1" dirty="0" smtClean="0"/>
              <a:t>Summary</a:t>
            </a:r>
          </a:p>
        </p:txBody>
      </p:sp>
      <p:sp>
        <p:nvSpPr>
          <p:cNvPr id="611330" name="Rectangle 3"/>
          <p:cNvSpPr>
            <a:spLocks noGrp="1" noChangeArrowheads="1"/>
          </p:cNvSpPr>
          <p:nvPr>
            <p:ph type="body" idx="1"/>
          </p:nvPr>
        </p:nvSpPr>
        <p:spPr>
          <a:xfrm>
            <a:off x="457200" y="1981200"/>
            <a:ext cx="8229600" cy="4400550"/>
          </a:xfrm>
        </p:spPr>
        <p:txBody>
          <a:bodyPr/>
          <a:lstStyle/>
          <a:p>
            <a:r>
              <a:rPr lang="en-US" sz="2000" dirty="0" smtClean="0"/>
              <a:t>While changing an enterprise one needs to be aware of </a:t>
            </a:r>
            <a:r>
              <a:rPr lang="en-US" sz="2000" b="1" dirty="0" smtClean="0"/>
              <a:t>value conditions </a:t>
            </a:r>
            <a:r>
              <a:rPr lang="en-US" sz="2000" dirty="0" smtClean="0"/>
              <a:t>imposed by stakeholders (past, present and future)</a:t>
            </a:r>
          </a:p>
          <a:p>
            <a:pPr lvl="1"/>
            <a:r>
              <a:rPr lang="en-US" sz="1800" dirty="0" smtClean="0"/>
              <a:t>Sometimes it is obvious by observing organization components, sometimes not</a:t>
            </a:r>
          </a:p>
          <a:p>
            <a:pPr lvl="1"/>
            <a:r>
              <a:rPr lang="en-US" sz="1800" dirty="0" smtClean="0"/>
              <a:t>Value conditions show how each part of an organization contributes to the purpose of the organization itself and of other elements in the organization's environment (</a:t>
            </a:r>
            <a:r>
              <a:rPr lang="en-US" sz="1800" b="1" dirty="0" smtClean="0"/>
              <a:t>market</a:t>
            </a:r>
            <a:r>
              <a:rPr lang="en-US" sz="1800" dirty="0" smtClean="0"/>
              <a:t>)</a:t>
            </a:r>
          </a:p>
          <a:p>
            <a:endParaRPr lang="en-US" sz="1600" dirty="0" smtClean="0"/>
          </a:p>
          <a:p>
            <a:r>
              <a:rPr lang="en-US" sz="2000" dirty="0" smtClean="0"/>
              <a:t>Current research approaches do not model value in a formal way that can be related to the composition of the value providing system</a:t>
            </a:r>
            <a:endParaRPr lang="en-GB" sz="1300" dirty="0" smtClean="0"/>
          </a:p>
        </p:txBody>
      </p:sp>
      <p:sp>
        <p:nvSpPr>
          <p:cNvPr id="2" name="Rectangle 1"/>
          <p:cNvSpPr/>
          <p:nvPr/>
        </p:nvSpPr>
        <p:spPr>
          <a:xfrm>
            <a:off x="251520" y="5590981"/>
            <a:ext cx="8784976" cy="646331"/>
          </a:xfrm>
          <a:prstGeom prst="rect">
            <a:avLst/>
          </a:prstGeom>
        </p:spPr>
        <p:txBody>
          <a:bodyPr wrap="square">
            <a:spAutoFit/>
          </a:bodyPr>
          <a:lstStyle/>
          <a:p>
            <a:pPr hangingPunct="0"/>
            <a:r>
              <a:rPr lang="en-GB" b="1" i="1" dirty="0"/>
              <a:t>How to integrate the teleological and ontological perspectives of an enterprise model to support systematic value based system development decisions?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2"/>
          <p:cNvSpPr>
            <a:spLocks noGrp="1" noChangeArrowheads="1"/>
          </p:cNvSpPr>
          <p:nvPr>
            <p:ph type="title" idx="4294967295"/>
          </p:nvPr>
        </p:nvSpPr>
        <p:spPr/>
        <p:txBody>
          <a:bodyPr/>
          <a:lstStyle/>
          <a:p>
            <a:pPr eaLnBrk="1" hangingPunct="1"/>
            <a:r>
              <a:rPr lang="en-GB" sz="3600" dirty="0" smtClean="0"/>
              <a:t>Approach</a:t>
            </a:r>
            <a:r>
              <a:rPr lang="en-GB" sz="4000" dirty="0" smtClean="0"/>
              <a:t/>
            </a:r>
            <a:br>
              <a:rPr lang="en-GB" sz="4000" dirty="0" smtClean="0"/>
            </a:br>
            <a:r>
              <a:rPr lang="en-GB" sz="1800" b="1" dirty="0" err="1" smtClean="0"/>
              <a:t>Methodolody</a:t>
            </a:r>
            <a:r>
              <a:rPr lang="en-GB" sz="1800" b="1" dirty="0" smtClean="0"/>
              <a:t> - Design Science Research</a:t>
            </a:r>
          </a:p>
        </p:txBody>
      </p:sp>
      <p:sp>
        <p:nvSpPr>
          <p:cNvPr id="605186" name="Rectangle 3"/>
          <p:cNvSpPr>
            <a:spLocks noGrp="1" noChangeArrowheads="1"/>
          </p:cNvSpPr>
          <p:nvPr>
            <p:ph type="body" idx="4294967295"/>
          </p:nvPr>
        </p:nvSpPr>
        <p:spPr>
          <a:xfrm>
            <a:off x="107504" y="1772964"/>
            <a:ext cx="8568952" cy="1007964"/>
          </a:xfrm>
        </p:spPr>
        <p:txBody>
          <a:bodyPr/>
          <a:lstStyle/>
          <a:p>
            <a:pPr indent="0">
              <a:buNone/>
            </a:pPr>
            <a:r>
              <a:rPr lang="en-GB" sz="1600" u="sng" dirty="0" smtClean="0"/>
              <a:t>Context: real-world industry scenario - </a:t>
            </a:r>
            <a:r>
              <a:rPr lang="en-GB" sz="1600" b="1" u="sng" dirty="0" smtClean="0"/>
              <a:t>IT Demand Management</a:t>
            </a:r>
            <a:r>
              <a:rPr lang="en-GB" sz="1600" u="sng" dirty="0" smtClean="0"/>
              <a:t>  practice at a Telco [1]</a:t>
            </a:r>
            <a:endParaRPr lang="en-US" sz="1400" u="sng" dirty="0" smtClean="0"/>
          </a:p>
          <a:p>
            <a:endParaRPr lang="pt-PT" sz="1400" u="sng" dirty="0" smtClean="0"/>
          </a:p>
          <a:p>
            <a:endParaRPr lang="en-US" sz="1400" u="sng" dirty="0" smtClean="0"/>
          </a:p>
          <a:p>
            <a:pPr lvl="1"/>
            <a:endParaRPr lang="pt-PT" sz="1050" u="sng" dirty="0" smtClean="0"/>
          </a:p>
          <a:p>
            <a:pPr lvl="1"/>
            <a:endParaRPr lang="pt-PT" sz="1050" u="sng" dirty="0" smtClean="0"/>
          </a:p>
          <a:p>
            <a:endParaRPr lang="en-US" sz="1200" u="sng" dirty="0" smtClean="0"/>
          </a:p>
          <a:p>
            <a:pPr lvl="1"/>
            <a:endParaRPr lang="pt-PT" sz="1050" u="sng" dirty="0" smtClean="0"/>
          </a:p>
          <a:p>
            <a:pPr lvl="1">
              <a:buFont typeface="Wingdings" pitchFamily="2" charset="2"/>
              <a:buNone/>
            </a:pPr>
            <a:endParaRPr lang="pt-PT" sz="1050" u="sng" dirty="0" smtClean="0"/>
          </a:p>
        </p:txBody>
      </p:sp>
      <p:sp>
        <p:nvSpPr>
          <p:cNvPr id="605188" name="Rectangle 7"/>
          <p:cNvSpPr>
            <a:spLocks noChangeArrowheads="1"/>
          </p:cNvSpPr>
          <p:nvPr/>
        </p:nvSpPr>
        <p:spPr bwMode="auto">
          <a:xfrm>
            <a:off x="7308304" y="2571582"/>
            <a:ext cx="2016224" cy="1815882"/>
          </a:xfrm>
          <a:prstGeom prst="rect">
            <a:avLst/>
          </a:prstGeom>
          <a:noFill/>
          <a:ln w="9525">
            <a:noFill/>
            <a:miter lim="800000"/>
            <a:headEnd/>
            <a:tailEnd/>
          </a:ln>
        </p:spPr>
        <p:txBody>
          <a:bodyPr wrap="square">
            <a:spAutoFit/>
          </a:bodyPr>
          <a:lstStyle/>
          <a:p>
            <a:pPr indent="177800" eaLnBrk="0" hangingPunct="0">
              <a:spcBef>
                <a:spcPct val="20000"/>
              </a:spcBef>
              <a:buClr>
                <a:schemeClr val="bg2"/>
              </a:buClr>
              <a:buSzPct val="75000"/>
              <a:buFont typeface="Wingdings" pitchFamily="2" charset="2"/>
              <a:buChar char="n"/>
            </a:pPr>
            <a:r>
              <a:rPr lang="en-GB" sz="1600" dirty="0" smtClean="0"/>
              <a:t>GST</a:t>
            </a:r>
            <a:endParaRPr lang="en-GB" sz="1600" dirty="0"/>
          </a:p>
          <a:p>
            <a:pPr indent="177800" eaLnBrk="0" hangingPunct="0">
              <a:spcBef>
                <a:spcPct val="20000"/>
              </a:spcBef>
              <a:buClr>
                <a:schemeClr val="bg2"/>
              </a:buClr>
              <a:buSzPct val="75000"/>
              <a:buFont typeface="Wingdings" pitchFamily="2" charset="2"/>
              <a:buChar char="n"/>
            </a:pPr>
            <a:r>
              <a:rPr lang="en-GB" sz="1600" dirty="0"/>
              <a:t>DEMO</a:t>
            </a:r>
          </a:p>
          <a:p>
            <a:pPr indent="177800" eaLnBrk="0" hangingPunct="0">
              <a:spcBef>
                <a:spcPct val="20000"/>
              </a:spcBef>
              <a:buClr>
                <a:schemeClr val="bg2"/>
              </a:buClr>
              <a:buSzPct val="75000"/>
              <a:buFont typeface="Wingdings" pitchFamily="2" charset="2"/>
              <a:buChar char="n"/>
            </a:pPr>
            <a:r>
              <a:rPr lang="en-GB" sz="1600" dirty="0"/>
              <a:t>e3Value</a:t>
            </a:r>
          </a:p>
          <a:p>
            <a:pPr indent="177800" eaLnBrk="0" hangingPunct="0">
              <a:spcBef>
                <a:spcPct val="20000"/>
              </a:spcBef>
              <a:buClr>
                <a:schemeClr val="bg2"/>
              </a:buClr>
              <a:buSzPct val="75000"/>
              <a:buFont typeface="Wingdings" pitchFamily="2" charset="2"/>
              <a:buChar char="n"/>
            </a:pPr>
            <a:r>
              <a:rPr lang="en-GB" sz="1600" dirty="0"/>
              <a:t>Service Science</a:t>
            </a:r>
          </a:p>
          <a:p>
            <a:pPr indent="177800" eaLnBrk="0" hangingPunct="0">
              <a:spcBef>
                <a:spcPct val="20000"/>
              </a:spcBef>
              <a:buClr>
                <a:schemeClr val="bg2"/>
              </a:buClr>
              <a:buSzPct val="75000"/>
              <a:buFont typeface="Wingdings" pitchFamily="2" charset="2"/>
              <a:buChar char="n"/>
            </a:pPr>
            <a:r>
              <a:rPr lang="en-GB" sz="1600" dirty="0"/>
              <a:t>GORE </a:t>
            </a:r>
          </a:p>
          <a:p>
            <a:pPr indent="177800" eaLnBrk="0" hangingPunct="0">
              <a:spcBef>
                <a:spcPct val="20000"/>
              </a:spcBef>
              <a:buClr>
                <a:schemeClr val="bg2"/>
              </a:buClr>
              <a:buSzPct val="75000"/>
              <a:buFont typeface="Wingdings" pitchFamily="2" charset="2"/>
              <a:buChar char="n"/>
            </a:pPr>
            <a:r>
              <a:rPr lang="en-GB" sz="1600" dirty="0" smtClean="0"/>
              <a:t>BMC</a:t>
            </a:r>
            <a:endParaRPr lang="en-GB" sz="1600" dirty="0"/>
          </a:p>
        </p:txBody>
      </p:sp>
      <p:sp>
        <p:nvSpPr>
          <p:cNvPr id="7" name="Rectangle 6"/>
          <p:cNvSpPr/>
          <p:nvPr/>
        </p:nvSpPr>
        <p:spPr>
          <a:xfrm>
            <a:off x="3419872" y="4998192"/>
            <a:ext cx="2664296" cy="1311128"/>
          </a:xfrm>
          <a:prstGeom prst="rect">
            <a:avLst/>
          </a:prstGeom>
        </p:spPr>
        <p:txBody>
          <a:bodyPr wrap="square">
            <a:spAutoFit/>
          </a:bodyPr>
          <a:lstStyle/>
          <a:p>
            <a:pPr indent="177800" eaLnBrk="0" hangingPunct="0">
              <a:spcBef>
                <a:spcPct val="20000"/>
              </a:spcBef>
              <a:buClr>
                <a:schemeClr val="bg2"/>
              </a:buClr>
              <a:buSzPct val="75000"/>
              <a:buFont typeface="Wingdings" pitchFamily="2" charset="2"/>
              <a:buChar char="n"/>
            </a:pPr>
            <a:r>
              <a:rPr lang="en-GB" dirty="0" smtClean="0"/>
              <a:t>e3Value and DEMO integration ontology</a:t>
            </a:r>
          </a:p>
          <a:p>
            <a:pPr indent="177800" eaLnBrk="0" hangingPunct="0">
              <a:spcBef>
                <a:spcPct val="20000"/>
              </a:spcBef>
              <a:buClr>
                <a:schemeClr val="bg2"/>
              </a:buClr>
              <a:buSzPct val="75000"/>
              <a:buFont typeface="Wingdings" pitchFamily="2" charset="2"/>
              <a:buChar char="n"/>
            </a:pPr>
            <a:r>
              <a:rPr lang="en-GB" dirty="0" err="1" smtClean="0"/>
              <a:t>VoSDP</a:t>
            </a:r>
            <a:r>
              <a:rPr lang="en-GB" dirty="0" smtClean="0"/>
              <a:t> Organization</a:t>
            </a:r>
          </a:p>
          <a:p>
            <a:pPr indent="177800" eaLnBrk="0" hangingPunct="0">
              <a:spcBef>
                <a:spcPct val="20000"/>
              </a:spcBef>
              <a:buClr>
                <a:schemeClr val="bg2"/>
              </a:buClr>
              <a:buSzPct val="75000"/>
              <a:buFont typeface="Wingdings" pitchFamily="2" charset="2"/>
              <a:buChar char="n"/>
            </a:pPr>
            <a:r>
              <a:rPr lang="en-GB" dirty="0" err="1" smtClean="0"/>
              <a:t>VoSDP</a:t>
            </a:r>
            <a:r>
              <a:rPr lang="en-GB" dirty="0" smtClean="0"/>
              <a:t> Method</a:t>
            </a:r>
          </a:p>
        </p:txBody>
      </p:sp>
      <p:sp>
        <p:nvSpPr>
          <p:cNvPr id="8" name="Rectangle 7"/>
          <p:cNvSpPr/>
          <p:nvPr/>
        </p:nvSpPr>
        <p:spPr>
          <a:xfrm>
            <a:off x="179512" y="2634064"/>
            <a:ext cx="2088232" cy="1809726"/>
          </a:xfrm>
          <a:prstGeom prst="rect">
            <a:avLst/>
          </a:prstGeom>
        </p:spPr>
        <p:txBody>
          <a:bodyPr wrap="square">
            <a:spAutoFit/>
          </a:bodyPr>
          <a:lstStyle/>
          <a:p>
            <a:pPr indent="177800" eaLnBrk="0" hangingPunct="0">
              <a:spcBef>
                <a:spcPct val="20000"/>
              </a:spcBef>
              <a:buClr>
                <a:schemeClr val="bg2"/>
              </a:buClr>
              <a:buSzPct val="75000"/>
              <a:buFont typeface="Wingdings" pitchFamily="2" charset="2"/>
              <a:buChar char="n"/>
            </a:pPr>
            <a:r>
              <a:rPr lang="en-GB" dirty="0" smtClean="0"/>
              <a:t>ICT-enabled Enterprise Transformation</a:t>
            </a:r>
          </a:p>
          <a:p>
            <a:pPr indent="177800" eaLnBrk="0" hangingPunct="0">
              <a:spcBef>
                <a:spcPct val="20000"/>
              </a:spcBef>
              <a:buClr>
                <a:schemeClr val="bg2"/>
              </a:buClr>
              <a:buSzPct val="75000"/>
              <a:buFont typeface="Wingdings" pitchFamily="2" charset="2"/>
              <a:buChar char="n"/>
            </a:pPr>
            <a:r>
              <a:rPr lang="en-GB" dirty="0" smtClean="0"/>
              <a:t>Explicitating Value-based rationale</a:t>
            </a:r>
          </a:p>
        </p:txBody>
      </p:sp>
      <p:pic>
        <p:nvPicPr>
          <p:cNvPr id="9" name="Picture 8" descr="http://www.wedesignict.org/Pictures/Hevner%202007%20-%20Figure-%20Design%20Science%20Research%20Cycles.png"/>
          <p:cNvPicPr>
            <a:picLocks noChangeAspect="1"/>
          </p:cNvPicPr>
          <p:nvPr/>
        </p:nvPicPr>
        <p:blipFill>
          <a:blip r:embed="rId3" cstate="print"/>
          <a:srcRect/>
          <a:stretch>
            <a:fillRect/>
          </a:stretch>
        </p:blipFill>
        <p:spPr bwMode="auto">
          <a:xfrm>
            <a:off x="1870290" y="2276872"/>
            <a:ext cx="5366006" cy="2439966"/>
          </a:xfrm>
          <a:prstGeom prst="rect">
            <a:avLst/>
          </a:prstGeom>
          <a:noFill/>
          <a:ln w="9525">
            <a:noFill/>
            <a:miter lim="800000"/>
            <a:headEnd/>
            <a:tailEnd/>
          </a:ln>
        </p:spPr>
      </p:pic>
      <p:sp>
        <p:nvSpPr>
          <p:cNvPr id="2" name="Rectangle 1"/>
          <p:cNvSpPr/>
          <p:nvPr/>
        </p:nvSpPr>
        <p:spPr>
          <a:xfrm>
            <a:off x="1907704" y="4581128"/>
            <a:ext cx="3419364" cy="246221"/>
          </a:xfrm>
          <a:prstGeom prst="rect">
            <a:avLst/>
          </a:prstGeom>
        </p:spPr>
        <p:txBody>
          <a:bodyPr wrap="square">
            <a:spAutoFit/>
          </a:bodyPr>
          <a:lstStyle/>
          <a:p>
            <a:r>
              <a:rPr lang="en-GB" sz="1000" dirty="0" smtClean="0"/>
              <a:t>Design </a:t>
            </a:r>
            <a:r>
              <a:rPr lang="en-GB" sz="1000" dirty="0"/>
              <a:t>Science </a:t>
            </a:r>
            <a:r>
              <a:rPr lang="en-GB" sz="1000" dirty="0" smtClean="0"/>
              <a:t>Research cycles according to </a:t>
            </a:r>
            <a:r>
              <a:rPr lang="en-GB" sz="1000" dirty="0" err="1" smtClean="0"/>
              <a:t>Hevner</a:t>
            </a:r>
            <a:r>
              <a:rPr lang="en-GB" sz="1000" dirty="0" smtClean="0"/>
              <a:t> [2]</a:t>
            </a:r>
            <a:endParaRPr lang="en-US" sz="1000" dirty="0"/>
          </a:p>
        </p:txBody>
      </p:sp>
      <p:sp>
        <p:nvSpPr>
          <p:cNvPr id="10" name="Rectangle 9"/>
          <p:cNvSpPr/>
          <p:nvPr/>
        </p:nvSpPr>
        <p:spPr>
          <a:xfrm>
            <a:off x="179512" y="6453336"/>
            <a:ext cx="9107996" cy="400110"/>
          </a:xfrm>
          <a:prstGeom prst="rect">
            <a:avLst/>
          </a:prstGeom>
        </p:spPr>
        <p:txBody>
          <a:bodyPr wrap="square">
            <a:spAutoFit/>
          </a:bodyPr>
          <a:lstStyle/>
          <a:p>
            <a:r>
              <a:rPr lang="en-US" sz="1000" dirty="0" smtClean="0"/>
              <a:t>[1] </a:t>
            </a:r>
            <a:r>
              <a:rPr lang="en-US" sz="1000" dirty="0" err="1" smtClean="0"/>
              <a:t>Pombinho</a:t>
            </a:r>
            <a:r>
              <a:rPr lang="en-US" sz="1000" dirty="0" smtClean="0"/>
              <a:t>, </a:t>
            </a:r>
            <a:r>
              <a:rPr lang="en-US" sz="1000" dirty="0" err="1" smtClean="0"/>
              <a:t>Aveiro</a:t>
            </a:r>
            <a:r>
              <a:rPr lang="en-US" sz="1000" dirty="0" smtClean="0"/>
              <a:t> and </a:t>
            </a:r>
            <a:r>
              <a:rPr lang="en-US" sz="1000" dirty="0" err="1" smtClean="0"/>
              <a:t>Tribolet</a:t>
            </a:r>
            <a:r>
              <a:rPr lang="en-US" sz="1000" dirty="0" smtClean="0"/>
              <a:t>, </a:t>
            </a:r>
            <a:r>
              <a:rPr lang="en-US" sz="1000" i="1" dirty="0" smtClean="0"/>
              <a:t>The </a:t>
            </a:r>
            <a:r>
              <a:rPr lang="en-US" sz="1000" i="1" dirty="0"/>
              <a:t>role of IT Demand Management on Business/IT Alignment: the case of ZON </a:t>
            </a:r>
            <a:r>
              <a:rPr lang="en-US" sz="1000" i="1" dirty="0" smtClean="0"/>
              <a:t>Multimedia</a:t>
            </a:r>
            <a:r>
              <a:rPr lang="en-US" sz="1000" dirty="0" smtClean="0"/>
              <a:t>, PRET 2013 (forthcoming)</a:t>
            </a:r>
            <a:endParaRPr lang="en-US" sz="1000" i="1" dirty="0" smtClean="0"/>
          </a:p>
          <a:p>
            <a:r>
              <a:rPr lang="en-GB" sz="1000" dirty="0" smtClean="0"/>
              <a:t>[2] </a:t>
            </a:r>
            <a:r>
              <a:rPr lang="en-GB" sz="1000" dirty="0" err="1" smtClean="0"/>
              <a:t>Hevner</a:t>
            </a:r>
            <a:r>
              <a:rPr lang="en-GB" sz="1000" dirty="0"/>
              <a:t>, A.R., </a:t>
            </a:r>
            <a:r>
              <a:rPr lang="en-GB" sz="1000" i="1" dirty="0"/>
              <a:t>A Three Cycle View of Design Science Research.</a:t>
            </a:r>
            <a:r>
              <a:rPr lang="en-GB" sz="1000" dirty="0"/>
              <a:t> Scandinavian Journal of Information Systems, 2007. </a:t>
            </a:r>
            <a:r>
              <a:rPr lang="en-GB" sz="1000" b="1" dirty="0"/>
              <a:t>19</a:t>
            </a:r>
            <a:r>
              <a:rPr lang="en-GB" sz="1000" dirty="0"/>
              <a:t>(2): p. 87-92.</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518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518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518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518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518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51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l" eaLnBrk="1" hangingPunct="1"/>
            <a:r>
              <a:rPr lang="pt-PT" sz="3600" dirty="0" err="1" smtClean="0"/>
              <a:t>Related</a:t>
            </a:r>
            <a:r>
              <a:rPr lang="pt-PT" sz="3600" dirty="0" smtClean="0"/>
              <a:t> </a:t>
            </a:r>
            <a:r>
              <a:rPr lang="pt-PT" sz="3600" dirty="0" err="1" smtClean="0"/>
              <a:t>Work</a:t>
            </a:r>
            <a:r>
              <a:rPr lang="pt-PT" sz="1800" b="1" dirty="0" smtClean="0"/>
              <a:t/>
            </a:r>
            <a:br>
              <a:rPr lang="pt-PT" sz="1800" b="1" dirty="0" smtClean="0"/>
            </a:br>
            <a:r>
              <a:rPr lang="pt-PT" sz="1800" b="1" dirty="0" err="1" smtClean="0"/>
              <a:t>Benefits</a:t>
            </a:r>
            <a:r>
              <a:rPr lang="pt-PT" sz="1800" b="1" dirty="0" smtClean="0"/>
              <a:t> Management</a:t>
            </a:r>
            <a:endParaRPr lang="en-US" sz="1800" b="1" dirty="0" smtClean="0"/>
          </a:p>
        </p:txBody>
      </p:sp>
      <p:sp>
        <p:nvSpPr>
          <p:cNvPr id="30722" name="Content Placeholder 2"/>
          <p:cNvSpPr>
            <a:spLocks noGrp="1"/>
          </p:cNvSpPr>
          <p:nvPr>
            <p:ph idx="1"/>
          </p:nvPr>
        </p:nvSpPr>
        <p:spPr>
          <a:xfrm>
            <a:off x="1259632" y="1631082"/>
            <a:ext cx="7632848" cy="4894262"/>
          </a:xfrm>
        </p:spPr>
        <p:txBody>
          <a:bodyPr/>
          <a:lstStyle/>
          <a:p>
            <a:r>
              <a:rPr lang="en-US" sz="2000" dirty="0" smtClean="0"/>
              <a:t>Focus on defining the benefit of a given change</a:t>
            </a:r>
          </a:p>
          <a:p>
            <a:pPr lvl="1"/>
            <a:r>
              <a:rPr lang="en-US" sz="1800" dirty="0" smtClean="0"/>
              <a:t>The objective is to increase the delivery of </a:t>
            </a:r>
            <a:r>
              <a:rPr lang="en-US" sz="1800" b="1" dirty="0" smtClean="0"/>
              <a:t>relevant</a:t>
            </a:r>
            <a:r>
              <a:rPr lang="en-US" sz="1800" dirty="0" smtClean="0"/>
              <a:t> and </a:t>
            </a:r>
            <a:r>
              <a:rPr lang="en-US" sz="1800" b="1" dirty="0" smtClean="0"/>
              <a:t>quantifiable </a:t>
            </a:r>
            <a:r>
              <a:rPr lang="en-US" sz="1800" dirty="0" smtClean="0"/>
              <a:t>benefits to the organization</a:t>
            </a:r>
          </a:p>
          <a:p>
            <a:pPr lvl="1"/>
            <a:r>
              <a:rPr lang="en-US" sz="1800" dirty="0" smtClean="0"/>
              <a:t>Framework to identify, plan, measure and manage benefits</a:t>
            </a:r>
          </a:p>
          <a:p>
            <a:pPr lvl="1"/>
            <a:endParaRPr lang="pt-PT" sz="1800" dirty="0" smtClean="0"/>
          </a:p>
          <a:p>
            <a:pPr eaLnBrk="1" hangingPunct="1"/>
            <a:r>
              <a:rPr lang="pt-PT" sz="2000" dirty="0" err="1" smtClean="0"/>
              <a:t>Main</a:t>
            </a:r>
            <a:r>
              <a:rPr lang="pt-PT" sz="2000" dirty="0" smtClean="0"/>
              <a:t> </a:t>
            </a:r>
            <a:r>
              <a:rPr lang="pt-PT" sz="2000" dirty="0" err="1" smtClean="0"/>
              <a:t>activities</a:t>
            </a:r>
            <a:r>
              <a:rPr lang="pt-PT" sz="2000" dirty="0" smtClean="0"/>
              <a:t> are </a:t>
            </a:r>
            <a:r>
              <a:rPr lang="pt-PT" sz="2000" dirty="0" err="1" smtClean="0"/>
              <a:t>aligned</a:t>
            </a:r>
            <a:r>
              <a:rPr lang="pt-PT" sz="2000" dirty="0" smtClean="0"/>
              <a:t> </a:t>
            </a:r>
            <a:r>
              <a:rPr lang="pt-PT" sz="2000" dirty="0" err="1" smtClean="0"/>
              <a:t>with</a:t>
            </a:r>
            <a:r>
              <a:rPr lang="pt-PT" sz="2000" dirty="0" smtClean="0"/>
              <a:t> IT DM</a:t>
            </a:r>
          </a:p>
          <a:p>
            <a:pPr lvl="1"/>
            <a:r>
              <a:rPr lang="pt-PT" sz="1800" dirty="0" smtClean="0"/>
              <a:t>Project </a:t>
            </a:r>
            <a:r>
              <a:rPr lang="pt-PT" sz="1800" dirty="0" err="1" smtClean="0"/>
              <a:t>costs</a:t>
            </a:r>
            <a:r>
              <a:rPr lang="pt-PT" sz="1800" dirty="0" smtClean="0"/>
              <a:t> </a:t>
            </a:r>
            <a:r>
              <a:rPr lang="pt-PT" sz="1800" dirty="0" err="1" smtClean="0"/>
              <a:t>identification</a:t>
            </a:r>
            <a:endParaRPr lang="pt-PT" sz="1800" dirty="0" smtClean="0"/>
          </a:p>
          <a:p>
            <a:pPr lvl="1"/>
            <a:r>
              <a:rPr lang="pt-PT" sz="1800" dirty="0" smtClean="0"/>
              <a:t>Project </a:t>
            </a:r>
            <a:r>
              <a:rPr lang="pt-PT" sz="1800" dirty="0" err="1" smtClean="0"/>
              <a:t>priority</a:t>
            </a:r>
            <a:r>
              <a:rPr lang="pt-PT" sz="1800" dirty="0" smtClean="0"/>
              <a:t> </a:t>
            </a:r>
            <a:r>
              <a:rPr lang="pt-PT" sz="1800" dirty="0" err="1" smtClean="0"/>
              <a:t>definition</a:t>
            </a:r>
            <a:endParaRPr lang="pt-PT" sz="1800" dirty="0" smtClean="0"/>
          </a:p>
          <a:p>
            <a:pPr lvl="1"/>
            <a:r>
              <a:rPr lang="pt-PT" sz="1800" dirty="0" err="1" smtClean="0"/>
              <a:t>Benefit</a:t>
            </a:r>
            <a:r>
              <a:rPr lang="pt-PT" sz="1800" dirty="0" smtClean="0"/>
              <a:t> </a:t>
            </a:r>
            <a:r>
              <a:rPr lang="pt-PT" sz="1800" dirty="0" err="1" smtClean="0"/>
              <a:t>identification</a:t>
            </a:r>
            <a:endParaRPr lang="pt-PT" sz="1800" dirty="0" smtClean="0"/>
          </a:p>
          <a:p>
            <a:pPr lvl="1"/>
            <a:r>
              <a:rPr lang="pt-PT" sz="1800" dirty="0" smtClean="0"/>
              <a:t>Business Cases </a:t>
            </a:r>
            <a:r>
              <a:rPr lang="pt-PT" sz="1800" dirty="0" err="1" smtClean="0"/>
              <a:t>development</a:t>
            </a:r>
            <a:endParaRPr lang="pt-PT" sz="1800" dirty="0" smtClean="0"/>
          </a:p>
          <a:p>
            <a:pPr lvl="1"/>
            <a:r>
              <a:rPr lang="pt-PT" sz="1800" dirty="0" err="1" smtClean="0"/>
              <a:t>Benefit</a:t>
            </a:r>
            <a:r>
              <a:rPr lang="pt-PT" sz="1800" dirty="0" smtClean="0"/>
              <a:t> delivery </a:t>
            </a:r>
            <a:r>
              <a:rPr lang="pt-PT" sz="1800" dirty="0" err="1" smtClean="0"/>
              <a:t>planning</a:t>
            </a:r>
            <a:endParaRPr lang="pt-PT" sz="1800" dirty="0" smtClean="0"/>
          </a:p>
          <a:p>
            <a:pPr lvl="1"/>
            <a:r>
              <a:rPr lang="pt-PT" sz="1800" dirty="0" err="1" smtClean="0"/>
              <a:t>Realized</a:t>
            </a:r>
            <a:r>
              <a:rPr lang="pt-PT" sz="1800" dirty="0" smtClean="0"/>
              <a:t> </a:t>
            </a:r>
            <a:r>
              <a:rPr lang="pt-PT" sz="1800" dirty="0" err="1" smtClean="0"/>
              <a:t>benefits</a:t>
            </a:r>
            <a:r>
              <a:rPr lang="pt-PT" sz="1800" dirty="0" smtClean="0"/>
              <a:t> </a:t>
            </a:r>
            <a:r>
              <a:rPr lang="pt-PT" sz="1800" dirty="0" err="1" smtClean="0"/>
              <a:t>evaluation</a:t>
            </a:r>
            <a:r>
              <a:rPr lang="pt-PT" sz="1800" dirty="0" smtClean="0"/>
              <a:t> </a:t>
            </a:r>
            <a:r>
              <a:rPr lang="pt-PT" sz="1800" dirty="0" err="1" smtClean="0"/>
              <a:t>and</a:t>
            </a:r>
            <a:r>
              <a:rPr lang="pt-PT" sz="1800" dirty="0" smtClean="0"/>
              <a:t> </a:t>
            </a:r>
            <a:r>
              <a:rPr lang="pt-PT" sz="1800" dirty="0" err="1" smtClean="0"/>
              <a:t>revision</a:t>
            </a:r>
            <a:endParaRPr lang="pt-PT" sz="1800" dirty="0" smtClean="0"/>
          </a:p>
          <a:p>
            <a:pPr marL="457200" lvl="1" indent="0">
              <a:buNone/>
            </a:pPr>
            <a:endParaRPr lang="pt-PT" sz="1800" dirty="0" smtClean="0"/>
          </a:p>
          <a:p>
            <a:pPr eaLnBrk="1" hangingPunct="1"/>
            <a:endParaRPr lang="pt-PT" sz="1800" dirty="0" smtClean="0"/>
          </a:p>
        </p:txBody>
      </p:sp>
    </p:spTree>
    <p:extLst>
      <p:ext uri="{BB962C8B-B14F-4D97-AF65-F5344CB8AC3E}">
        <p14:creationId xmlns:p14="http://schemas.microsoft.com/office/powerpoint/2010/main" val="15129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6095037"/>
            <a:ext cx="8532440" cy="646331"/>
          </a:xfrm>
          <a:prstGeom prst="rect">
            <a:avLst/>
          </a:prstGeom>
        </p:spPr>
        <p:txBody>
          <a:bodyPr wrap="square">
            <a:spAutoFit/>
          </a:bodyPr>
          <a:lstStyle/>
          <a:p>
            <a:endParaRPr lang="en-US" sz="1200" dirty="0" smtClean="0"/>
          </a:p>
          <a:p>
            <a:r>
              <a:rPr lang="en-US" sz="1200" dirty="0" smtClean="0"/>
              <a:t>Ward, J and Daniel, E.M. (2012) “Benefits Management: How to increase the Business Value of Your IT Projects”, 2nd Edition, Wiley. </a:t>
            </a:r>
            <a:endParaRPr lang="en-US" sz="1200" dirty="0"/>
          </a:p>
        </p:txBody>
      </p:sp>
      <p:pic>
        <p:nvPicPr>
          <p:cNvPr id="373762" name="Picture 2"/>
          <p:cNvPicPr>
            <a:picLocks noChangeAspect="1" noChangeArrowheads="1"/>
          </p:cNvPicPr>
          <p:nvPr/>
        </p:nvPicPr>
        <p:blipFill>
          <a:blip r:embed="rId3" cstate="print"/>
          <a:srcRect/>
          <a:stretch>
            <a:fillRect/>
          </a:stretch>
        </p:blipFill>
        <p:spPr bwMode="auto">
          <a:xfrm>
            <a:off x="1475656" y="1916832"/>
            <a:ext cx="6426171" cy="4097141"/>
          </a:xfrm>
          <a:prstGeom prst="rect">
            <a:avLst/>
          </a:prstGeom>
          <a:noFill/>
          <a:ln w="9525">
            <a:noFill/>
            <a:miter lim="800000"/>
            <a:headEnd/>
            <a:tailEnd/>
          </a:ln>
        </p:spPr>
      </p:pic>
      <p:sp>
        <p:nvSpPr>
          <p:cNvPr id="7" name="Title 1"/>
          <p:cNvSpPr>
            <a:spLocks noGrp="1"/>
          </p:cNvSpPr>
          <p:nvPr>
            <p:ph type="title"/>
          </p:nvPr>
        </p:nvSpPr>
        <p:spPr>
          <a:xfrm>
            <a:off x="457200" y="457200"/>
            <a:ext cx="8229600" cy="1371600"/>
          </a:xfrm>
        </p:spPr>
        <p:txBody>
          <a:bodyPr/>
          <a:lstStyle/>
          <a:p>
            <a:pPr algn="l" eaLnBrk="1" hangingPunct="1"/>
            <a:r>
              <a:rPr lang="pt-PT" sz="3600" dirty="0" err="1" smtClean="0"/>
              <a:t>Related</a:t>
            </a:r>
            <a:r>
              <a:rPr lang="pt-PT" sz="3600" dirty="0" smtClean="0"/>
              <a:t> </a:t>
            </a:r>
            <a:r>
              <a:rPr lang="pt-PT" sz="3600" dirty="0" err="1" smtClean="0"/>
              <a:t>Work</a:t>
            </a:r>
            <a:r>
              <a:rPr lang="pt-PT" sz="1800" b="1" dirty="0" smtClean="0"/>
              <a:t/>
            </a:r>
            <a:br>
              <a:rPr lang="pt-PT" sz="1800" b="1" dirty="0" smtClean="0"/>
            </a:br>
            <a:r>
              <a:rPr lang="pt-PT" sz="1800" b="1" dirty="0" err="1" smtClean="0"/>
              <a:t>Benefits</a:t>
            </a:r>
            <a:r>
              <a:rPr lang="pt-PT" sz="1800" b="1" dirty="0" smtClean="0"/>
              <a:t> Management - BDN</a:t>
            </a:r>
            <a:endParaRPr lang="en-US" sz="1800" b="1" dirty="0" smtClean="0"/>
          </a:p>
        </p:txBody>
      </p:sp>
    </p:spTree>
    <p:extLst>
      <p:ext uri="{BB962C8B-B14F-4D97-AF65-F5344CB8AC3E}">
        <p14:creationId xmlns:p14="http://schemas.microsoft.com/office/powerpoint/2010/main" val="55785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title" idx="4294967295"/>
          </p:nvPr>
        </p:nvSpPr>
        <p:spPr/>
        <p:txBody>
          <a:bodyPr/>
          <a:lstStyle/>
          <a:p>
            <a:pPr eaLnBrk="1" hangingPunct="1"/>
            <a:r>
              <a:rPr lang="en-GB" sz="3600" dirty="0" smtClean="0"/>
              <a:t>Related Work</a:t>
            </a:r>
            <a:br>
              <a:rPr lang="en-GB" sz="3600" dirty="0" smtClean="0"/>
            </a:br>
            <a:r>
              <a:rPr lang="en-GB" sz="1800" b="1" dirty="0" smtClean="0"/>
              <a:t>e3Value</a:t>
            </a:r>
          </a:p>
        </p:txBody>
      </p:sp>
      <p:sp>
        <p:nvSpPr>
          <p:cNvPr id="200708" name="Rectangle 3"/>
          <p:cNvSpPr>
            <a:spLocks noGrp="1" noChangeArrowheads="1"/>
          </p:cNvSpPr>
          <p:nvPr>
            <p:ph type="body" idx="4294967295"/>
          </p:nvPr>
        </p:nvSpPr>
        <p:spPr>
          <a:xfrm>
            <a:off x="457200" y="1981200"/>
            <a:ext cx="8229600" cy="4471988"/>
          </a:xfrm>
        </p:spPr>
        <p:txBody>
          <a:bodyPr/>
          <a:lstStyle/>
          <a:p>
            <a:pPr eaLnBrk="1" hangingPunct="1">
              <a:lnSpc>
                <a:spcPct val="80000"/>
              </a:lnSpc>
            </a:pPr>
            <a:r>
              <a:rPr lang="en-GB" sz="1800" dirty="0" smtClean="0"/>
              <a:t>Ontological approach for modelling </a:t>
            </a:r>
            <a:r>
              <a:rPr lang="en-GB" sz="1800" b="1" dirty="0" smtClean="0"/>
              <a:t>networked value constellations</a:t>
            </a:r>
          </a:p>
          <a:p>
            <a:pPr lvl="1" eaLnBrk="1" hangingPunct="1">
              <a:lnSpc>
                <a:spcPct val="80000"/>
              </a:lnSpc>
            </a:pPr>
            <a:r>
              <a:rPr lang="en-GB" sz="1600" dirty="0" smtClean="0"/>
              <a:t>Directed towards e-commerce</a:t>
            </a:r>
          </a:p>
          <a:p>
            <a:pPr lvl="1" eaLnBrk="1" hangingPunct="1">
              <a:lnSpc>
                <a:spcPct val="80000"/>
              </a:lnSpc>
            </a:pPr>
            <a:r>
              <a:rPr lang="en-GB" sz="1600" dirty="0" smtClean="0"/>
              <a:t>Creation, exchange and consumption of </a:t>
            </a:r>
            <a:r>
              <a:rPr lang="en-GB" sz="1600" b="1" dirty="0" smtClean="0"/>
              <a:t>economically valuable </a:t>
            </a:r>
            <a:r>
              <a:rPr lang="en-GB" sz="1600" dirty="0" smtClean="0"/>
              <a:t>objects</a:t>
            </a:r>
          </a:p>
          <a:p>
            <a:pPr lvl="1" eaLnBrk="1" hangingPunct="1">
              <a:lnSpc>
                <a:spcPct val="80000"/>
              </a:lnSpc>
            </a:pPr>
            <a:r>
              <a:rPr lang="en-GB" sz="1600" u="sng" dirty="0" smtClean="0"/>
              <a:t>No construction support</a:t>
            </a:r>
          </a:p>
          <a:p>
            <a:pPr eaLnBrk="1" hangingPunct="1">
              <a:lnSpc>
                <a:spcPct val="80000"/>
              </a:lnSpc>
            </a:pPr>
            <a:r>
              <a:rPr lang="en-GB" sz="1800" dirty="0" smtClean="0"/>
              <a:t>Introduces </a:t>
            </a:r>
            <a:r>
              <a:rPr lang="en-GB" sz="1800" b="1" dirty="0" smtClean="0"/>
              <a:t>value model deconstruction and reconstruction</a:t>
            </a:r>
            <a:r>
              <a:rPr lang="en-GB" sz="1800" dirty="0" smtClean="0"/>
              <a:t> [1]</a:t>
            </a:r>
          </a:p>
          <a:p>
            <a:pPr lvl="1" eaLnBrk="1" hangingPunct="1">
              <a:lnSpc>
                <a:spcPct val="80000"/>
              </a:lnSpc>
            </a:pPr>
            <a:r>
              <a:rPr lang="en-GB" sz="1600" dirty="0" smtClean="0"/>
              <a:t>Still, no structural support for a formal, content-based rationale for decisions</a:t>
            </a:r>
          </a:p>
          <a:p>
            <a:pPr eaLnBrk="1" hangingPunct="1">
              <a:lnSpc>
                <a:spcPct val="80000"/>
              </a:lnSpc>
            </a:pPr>
            <a:r>
              <a:rPr lang="en-GB" sz="1800" dirty="0" smtClean="0"/>
              <a:t>Actors must be economically independent entities - constraint</a:t>
            </a:r>
          </a:p>
        </p:txBody>
      </p:sp>
      <p:graphicFrame>
        <p:nvGraphicFramePr>
          <p:cNvPr id="200706" name="Object 6"/>
          <p:cNvGraphicFramePr>
            <a:graphicFrameLocks noChangeAspect="1"/>
          </p:cNvGraphicFramePr>
          <p:nvPr/>
        </p:nvGraphicFramePr>
        <p:xfrm>
          <a:off x="539750" y="4293096"/>
          <a:ext cx="8027988" cy="1411288"/>
        </p:xfrm>
        <a:graphic>
          <a:graphicData uri="http://schemas.openxmlformats.org/presentationml/2006/ole">
            <mc:AlternateContent xmlns:mc="http://schemas.openxmlformats.org/markup-compatibility/2006">
              <mc:Choice xmlns:v="urn:schemas-microsoft-com:vml" Requires="v">
                <p:oleObj spid="_x0000_s200730" name="Visio" r:id="rId4" imgW="6925666" imgH="1220724" progId="Visio.Drawing.11">
                  <p:embed/>
                </p:oleObj>
              </mc:Choice>
              <mc:Fallback>
                <p:oleObj name="Visio" r:id="rId4" imgW="6925666" imgH="1220724"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293096"/>
                        <a:ext cx="8027988"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09" name="Rectangle 11"/>
          <p:cNvSpPr>
            <a:spLocks noChangeArrowheads="1"/>
          </p:cNvSpPr>
          <p:nvPr/>
        </p:nvSpPr>
        <p:spPr bwMode="auto">
          <a:xfrm>
            <a:off x="468313" y="6381750"/>
            <a:ext cx="8280400" cy="457200"/>
          </a:xfrm>
          <a:prstGeom prst="rect">
            <a:avLst/>
          </a:prstGeom>
          <a:noFill/>
          <a:ln w="9525">
            <a:noFill/>
            <a:miter lim="800000"/>
            <a:headEnd/>
            <a:tailEnd/>
          </a:ln>
        </p:spPr>
        <p:txBody>
          <a:bodyPr>
            <a:spAutoFit/>
          </a:bodyPr>
          <a:lstStyle/>
          <a:p>
            <a:r>
              <a:rPr lang="en-GB" sz="1200" dirty="0" smtClean="0">
                <a:solidFill>
                  <a:schemeClr val="accent2"/>
                </a:solidFill>
              </a:rPr>
              <a:t>[1] </a:t>
            </a:r>
            <a:r>
              <a:rPr lang="en-GB" sz="1200" dirty="0" err="1">
                <a:solidFill>
                  <a:schemeClr val="accent2"/>
                </a:solidFill>
              </a:rPr>
              <a:t>Gordijn</a:t>
            </a:r>
            <a:r>
              <a:rPr lang="en-GB" sz="1200" dirty="0">
                <a:solidFill>
                  <a:schemeClr val="accent2"/>
                </a:solidFill>
              </a:rPr>
              <a:t>, J., Value-based requirements Engineering: Exploring </a:t>
            </a:r>
            <a:r>
              <a:rPr lang="en-GB" sz="1200" dirty="0" err="1">
                <a:solidFill>
                  <a:schemeClr val="accent2"/>
                </a:solidFill>
              </a:rPr>
              <a:t>innovatie</a:t>
            </a:r>
            <a:r>
              <a:rPr lang="en-GB" sz="1200" dirty="0">
                <a:solidFill>
                  <a:schemeClr val="accent2"/>
                </a:solidFill>
              </a:rPr>
              <a:t> e-commerce ideas. 2002, </a:t>
            </a:r>
            <a:r>
              <a:rPr lang="en-GB" sz="1200" dirty="0" err="1">
                <a:solidFill>
                  <a:schemeClr val="accent2"/>
                </a:solidFill>
              </a:rPr>
              <a:t>Vrije</a:t>
            </a:r>
            <a:r>
              <a:rPr lang="en-GB" sz="1200" dirty="0">
                <a:solidFill>
                  <a:schemeClr val="accent2"/>
                </a:solidFill>
              </a:rPr>
              <a:t> </a:t>
            </a:r>
            <a:r>
              <a:rPr lang="en-GB" sz="1200" dirty="0" err="1">
                <a:solidFill>
                  <a:schemeClr val="accent2"/>
                </a:solidFill>
              </a:rPr>
              <a:t>Universiteit</a:t>
            </a:r>
            <a:r>
              <a:rPr lang="en-GB" sz="1200" dirty="0">
                <a:solidFill>
                  <a:schemeClr val="accent2"/>
                </a:solidFill>
              </a:rPr>
              <a:t> </a:t>
            </a:r>
            <a:r>
              <a:rPr lang="en-GB" sz="1200" dirty="0" smtClean="0">
                <a:solidFill>
                  <a:schemeClr val="accent2"/>
                </a:solidFill>
              </a:rPr>
              <a:t>Amsterdam: Amsterdam.</a:t>
            </a:r>
            <a:endParaRPr lang="en-GB" sz="12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sz="3600" dirty="0" smtClean="0"/>
              <a:t>Agenda</a:t>
            </a:r>
          </a:p>
        </p:txBody>
      </p:sp>
      <p:sp>
        <p:nvSpPr>
          <p:cNvPr id="16386" name="Rectangle 3"/>
          <p:cNvSpPr>
            <a:spLocks noGrp="1" noChangeArrowheads="1"/>
          </p:cNvSpPr>
          <p:nvPr>
            <p:ph type="body" idx="1"/>
          </p:nvPr>
        </p:nvSpPr>
        <p:spPr>
          <a:xfrm>
            <a:off x="457200" y="1981200"/>
            <a:ext cx="8229600" cy="4400550"/>
          </a:xfrm>
        </p:spPr>
        <p:txBody>
          <a:bodyPr/>
          <a:lstStyle/>
          <a:p>
            <a:pPr eaLnBrk="1" hangingPunct="1">
              <a:lnSpc>
                <a:spcPct val="80000"/>
              </a:lnSpc>
            </a:pPr>
            <a:r>
              <a:rPr lang="en-GB" sz="2400" dirty="0" smtClean="0"/>
              <a:t>Introduction and </a:t>
            </a:r>
            <a:r>
              <a:rPr lang="en-GB" sz="2400" dirty="0" smtClean="0"/>
              <a:t>Motivation</a:t>
            </a:r>
          </a:p>
          <a:p>
            <a:pPr lvl="1" eaLnBrk="1" hangingPunct="1">
              <a:lnSpc>
                <a:spcPct val="80000"/>
              </a:lnSpc>
            </a:pPr>
            <a:r>
              <a:rPr lang="en-GB" sz="2000" dirty="0" smtClean="0"/>
              <a:t>IT Demand Management @ZON Multimedia</a:t>
            </a:r>
            <a:endParaRPr lang="en-GB" sz="2000" dirty="0" smtClean="0"/>
          </a:p>
          <a:p>
            <a:pPr eaLnBrk="1" hangingPunct="1">
              <a:lnSpc>
                <a:spcPct val="80000"/>
              </a:lnSpc>
            </a:pPr>
            <a:r>
              <a:rPr lang="en-GB" sz="2400" dirty="0" smtClean="0"/>
              <a:t>Problem Statement – Where is the Value?</a:t>
            </a:r>
          </a:p>
          <a:p>
            <a:pPr eaLnBrk="1" hangingPunct="1">
              <a:lnSpc>
                <a:spcPct val="80000"/>
              </a:lnSpc>
            </a:pPr>
            <a:r>
              <a:rPr lang="en-GB" sz="2400" dirty="0"/>
              <a:t>Research Approach</a:t>
            </a:r>
          </a:p>
          <a:p>
            <a:pPr eaLnBrk="1" hangingPunct="1">
              <a:lnSpc>
                <a:spcPct val="80000"/>
              </a:lnSpc>
            </a:pPr>
            <a:r>
              <a:rPr lang="en-GB" sz="2400" dirty="0" smtClean="0"/>
              <a:t>Related </a:t>
            </a:r>
            <a:r>
              <a:rPr lang="en-GB" sz="2400" dirty="0" smtClean="0"/>
              <a:t>Work – </a:t>
            </a:r>
            <a:r>
              <a:rPr lang="en-GB" sz="2400" dirty="0" smtClean="0"/>
              <a:t>Benefits Mgmt., </a:t>
            </a:r>
            <a:r>
              <a:rPr lang="en-GB" sz="2400" dirty="0" smtClean="0"/>
              <a:t>e3value </a:t>
            </a:r>
            <a:r>
              <a:rPr lang="en-GB" sz="2400" dirty="0" smtClean="0"/>
              <a:t>and DEMO</a:t>
            </a:r>
          </a:p>
          <a:p>
            <a:pPr eaLnBrk="1" hangingPunct="1">
              <a:lnSpc>
                <a:spcPct val="80000"/>
              </a:lnSpc>
            </a:pPr>
            <a:r>
              <a:rPr lang="en-GB" sz="2400" dirty="0" smtClean="0"/>
              <a:t>Proposed </a:t>
            </a:r>
            <a:r>
              <a:rPr lang="en-GB" sz="2400" dirty="0" smtClean="0"/>
              <a:t>Solution</a:t>
            </a:r>
          </a:p>
          <a:p>
            <a:pPr lvl="1" eaLnBrk="1" hangingPunct="1">
              <a:lnSpc>
                <a:spcPct val="80000"/>
              </a:lnSpc>
            </a:pPr>
            <a:r>
              <a:rPr lang="en-GB" sz="2000" dirty="0" smtClean="0"/>
              <a:t>Value-oriented Solution Development Process</a:t>
            </a:r>
          </a:p>
          <a:p>
            <a:pPr lvl="1" eaLnBrk="1" hangingPunct="1">
              <a:lnSpc>
                <a:spcPct val="80000"/>
              </a:lnSpc>
            </a:pPr>
            <a:r>
              <a:rPr lang="en-GB" sz="2000" dirty="0" smtClean="0"/>
              <a:t>Solution </a:t>
            </a:r>
            <a:r>
              <a:rPr lang="en-GB" sz="2000" dirty="0"/>
              <a:t>Development </a:t>
            </a:r>
            <a:r>
              <a:rPr lang="en-GB" sz="2000" dirty="0" smtClean="0"/>
              <a:t>Organization</a:t>
            </a:r>
          </a:p>
          <a:p>
            <a:pPr eaLnBrk="1" hangingPunct="1">
              <a:lnSpc>
                <a:spcPct val="80000"/>
              </a:lnSpc>
            </a:pPr>
            <a:r>
              <a:rPr lang="en-GB" sz="2400" dirty="0" smtClean="0"/>
              <a:t>Practical Application</a:t>
            </a:r>
            <a:endParaRPr lang="en-GB" sz="2400" dirty="0" smtClean="0"/>
          </a:p>
          <a:p>
            <a:pPr eaLnBrk="1" hangingPunct="1">
              <a:lnSpc>
                <a:spcPct val="80000"/>
              </a:lnSpc>
            </a:pPr>
            <a:r>
              <a:rPr lang="en-GB" sz="2400" dirty="0" smtClean="0"/>
              <a:t>Contributions and Conclusions</a:t>
            </a:r>
            <a:endParaRPr lang="en-GB" sz="2400" dirty="0" smtClean="0"/>
          </a:p>
          <a:p>
            <a:pPr eaLnBrk="1" hangingPunct="1">
              <a:lnSpc>
                <a:spcPct val="80000"/>
              </a:lnSpc>
            </a:pPr>
            <a:endParaRPr lang="en-GB"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2"/>
          <p:cNvSpPr>
            <a:spLocks noGrp="1" noChangeArrowheads="1"/>
          </p:cNvSpPr>
          <p:nvPr>
            <p:ph type="title" idx="4294967295"/>
          </p:nvPr>
        </p:nvSpPr>
        <p:spPr/>
        <p:txBody>
          <a:bodyPr/>
          <a:lstStyle/>
          <a:p>
            <a:pPr eaLnBrk="1" hangingPunct="1"/>
            <a:r>
              <a:rPr lang="en-GB" sz="3600" dirty="0" smtClean="0"/>
              <a:t>Related Work</a:t>
            </a:r>
            <a:br>
              <a:rPr lang="en-GB" sz="3600" dirty="0" smtClean="0"/>
            </a:br>
            <a:r>
              <a:rPr lang="en-GB" sz="1800" b="1" dirty="0" smtClean="0"/>
              <a:t>DEMO</a:t>
            </a:r>
          </a:p>
        </p:txBody>
      </p:sp>
      <p:pic>
        <p:nvPicPr>
          <p:cNvPr id="613378" name="Picture 7"/>
          <p:cNvPicPr>
            <a:picLocks noChangeAspect="1" noChangeArrowheads="1"/>
          </p:cNvPicPr>
          <p:nvPr/>
        </p:nvPicPr>
        <p:blipFill>
          <a:blip r:embed="rId3" cstate="print"/>
          <a:srcRect/>
          <a:stretch>
            <a:fillRect/>
          </a:stretch>
        </p:blipFill>
        <p:spPr bwMode="auto">
          <a:xfrm>
            <a:off x="5939532" y="2060848"/>
            <a:ext cx="2448892" cy="1618098"/>
          </a:xfrm>
          <a:prstGeom prst="rect">
            <a:avLst/>
          </a:prstGeom>
          <a:noFill/>
          <a:ln w="9525">
            <a:noFill/>
            <a:miter lim="800000"/>
            <a:headEnd/>
            <a:tailEnd/>
          </a:ln>
        </p:spPr>
      </p:pic>
      <p:sp>
        <p:nvSpPr>
          <p:cNvPr id="613379" name="Rectangle 8"/>
          <p:cNvSpPr>
            <a:spLocks noGrp="1" noChangeArrowheads="1"/>
          </p:cNvSpPr>
          <p:nvPr>
            <p:ph type="body" idx="4294967295"/>
          </p:nvPr>
        </p:nvSpPr>
        <p:spPr>
          <a:xfrm>
            <a:off x="457200" y="1981200"/>
            <a:ext cx="5194920" cy="1952625"/>
          </a:xfrm>
        </p:spPr>
        <p:txBody>
          <a:bodyPr/>
          <a:lstStyle/>
          <a:p>
            <a:pPr eaLnBrk="1" hangingPunct="1">
              <a:lnSpc>
                <a:spcPct val="80000"/>
              </a:lnSpc>
            </a:pPr>
            <a:r>
              <a:rPr lang="en-US" sz="2400" b="1" dirty="0" smtClean="0"/>
              <a:t>Why DEMO?</a:t>
            </a:r>
          </a:p>
          <a:p>
            <a:pPr lvl="1" eaLnBrk="1" hangingPunct="1">
              <a:lnSpc>
                <a:spcPct val="80000"/>
              </a:lnSpc>
            </a:pPr>
            <a:r>
              <a:rPr lang="en-US" sz="1800" dirty="0" smtClean="0"/>
              <a:t>Complexity reduction, retaining relevance</a:t>
            </a:r>
          </a:p>
          <a:p>
            <a:pPr lvl="1" eaLnBrk="1" hangingPunct="1">
              <a:lnSpc>
                <a:spcPct val="80000"/>
              </a:lnSpc>
            </a:pPr>
            <a:r>
              <a:rPr lang="en-US" sz="1800" dirty="0" smtClean="0"/>
              <a:t>Distinguishing </a:t>
            </a:r>
            <a:r>
              <a:rPr lang="en-US" sz="1800" i="1" u="sng" dirty="0" smtClean="0"/>
              <a:t>intention</a:t>
            </a:r>
            <a:r>
              <a:rPr lang="en-US" sz="1800" dirty="0" smtClean="0"/>
              <a:t>, </a:t>
            </a:r>
            <a:r>
              <a:rPr lang="en-US" sz="1800" i="1" dirty="0" smtClean="0"/>
              <a:t>content</a:t>
            </a:r>
            <a:r>
              <a:rPr lang="en-US" sz="1800" dirty="0" smtClean="0"/>
              <a:t> and </a:t>
            </a:r>
            <a:r>
              <a:rPr lang="en-US" sz="1800" i="1" dirty="0" smtClean="0"/>
              <a:t>form</a:t>
            </a:r>
            <a:endParaRPr lang="en-US" sz="1800" dirty="0" smtClean="0"/>
          </a:p>
          <a:p>
            <a:pPr lvl="1" eaLnBrk="1" hangingPunct="1">
              <a:lnSpc>
                <a:spcPct val="80000"/>
              </a:lnSpc>
            </a:pPr>
            <a:r>
              <a:rPr lang="en-US" sz="1800" dirty="0" smtClean="0"/>
              <a:t>Transactional pattern based on communication theory</a:t>
            </a:r>
          </a:p>
          <a:p>
            <a:pPr lvl="1" eaLnBrk="1" hangingPunct="1">
              <a:lnSpc>
                <a:spcPct val="80000"/>
              </a:lnSpc>
            </a:pPr>
            <a:r>
              <a:rPr lang="en-US" sz="1800" dirty="0" smtClean="0"/>
              <a:t>Formal definitions of competence, authority, responsibility</a:t>
            </a:r>
          </a:p>
          <a:p>
            <a:pPr lvl="1" eaLnBrk="1" hangingPunct="1">
              <a:lnSpc>
                <a:spcPct val="80000"/>
              </a:lnSpc>
            </a:pPr>
            <a:r>
              <a:rPr lang="en-US" sz="1800" dirty="0" smtClean="0"/>
              <a:t>Method – repeatability and consistency</a:t>
            </a:r>
          </a:p>
          <a:p>
            <a:pPr eaLnBrk="1" hangingPunct="1">
              <a:lnSpc>
                <a:spcPct val="80000"/>
              </a:lnSpc>
            </a:pPr>
            <a:endParaRPr lang="en-GB" sz="1800" dirty="0" smtClean="0"/>
          </a:p>
        </p:txBody>
      </p:sp>
      <p:pic>
        <p:nvPicPr>
          <p:cNvPr id="613380" name="Picture 9"/>
          <p:cNvPicPr>
            <a:picLocks noChangeAspect="1" noChangeArrowheads="1"/>
          </p:cNvPicPr>
          <p:nvPr/>
        </p:nvPicPr>
        <p:blipFill>
          <a:blip r:embed="rId4" cstate="print"/>
          <a:srcRect/>
          <a:stretch>
            <a:fillRect/>
          </a:stretch>
        </p:blipFill>
        <p:spPr bwMode="auto">
          <a:xfrm>
            <a:off x="5652120" y="4036591"/>
            <a:ext cx="3024336" cy="1336625"/>
          </a:xfrm>
          <a:prstGeom prst="rect">
            <a:avLst/>
          </a:prstGeom>
          <a:noFill/>
          <a:ln w="9525">
            <a:noFill/>
            <a:miter lim="800000"/>
            <a:headEnd/>
            <a:tailEnd/>
          </a:ln>
        </p:spPr>
      </p:pic>
      <p:sp>
        <p:nvSpPr>
          <p:cNvPr id="607238" name="Text Box 6"/>
          <p:cNvSpPr txBox="1">
            <a:spLocks noChangeArrowheads="1"/>
          </p:cNvSpPr>
          <p:nvPr/>
        </p:nvSpPr>
        <p:spPr bwMode="auto">
          <a:xfrm>
            <a:off x="5219700" y="5602014"/>
            <a:ext cx="3744788" cy="923330"/>
          </a:xfrm>
          <a:prstGeom prst="rect">
            <a:avLst/>
          </a:prstGeom>
          <a:solidFill>
            <a:schemeClr val="folHlink"/>
          </a:solidFill>
          <a:ln w="28575">
            <a:solidFill>
              <a:schemeClr val="accent2"/>
            </a:solidFill>
            <a:miter lim="800000"/>
            <a:headEnd/>
            <a:tailEnd/>
          </a:ln>
        </p:spPr>
        <p:txBody>
          <a:bodyPr wrap="square">
            <a:spAutoFit/>
          </a:bodyPr>
          <a:lstStyle/>
          <a:p>
            <a:pPr marL="342900" indent="-342900"/>
            <a:r>
              <a:rPr lang="en-GB" b="1" dirty="0" smtClean="0"/>
              <a:t>How </a:t>
            </a:r>
            <a:r>
              <a:rPr lang="en-GB" b="1" dirty="0"/>
              <a:t>to:</a:t>
            </a:r>
          </a:p>
          <a:p>
            <a:pPr marL="342900" indent="-342900">
              <a:buFontTx/>
              <a:buAutoNum type="arabicParenR"/>
            </a:pPr>
            <a:r>
              <a:rPr lang="en-GB" dirty="0" smtClean="0"/>
              <a:t>Improve </a:t>
            </a:r>
            <a:r>
              <a:rPr lang="en-GB" dirty="0"/>
              <a:t>problem </a:t>
            </a:r>
            <a:r>
              <a:rPr lang="en-GB" dirty="0" smtClean="0"/>
              <a:t>specification?</a:t>
            </a:r>
            <a:endParaRPr lang="en-GB" dirty="0"/>
          </a:p>
          <a:p>
            <a:pPr marL="342900" indent="-342900">
              <a:buFontTx/>
              <a:buAutoNum type="arabicParenR"/>
            </a:pPr>
            <a:r>
              <a:rPr lang="en-GB" dirty="0"/>
              <a:t>Relate it with the </a:t>
            </a:r>
            <a:r>
              <a:rPr lang="en-GB" dirty="0" smtClean="0"/>
              <a:t>construction?</a:t>
            </a:r>
            <a:endParaRPr lang="en-GB" dirty="0"/>
          </a:p>
        </p:txBody>
      </p:sp>
      <p:pic>
        <p:nvPicPr>
          <p:cNvPr id="8" name="Picture 11"/>
          <p:cNvPicPr>
            <a:picLocks noChangeAspect="1" noChangeArrowheads="1"/>
          </p:cNvPicPr>
          <p:nvPr/>
        </p:nvPicPr>
        <p:blipFill>
          <a:blip r:embed="rId5" cstate="print"/>
          <a:srcRect/>
          <a:stretch>
            <a:fillRect/>
          </a:stretch>
        </p:blipFill>
        <p:spPr bwMode="auto">
          <a:xfrm>
            <a:off x="1259632" y="4509120"/>
            <a:ext cx="3168352" cy="1944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7238"/>
                                        </p:tgtEl>
                                        <p:attrNameLst>
                                          <p:attrName>style.visibility</p:attrName>
                                        </p:attrNameLst>
                                      </p:cBhvr>
                                      <p:to>
                                        <p:strVal val="visible"/>
                                      </p:to>
                                    </p:set>
                                    <p:animEffect transition="in" filter="fade">
                                      <p:cBhvr>
                                        <p:cTn id="7" dur="2000"/>
                                        <p:tgtEl>
                                          <p:spTgt spid="60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idx="4294967295"/>
          </p:nvPr>
        </p:nvSpPr>
        <p:spPr/>
        <p:txBody>
          <a:bodyPr/>
          <a:lstStyle/>
          <a:p>
            <a:pPr eaLnBrk="1" hangingPunct="1"/>
            <a:r>
              <a:rPr lang="en-GB" sz="3600" dirty="0" smtClean="0"/>
              <a:t>Solution Proposal</a:t>
            </a:r>
            <a:br>
              <a:rPr lang="en-GB" sz="3600" dirty="0" smtClean="0"/>
            </a:br>
            <a:r>
              <a:rPr lang="en-GB" sz="1800" b="1" dirty="0" smtClean="0"/>
              <a:t>Overview and Developed </a:t>
            </a:r>
            <a:r>
              <a:rPr lang="en-GB" sz="1800" b="1" dirty="0" err="1" smtClean="0"/>
              <a:t>Artifacts</a:t>
            </a:r>
            <a:endParaRPr lang="en-GB" sz="1800" b="1" dirty="0" smtClean="0"/>
          </a:p>
        </p:txBody>
      </p:sp>
      <p:sp>
        <p:nvSpPr>
          <p:cNvPr id="6256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25667" name="Rectangle 10"/>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en-US"/>
          </a:p>
        </p:txBody>
      </p:sp>
      <p:sp>
        <p:nvSpPr>
          <p:cNvPr id="7" name="Rectangle 6"/>
          <p:cNvSpPr/>
          <p:nvPr/>
        </p:nvSpPr>
        <p:spPr>
          <a:xfrm>
            <a:off x="1115616" y="2149548"/>
            <a:ext cx="5184576" cy="3970318"/>
          </a:xfrm>
          <a:prstGeom prst="rect">
            <a:avLst/>
          </a:prstGeom>
        </p:spPr>
        <p:txBody>
          <a:bodyPr wrap="square">
            <a:spAutoFit/>
          </a:bodyPr>
          <a:lstStyle/>
          <a:p>
            <a:pPr marL="514350" indent="-514350" eaLnBrk="0" hangingPunct="0">
              <a:spcBef>
                <a:spcPct val="20000"/>
              </a:spcBef>
              <a:buClr>
                <a:schemeClr val="bg2"/>
              </a:buClr>
              <a:buSzPct val="75000"/>
              <a:buFont typeface="+mj-lt"/>
              <a:buAutoNum type="arabicPeriod"/>
            </a:pPr>
            <a:r>
              <a:rPr lang="en-GB" sz="2800" dirty="0" smtClean="0"/>
              <a:t>e3Value and DEMO integration ontology</a:t>
            </a:r>
          </a:p>
          <a:p>
            <a:pPr marL="514350" indent="-514350" eaLnBrk="0" hangingPunct="0">
              <a:spcBef>
                <a:spcPct val="20000"/>
              </a:spcBef>
              <a:buClr>
                <a:schemeClr val="bg2"/>
              </a:buClr>
              <a:buSzPct val="75000"/>
              <a:buFont typeface="+mj-lt"/>
              <a:buAutoNum type="arabicPeriod"/>
            </a:pPr>
            <a:endParaRPr lang="en-GB" sz="2800" dirty="0" smtClean="0"/>
          </a:p>
          <a:p>
            <a:pPr marL="514350" indent="-514350" eaLnBrk="0" hangingPunct="0">
              <a:spcBef>
                <a:spcPct val="20000"/>
              </a:spcBef>
              <a:buClr>
                <a:schemeClr val="bg2"/>
              </a:buClr>
              <a:buSzPct val="75000"/>
              <a:buFont typeface="+mj-lt"/>
              <a:buAutoNum type="arabicPeriod"/>
            </a:pPr>
            <a:r>
              <a:rPr lang="en-GB" sz="2800" dirty="0" err="1" smtClean="0"/>
              <a:t>VoSDP</a:t>
            </a:r>
            <a:r>
              <a:rPr lang="en-GB" sz="2800" dirty="0" smtClean="0"/>
              <a:t> </a:t>
            </a:r>
            <a:r>
              <a:rPr lang="en-GB" sz="2800" dirty="0"/>
              <a:t>Method</a:t>
            </a:r>
          </a:p>
          <a:p>
            <a:pPr marL="514350" indent="-514350" eaLnBrk="0" hangingPunct="0">
              <a:spcBef>
                <a:spcPct val="20000"/>
              </a:spcBef>
              <a:buClr>
                <a:schemeClr val="bg2"/>
              </a:buClr>
              <a:buSzPct val="75000"/>
              <a:buFont typeface="+mj-lt"/>
              <a:buAutoNum type="arabicPeriod"/>
            </a:pPr>
            <a:endParaRPr lang="en-GB" sz="2800" dirty="0" smtClean="0"/>
          </a:p>
          <a:p>
            <a:pPr marL="514350" indent="-514350" eaLnBrk="0" hangingPunct="0">
              <a:spcBef>
                <a:spcPct val="20000"/>
              </a:spcBef>
              <a:buClr>
                <a:schemeClr val="bg2"/>
              </a:buClr>
              <a:buSzPct val="75000"/>
              <a:buFont typeface="+mj-lt"/>
              <a:buAutoNum type="arabicPeriod"/>
            </a:pPr>
            <a:r>
              <a:rPr lang="en-GB" sz="2800" dirty="0" smtClean="0"/>
              <a:t>Solution Development Organization (SDO)</a:t>
            </a:r>
          </a:p>
          <a:p>
            <a:pPr marL="514350" indent="-514350" eaLnBrk="0" hangingPunct="0">
              <a:spcBef>
                <a:spcPct val="20000"/>
              </a:spcBef>
              <a:buClr>
                <a:schemeClr val="bg2"/>
              </a:buClr>
              <a:buSzPct val="75000"/>
              <a:buFont typeface="+mj-lt"/>
              <a:buAutoNum type="arabicPeriod"/>
            </a:pPr>
            <a:endParaRPr lang="en-GB" sz="2800" dirty="0" smtClean="0"/>
          </a:p>
        </p:txBody>
      </p:sp>
      <p:pic>
        <p:nvPicPr>
          <p:cNvPr id="9" name="Picture 15"/>
          <p:cNvPicPr>
            <a:picLocks noChangeAspect="1" noChangeArrowheads="1"/>
          </p:cNvPicPr>
          <p:nvPr/>
        </p:nvPicPr>
        <p:blipFill>
          <a:blip r:embed="rId4" cstate="print"/>
          <a:srcRect/>
          <a:stretch>
            <a:fillRect/>
          </a:stretch>
        </p:blipFill>
        <p:spPr bwMode="auto">
          <a:xfrm>
            <a:off x="6615342" y="2192851"/>
            <a:ext cx="1296144" cy="876109"/>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6444208" y="3456584"/>
            <a:ext cx="1611294" cy="908520"/>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1601508217"/>
              </p:ext>
            </p:extLst>
          </p:nvPr>
        </p:nvGraphicFramePr>
        <p:xfrm>
          <a:off x="6615342" y="4725144"/>
          <a:ext cx="1239739" cy="882310"/>
        </p:xfrm>
        <a:graphic>
          <a:graphicData uri="http://schemas.openxmlformats.org/presentationml/2006/ole">
            <mc:AlternateContent xmlns:mc="http://schemas.openxmlformats.org/markup-compatibility/2006">
              <mc:Choice xmlns:v="urn:schemas-microsoft-com:vml" Requires="v">
                <p:oleObj spid="_x0000_s942102" name="Visio" r:id="rId6" imgW="8454019" imgH="6012649" progId="Visio.Drawing.11">
                  <p:embed/>
                </p:oleObj>
              </mc:Choice>
              <mc:Fallback>
                <p:oleObj name="Visio" r:id="rId6" imgW="8454019" imgH="6012649" progId="Visio.Drawing.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342" y="4725144"/>
                        <a:ext cx="1239739" cy="88231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Grp="1" noChangeArrowheads="1"/>
          </p:cNvSpPr>
          <p:nvPr>
            <p:ph type="title" idx="4294967295"/>
          </p:nvPr>
        </p:nvSpPr>
        <p:spPr/>
        <p:txBody>
          <a:bodyPr/>
          <a:lstStyle/>
          <a:p>
            <a:pPr eaLnBrk="1" hangingPunct="1"/>
            <a:r>
              <a:rPr lang="en-GB" sz="3600" dirty="0" smtClean="0"/>
              <a:t>Solution Proposal - Ontology</a:t>
            </a:r>
            <a:br>
              <a:rPr lang="en-GB" sz="3600" dirty="0" smtClean="0"/>
            </a:br>
            <a:r>
              <a:rPr lang="en-GB" sz="1800" b="1" dirty="0" smtClean="0"/>
              <a:t>e3Value and DEMO integration Ontology</a:t>
            </a:r>
          </a:p>
        </p:txBody>
      </p:sp>
      <p:sp>
        <p:nvSpPr>
          <p:cNvPr id="6256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25667" name="Rectangle 10"/>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en-US"/>
          </a:p>
        </p:txBody>
      </p:sp>
      <p:pic>
        <p:nvPicPr>
          <p:cNvPr id="625668" name="Picture 15"/>
          <p:cNvPicPr>
            <a:picLocks noChangeAspect="1" noChangeArrowheads="1"/>
          </p:cNvPicPr>
          <p:nvPr/>
        </p:nvPicPr>
        <p:blipFill>
          <a:blip r:embed="rId3" cstate="print"/>
          <a:srcRect/>
          <a:stretch>
            <a:fillRect/>
          </a:stretch>
        </p:blipFill>
        <p:spPr bwMode="auto">
          <a:xfrm>
            <a:off x="4027497" y="2493516"/>
            <a:ext cx="4792975" cy="3239740"/>
          </a:xfrm>
          <a:prstGeom prst="rect">
            <a:avLst/>
          </a:prstGeom>
          <a:noFill/>
          <a:ln w="9525">
            <a:noFill/>
            <a:miter lim="800000"/>
            <a:headEnd/>
            <a:tailEnd/>
          </a:ln>
        </p:spPr>
      </p:pic>
      <p:sp>
        <p:nvSpPr>
          <p:cNvPr id="8" name="Rectangle 3"/>
          <p:cNvSpPr>
            <a:spLocks noChangeArrowheads="1"/>
          </p:cNvSpPr>
          <p:nvPr/>
        </p:nvSpPr>
        <p:spPr bwMode="auto">
          <a:xfrm>
            <a:off x="468313" y="1844824"/>
            <a:ext cx="3743647" cy="3464768"/>
          </a:xfrm>
          <a:prstGeom prst="rect">
            <a:avLst/>
          </a:prstGeom>
          <a:noFill/>
          <a:ln w="9525">
            <a:noFill/>
            <a:miter lim="800000"/>
            <a:headEnd/>
            <a:tailEnd/>
          </a:ln>
        </p:spPr>
        <p:txBody>
          <a:bodyPr/>
          <a:lstStyle/>
          <a:p>
            <a:pPr marL="342900" indent="-342900">
              <a:buClr>
                <a:schemeClr val="bg2"/>
              </a:buClr>
              <a:buSzPct val="75000"/>
              <a:buFont typeface="Wingdings" pitchFamily="2" charset="2"/>
              <a:buChar char="n"/>
            </a:pPr>
            <a:endParaRPr lang="en-US" sz="2000" dirty="0" smtClean="0"/>
          </a:p>
          <a:p>
            <a:pPr marL="342900" indent="-342900">
              <a:buClr>
                <a:schemeClr val="bg2"/>
              </a:buClr>
              <a:buSzPct val="75000"/>
              <a:buFont typeface="Wingdings" pitchFamily="2" charset="2"/>
              <a:buChar char="n"/>
            </a:pPr>
            <a:endParaRPr lang="pt-PT" sz="2000" dirty="0" smtClean="0"/>
          </a:p>
          <a:p>
            <a:pPr marL="342900" indent="-342900">
              <a:buClr>
                <a:schemeClr val="bg2"/>
              </a:buClr>
              <a:buSzPct val="75000"/>
              <a:buFont typeface="Wingdings" pitchFamily="2" charset="2"/>
              <a:buChar char="n"/>
            </a:pPr>
            <a:r>
              <a:rPr lang="pt-PT" sz="2000" dirty="0" smtClean="0"/>
              <a:t>e3Value:</a:t>
            </a:r>
          </a:p>
          <a:p>
            <a:pPr marL="800100" lvl="1" indent="-342900">
              <a:buClr>
                <a:schemeClr val="bg2"/>
              </a:buClr>
              <a:buSzPct val="75000"/>
              <a:buFont typeface="Wingdings" pitchFamily="2" charset="2"/>
              <a:buChar char="n"/>
            </a:pPr>
            <a:r>
              <a:rPr lang="pt-PT" dirty="0" smtClean="0"/>
              <a:t>value coherence and completeness through assigning responsibility</a:t>
            </a:r>
          </a:p>
          <a:p>
            <a:pPr marL="800100" lvl="1" indent="-342900">
              <a:buClr>
                <a:schemeClr val="bg2"/>
              </a:buClr>
              <a:buSzPct val="75000"/>
              <a:buFont typeface="Wingdings" pitchFamily="2" charset="2"/>
              <a:buChar char="n"/>
            </a:pPr>
            <a:r>
              <a:rPr lang="pt-PT" dirty="0" smtClean="0"/>
              <a:t>economic reciprocity</a:t>
            </a:r>
          </a:p>
          <a:p>
            <a:pPr marL="800100" lvl="1" indent="-342900">
              <a:buClr>
                <a:schemeClr val="bg2"/>
              </a:buClr>
              <a:buSzPct val="75000"/>
              <a:buFont typeface="Wingdings" pitchFamily="2" charset="2"/>
              <a:buChar char="n"/>
            </a:pPr>
            <a:r>
              <a:rPr lang="pt-PT" dirty="0" smtClean="0"/>
              <a:t>value object enforcement on p-facts</a:t>
            </a:r>
          </a:p>
          <a:p>
            <a:pPr marL="342900" indent="-342900">
              <a:buClr>
                <a:schemeClr val="bg2"/>
              </a:buClr>
              <a:buSzPct val="75000"/>
              <a:buFont typeface="Wingdings" pitchFamily="2" charset="2"/>
              <a:buChar char="n"/>
            </a:pPr>
            <a:endParaRPr lang="pt-PT" sz="2000" dirty="0" smtClean="0"/>
          </a:p>
          <a:p>
            <a:pPr marL="342900" indent="-342900">
              <a:buClr>
                <a:schemeClr val="bg2"/>
              </a:buClr>
              <a:buSzPct val="75000"/>
              <a:buFont typeface="Wingdings" pitchFamily="2" charset="2"/>
              <a:buChar char="n"/>
            </a:pPr>
            <a:r>
              <a:rPr lang="pt-PT" sz="2000" dirty="0" smtClean="0"/>
              <a:t>DEMO</a:t>
            </a:r>
          </a:p>
          <a:p>
            <a:pPr marL="800100" lvl="1" indent="-342900">
              <a:buClr>
                <a:schemeClr val="bg2"/>
              </a:buClr>
              <a:buSzPct val="75000"/>
              <a:buFont typeface="Wingdings" pitchFamily="2" charset="2"/>
              <a:buChar char="n"/>
            </a:pPr>
            <a:r>
              <a:rPr lang="pt-PT" sz="1600" dirty="0" smtClean="0"/>
              <a:t>complexity reduction</a:t>
            </a:r>
          </a:p>
          <a:p>
            <a:pPr marL="800100" lvl="1" indent="-342900">
              <a:buClr>
                <a:schemeClr val="bg2"/>
              </a:buClr>
              <a:buSzPct val="75000"/>
              <a:buFont typeface="Wingdings" pitchFamily="2" charset="2"/>
              <a:buChar char="n"/>
            </a:pPr>
            <a:r>
              <a:rPr lang="pt-PT" sz="1600" dirty="0" smtClean="0"/>
              <a:t>transactional context</a:t>
            </a:r>
          </a:p>
          <a:p>
            <a:pPr marL="800100" lvl="1" indent="-342900">
              <a:buClr>
                <a:schemeClr val="bg2"/>
              </a:buClr>
              <a:buSzPct val="75000"/>
              <a:buFont typeface="Wingdings" pitchFamily="2" charset="2"/>
              <a:buChar char="n"/>
            </a:pPr>
            <a:r>
              <a:rPr lang="pt-PT" sz="1600" dirty="0" smtClean="0"/>
              <a:t>construction support</a:t>
            </a:r>
          </a:p>
        </p:txBody>
      </p:sp>
    </p:spTree>
    <p:extLst>
      <p:ext uri="{BB962C8B-B14F-4D97-AF65-F5344CB8AC3E}">
        <p14:creationId xmlns:p14="http://schemas.microsoft.com/office/powerpoint/2010/main" val="1351596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90" name="Title 1"/>
          <p:cNvSpPr>
            <a:spLocks noGrp="1"/>
          </p:cNvSpPr>
          <p:nvPr>
            <p:ph type="title" idx="4294967295"/>
          </p:nvPr>
        </p:nvSpPr>
        <p:spPr/>
        <p:txBody>
          <a:bodyPr/>
          <a:lstStyle/>
          <a:p>
            <a:r>
              <a:rPr lang="en-GB" sz="3600" dirty="0" smtClean="0"/>
              <a:t>Solution Proposal - Ontology</a:t>
            </a:r>
            <a:r>
              <a:rPr lang="en-US" sz="3600" dirty="0" smtClean="0"/>
              <a:t/>
            </a:r>
            <a:br>
              <a:rPr lang="en-US" sz="3600" dirty="0" smtClean="0"/>
            </a:br>
            <a:r>
              <a:rPr lang="en-GB" sz="1800" b="1" dirty="0" smtClean="0"/>
              <a:t>Integration </a:t>
            </a:r>
            <a:r>
              <a:rPr lang="pt-PT" sz="1800" b="1" dirty="0" smtClean="0"/>
              <a:t>Ontology :: Aligning Actors + Value Transaction</a:t>
            </a:r>
            <a:endParaRPr lang="en-US" sz="1800" b="1" dirty="0" smtClean="0"/>
          </a:p>
        </p:txBody>
      </p:sp>
      <p:sp>
        <p:nvSpPr>
          <p:cNvPr id="57959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79592" name="Content Placeholder 2"/>
          <p:cNvSpPr>
            <a:spLocks noGrp="1"/>
          </p:cNvSpPr>
          <p:nvPr>
            <p:ph idx="4294967295"/>
          </p:nvPr>
        </p:nvSpPr>
        <p:spPr/>
        <p:txBody>
          <a:bodyPr/>
          <a:lstStyle/>
          <a:p>
            <a:r>
              <a:rPr lang="en-US" sz="1400" b="1" dirty="0" smtClean="0"/>
              <a:t>Actors </a:t>
            </a:r>
            <a:r>
              <a:rPr lang="en-US" sz="1400" dirty="0" smtClean="0"/>
              <a:t>are active elements of social systems and value networks, i.e., belong to a system part</a:t>
            </a:r>
          </a:p>
          <a:p>
            <a:r>
              <a:rPr lang="en-US" sz="1400" dirty="0" smtClean="0"/>
              <a:t>In </a:t>
            </a:r>
            <a:r>
              <a:rPr lang="en-US" sz="1400" b="1" dirty="0" smtClean="0"/>
              <a:t>DEMO</a:t>
            </a:r>
            <a:r>
              <a:rPr lang="en-US" sz="1400" dirty="0" smtClean="0"/>
              <a:t>, an actor is a </a:t>
            </a:r>
            <a:r>
              <a:rPr lang="en-US" sz="1400" i="1" dirty="0" smtClean="0"/>
              <a:t>subject</a:t>
            </a:r>
            <a:r>
              <a:rPr lang="en-US" sz="1400" dirty="0" smtClean="0"/>
              <a:t> fulfilling an </a:t>
            </a:r>
            <a:r>
              <a:rPr lang="en-US" sz="1400" i="1" dirty="0" smtClean="0"/>
              <a:t>actor role</a:t>
            </a:r>
            <a:r>
              <a:rPr lang="en-US" sz="1400" dirty="0" smtClean="0"/>
              <a:t> in a </a:t>
            </a:r>
            <a:r>
              <a:rPr lang="en-US" sz="1400" i="1" dirty="0" smtClean="0"/>
              <a:t>transaction type</a:t>
            </a:r>
            <a:r>
              <a:rPr lang="en-US" sz="1400" dirty="0" smtClean="0"/>
              <a:t>. The </a:t>
            </a:r>
            <a:r>
              <a:rPr lang="en-US" sz="1400" i="1" dirty="0" smtClean="0"/>
              <a:t>initiator</a:t>
            </a:r>
            <a:r>
              <a:rPr lang="en-US" sz="1400" dirty="0" smtClean="0"/>
              <a:t> and </a:t>
            </a:r>
            <a:r>
              <a:rPr lang="en-US" sz="1400" i="1" dirty="0" smtClean="0"/>
              <a:t>executor</a:t>
            </a:r>
            <a:r>
              <a:rPr lang="en-US" sz="1400" dirty="0" smtClean="0"/>
              <a:t> actor roles are related by their common interest in bringing about a </a:t>
            </a:r>
            <a:r>
              <a:rPr lang="en-US" sz="1400" i="1" dirty="0" smtClean="0"/>
              <a:t>production result</a:t>
            </a:r>
            <a:endParaRPr lang="en-US" sz="1400" dirty="0" smtClean="0"/>
          </a:p>
          <a:p>
            <a:r>
              <a:rPr lang="en-US" sz="1400" dirty="0" smtClean="0"/>
              <a:t>In </a:t>
            </a:r>
            <a:r>
              <a:rPr lang="en-US" sz="1400" b="1" dirty="0" smtClean="0"/>
              <a:t>e3Value</a:t>
            </a:r>
            <a:r>
              <a:rPr lang="en-US" sz="1400" dirty="0" smtClean="0"/>
              <a:t>, both actors (</a:t>
            </a:r>
            <a:r>
              <a:rPr lang="en-US" sz="1400" i="1" dirty="0" smtClean="0"/>
              <a:t>provider</a:t>
            </a:r>
            <a:r>
              <a:rPr lang="en-US" sz="1400" dirty="0" smtClean="0"/>
              <a:t> and </a:t>
            </a:r>
            <a:r>
              <a:rPr lang="en-US" sz="1400" i="1" dirty="0" smtClean="0"/>
              <a:t>requester</a:t>
            </a:r>
            <a:r>
              <a:rPr lang="en-US" sz="1400" dirty="0" smtClean="0"/>
              <a:t>) are bound by the willingness to share value objects with the concept of reciprocity</a:t>
            </a:r>
          </a:p>
          <a:p>
            <a:r>
              <a:rPr lang="en-US" sz="1400" i="1" dirty="0" smtClean="0"/>
              <a:t>Artificial</a:t>
            </a:r>
            <a:r>
              <a:rPr lang="en-US" sz="1400" dirty="0" smtClean="0"/>
              <a:t> economical independence - </a:t>
            </a:r>
            <a:r>
              <a:rPr lang="en-US" sz="1400" b="1" i="1" u="sng" dirty="0" smtClean="0"/>
              <a:t>actor role + subject </a:t>
            </a:r>
            <a:r>
              <a:rPr lang="en-US" sz="1400" b="1" u="sng" dirty="0" smtClean="0"/>
              <a:t>match </a:t>
            </a:r>
            <a:r>
              <a:rPr lang="en-US" sz="1400" b="1" i="1" u="sng" dirty="0" smtClean="0"/>
              <a:t>economic actor</a:t>
            </a:r>
          </a:p>
          <a:p>
            <a:endParaRPr lang="en-US" sz="1400" b="1" u="sng" dirty="0" smtClean="0"/>
          </a:p>
          <a:p>
            <a:r>
              <a:rPr lang="en-US" sz="1400" dirty="0" smtClean="0"/>
              <a:t>Actors connect by associating Value Ports of different directions</a:t>
            </a:r>
          </a:p>
          <a:p>
            <a:r>
              <a:rPr lang="en-US" sz="1400" dirty="0" smtClean="0"/>
              <a:t>A DEMO </a:t>
            </a:r>
            <a:r>
              <a:rPr lang="en-US" sz="1400" b="1" dirty="0" smtClean="0"/>
              <a:t>Transaction </a:t>
            </a:r>
            <a:r>
              <a:rPr lang="en-US" sz="1400" dirty="0" smtClean="0"/>
              <a:t>matches a </a:t>
            </a:r>
            <a:r>
              <a:rPr lang="en-US" sz="1400" b="1" dirty="0" smtClean="0"/>
              <a:t>Value Exchange</a:t>
            </a:r>
            <a:r>
              <a:rPr lang="en-US" sz="1400" dirty="0" smtClean="0"/>
              <a:t>, relating two value ports</a:t>
            </a:r>
            <a:endParaRPr lang="en-US" sz="1400" baseline="30000" dirty="0" smtClean="0"/>
          </a:p>
          <a:p>
            <a:r>
              <a:rPr lang="en-US" sz="1400" b="1" dirty="0" smtClean="0"/>
              <a:t>A </a:t>
            </a:r>
            <a:r>
              <a:rPr lang="en-US" sz="1400" b="1" u="sng" dirty="0" smtClean="0"/>
              <a:t>Value Transaction</a:t>
            </a:r>
            <a:r>
              <a:rPr lang="en-US" sz="1400" dirty="0" smtClean="0"/>
              <a:t> involves at least two, according to the principle of economic reciprocity</a:t>
            </a:r>
          </a:p>
          <a:p>
            <a:r>
              <a:rPr lang="en-US" sz="1400" dirty="0" smtClean="0"/>
              <a:t>In the Library, Readers (US) </a:t>
            </a:r>
            <a:r>
              <a:rPr lang="en-US" sz="1400" b="1" dirty="0" smtClean="0"/>
              <a:t>choose </a:t>
            </a:r>
            <a:r>
              <a:rPr lang="en-US" sz="1400" dirty="0" smtClean="0"/>
              <a:t>to </a:t>
            </a:r>
            <a:r>
              <a:rPr lang="en-US" sz="1400" i="1" dirty="0" smtClean="0"/>
              <a:t>use</a:t>
            </a:r>
            <a:r>
              <a:rPr lang="en-US" sz="1400" dirty="0" smtClean="0"/>
              <a:t> the CSO (OS) to get a Book in exchange for Money</a:t>
            </a:r>
          </a:p>
          <a:p>
            <a:endParaRPr lang="en-US" sz="1400" dirty="0" smtClean="0"/>
          </a:p>
          <a:p>
            <a:endParaRPr lang="en-US" sz="1400" i="1" u="sng" dirty="0" smtClean="0"/>
          </a:p>
        </p:txBody>
      </p:sp>
      <p:graphicFrame>
        <p:nvGraphicFramePr>
          <p:cNvPr id="579589" name="Object 5"/>
          <p:cNvGraphicFramePr>
            <a:graphicFrameLocks noChangeAspect="1"/>
          </p:cNvGraphicFramePr>
          <p:nvPr/>
        </p:nvGraphicFramePr>
        <p:xfrm>
          <a:off x="1692275" y="4733925"/>
          <a:ext cx="5759450" cy="1647825"/>
        </p:xfrm>
        <a:graphic>
          <a:graphicData uri="http://schemas.openxmlformats.org/presentationml/2006/ole">
            <mc:AlternateContent xmlns:mc="http://schemas.openxmlformats.org/markup-compatibility/2006">
              <mc:Choice xmlns:v="urn:schemas-microsoft-com:vml" Requires="v">
                <p:oleObj spid="_x0000_s579614" name="Visio" r:id="rId4" imgW="7784287" imgH="2221992" progId="Visio.Drawing.11">
                  <p:embed/>
                </p:oleObj>
              </mc:Choice>
              <mc:Fallback>
                <p:oleObj name="Visio" r:id="rId4" imgW="7784287" imgH="2221992"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733925"/>
                        <a:ext cx="5759450"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6" name="Title 1"/>
          <p:cNvSpPr>
            <a:spLocks noGrp="1"/>
          </p:cNvSpPr>
          <p:nvPr>
            <p:ph type="title" idx="4294967295"/>
          </p:nvPr>
        </p:nvSpPr>
        <p:spPr/>
        <p:txBody>
          <a:bodyPr/>
          <a:lstStyle/>
          <a:p>
            <a:r>
              <a:rPr lang="en-GB" sz="3600" dirty="0" smtClean="0"/>
              <a:t>Solution Proposal - Ontology</a:t>
            </a:r>
            <a:r>
              <a:rPr lang="en-US" sz="3600" dirty="0" smtClean="0"/>
              <a:t/>
            </a:r>
            <a:br>
              <a:rPr lang="en-US" sz="3600" dirty="0" smtClean="0"/>
            </a:br>
            <a:r>
              <a:rPr lang="en-GB" sz="1800" b="1" dirty="0" smtClean="0"/>
              <a:t>Integration </a:t>
            </a:r>
            <a:r>
              <a:rPr lang="pt-PT" sz="1800" b="1" dirty="0" smtClean="0"/>
              <a:t>Ontology :: </a:t>
            </a:r>
            <a:r>
              <a:rPr lang="en-US" sz="1800" b="1" dirty="0" smtClean="0"/>
              <a:t>Demand / Offer definition</a:t>
            </a:r>
          </a:p>
        </p:txBody>
      </p:sp>
      <p:sp>
        <p:nvSpPr>
          <p:cNvPr id="58368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83688" name="Content Placeholder 2"/>
          <p:cNvSpPr>
            <a:spLocks noGrp="1"/>
          </p:cNvSpPr>
          <p:nvPr>
            <p:ph idx="4294967295"/>
          </p:nvPr>
        </p:nvSpPr>
        <p:spPr/>
        <p:txBody>
          <a:bodyPr/>
          <a:lstStyle/>
          <a:p>
            <a:r>
              <a:rPr lang="en-US" sz="1400" dirty="0" smtClean="0"/>
              <a:t>A </a:t>
            </a:r>
            <a:r>
              <a:rPr lang="en-US" sz="1400" b="1" dirty="0" smtClean="0"/>
              <a:t>Value Interface </a:t>
            </a:r>
            <a:r>
              <a:rPr lang="en-US" sz="1400" dirty="0" smtClean="0"/>
              <a:t>represents </a:t>
            </a:r>
            <a:r>
              <a:rPr lang="en-US" sz="1400" b="1" dirty="0" smtClean="0"/>
              <a:t>willingness</a:t>
            </a:r>
            <a:r>
              <a:rPr lang="en-US" sz="1400" dirty="0" smtClean="0"/>
              <a:t> to provide service to its environment</a:t>
            </a:r>
          </a:p>
          <a:p>
            <a:r>
              <a:rPr lang="en-US" sz="1400" dirty="0" smtClean="0"/>
              <a:t>An outbound </a:t>
            </a:r>
            <a:r>
              <a:rPr lang="en-US" sz="1400" b="1" dirty="0" smtClean="0"/>
              <a:t>Value Port</a:t>
            </a:r>
            <a:r>
              <a:rPr lang="en-US" sz="1400" dirty="0" smtClean="0"/>
              <a:t> specifies the offer of a particular </a:t>
            </a:r>
            <a:r>
              <a:rPr lang="en-US" sz="1400" b="1" dirty="0" smtClean="0"/>
              <a:t>Value Object</a:t>
            </a:r>
            <a:endParaRPr lang="en-US" sz="1400" dirty="0" smtClean="0"/>
          </a:p>
          <a:p>
            <a:r>
              <a:rPr lang="en-US" sz="1400" dirty="0" smtClean="0"/>
              <a:t>To enter into transactions, actors must be </a:t>
            </a:r>
            <a:r>
              <a:rPr lang="en-US" sz="1400" b="1" dirty="0" smtClean="0"/>
              <a:t>competent</a:t>
            </a:r>
            <a:r>
              <a:rPr lang="en-US" sz="1400" dirty="0" smtClean="0"/>
              <a:t> to perform the associated acts:</a:t>
            </a:r>
          </a:p>
          <a:p>
            <a:pPr lvl="1"/>
            <a:r>
              <a:rPr lang="en-US" sz="1200" i="1" dirty="0" err="1" smtClean="0"/>
              <a:t>hasInValuePort</a:t>
            </a:r>
            <a:r>
              <a:rPr lang="en-US" sz="1200" i="1" dirty="0" smtClean="0"/>
              <a:t> x  =&gt; x is competent to perform </a:t>
            </a:r>
            <a:r>
              <a:rPr lang="en-US" sz="1200" b="1" i="1" dirty="0" smtClean="0"/>
              <a:t>request</a:t>
            </a:r>
            <a:r>
              <a:rPr lang="en-US" sz="1200" i="1" dirty="0" smtClean="0"/>
              <a:t> and </a:t>
            </a:r>
            <a:r>
              <a:rPr lang="en-US" sz="1200" b="1" i="1" dirty="0" smtClean="0"/>
              <a:t>accept </a:t>
            </a:r>
            <a:r>
              <a:rPr lang="en-US" sz="1200" dirty="0" smtClean="0"/>
              <a:t>(c-act)</a:t>
            </a:r>
          </a:p>
          <a:p>
            <a:pPr lvl="1"/>
            <a:r>
              <a:rPr lang="en-US" sz="1200" i="1" dirty="0" err="1" smtClean="0"/>
              <a:t>hasOutValuePort</a:t>
            </a:r>
            <a:r>
              <a:rPr lang="en-US" sz="1200" i="1" dirty="0" smtClean="0"/>
              <a:t> x  =&gt; x is competent to perform </a:t>
            </a:r>
            <a:r>
              <a:rPr lang="en-US" sz="1200" b="1" i="1" dirty="0" smtClean="0"/>
              <a:t>promise</a:t>
            </a:r>
            <a:r>
              <a:rPr lang="en-US" sz="1200" i="1" dirty="0" smtClean="0"/>
              <a:t> and </a:t>
            </a:r>
            <a:r>
              <a:rPr lang="en-US" sz="1200" b="1" i="1" dirty="0" smtClean="0"/>
              <a:t>state </a:t>
            </a:r>
            <a:r>
              <a:rPr lang="en-US" sz="1200" dirty="0" smtClean="0"/>
              <a:t>(c-act)</a:t>
            </a:r>
          </a:p>
          <a:p>
            <a:pPr lvl="1"/>
            <a:r>
              <a:rPr lang="en-US" sz="1200" i="1" dirty="0" err="1" smtClean="0"/>
              <a:t>hasOutValuePort</a:t>
            </a:r>
            <a:r>
              <a:rPr lang="en-US" sz="1200" i="1" dirty="0" smtClean="0"/>
              <a:t> x  =&gt; x is competent to perform </a:t>
            </a:r>
            <a:r>
              <a:rPr lang="en-US" sz="1200" b="1" i="1" dirty="0" smtClean="0"/>
              <a:t>execute </a:t>
            </a:r>
            <a:r>
              <a:rPr lang="en-US" sz="1200" dirty="0" smtClean="0"/>
              <a:t>(p-act)</a:t>
            </a:r>
          </a:p>
          <a:p>
            <a:r>
              <a:rPr lang="en-US" sz="1400" dirty="0" smtClean="0"/>
              <a:t>A p-fact is produced by performing a </a:t>
            </a:r>
            <a:r>
              <a:rPr lang="en-US" sz="1400" b="1" dirty="0" smtClean="0"/>
              <a:t>Value Activity</a:t>
            </a:r>
          </a:p>
          <a:p>
            <a:r>
              <a:rPr lang="en-US" sz="1400" dirty="0" smtClean="0"/>
              <a:t>A value activity must be assigned to some actor; an actor has at least one value activity</a:t>
            </a:r>
          </a:p>
          <a:p>
            <a:r>
              <a:rPr lang="en-US" sz="1400" dirty="0" smtClean="0"/>
              <a:t>In e3Value, a given value activity is </a:t>
            </a:r>
            <a:r>
              <a:rPr lang="en-US" sz="1400" i="1" dirty="0" smtClean="0"/>
              <a:t>performed by </a:t>
            </a:r>
            <a:r>
              <a:rPr lang="en-US" sz="1400" dirty="0" smtClean="0"/>
              <a:t>precisely one elementary actor</a:t>
            </a:r>
          </a:p>
          <a:p>
            <a:r>
              <a:rPr lang="en-US" sz="1400" dirty="0" smtClean="0"/>
              <a:t>In the same way, a given transaction is </a:t>
            </a:r>
            <a:r>
              <a:rPr lang="en-US" sz="1400" i="1" dirty="0" smtClean="0"/>
              <a:t>executed</a:t>
            </a:r>
            <a:r>
              <a:rPr lang="en-US" sz="1400" dirty="0" smtClean="0"/>
              <a:t> by precisely one actor role in DEMO</a:t>
            </a:r>
          </a:p>
        </p:txBody>
      </p:sp>
      <p:graphicFrame>
        <p:nvGraphicFramePr>
          <p:cNvPr id="583685" name="Object 5"/>
          <p:cNvGraphicFramePr>
            <a:graphicFrameLocks noChangeAspect="1"/>
          </p:cNvGraphicFramePr>
          <p:nvPr/>
        </p:nvGraphicFramePr>
        <p:xfrm>
          <a:off x="1546225" y="4797425"/>
          <a:ext cx="6049963" cy="1730375"/>
        </p:xfrm>
        <a:graphic>
          <a:graphicData uri="http://schemas.openxmlformats.org/presentationml/2006/ole">
            <mc:AlternateContent xmlns:mc="http://schemas.openxmlformats.org/markup-compatibility/2006">
              <mc:Choice xmlns:v="urn:schemas-microsoft-com:vml" Requires="v">
                <p:oleObj spid="_x0000_s862234" name="Visio" r:id="rId4" imgW="7784268" imgH="2221984" progId="Visio.Drawing.11">
                  <p:embed/>
                </p:oleObj>
              </mc:Choice>
              <mc:Fallback>
                <p:oleObj name="Visio" r:id="rId4" imgW="7784268" imgH="2221984"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4797425"/>
                        <a:ext cx="6049963" cy="173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Solution Proposal - Ontology</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noProof="0" dirty="0" smtClean="0">
                <a:ln>
                  <a:noFill/>
                </a:ln>
                <a:solidFill>
                  <a:schemeClr val="tx1"/>
                </a:solidFill>
                <a:effectLst/>
                <a:uLnTx/>
                <a:uFillTx/>
                <a:latin typeface="+mj-lt"/>
                <a:ea typeface="+mj-ea"/>
                <a:cs typeface="+mj-cs"/>
              </a:rPr>
              <a:t>Remote Internet support Example – Value model driven by construction</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5" name="Picture 4"/>
          <p:cNvPicPr/>
          <p:nvPr/>
        </p:nvPicPr>
        <p:blipFill>
          <a:blip r:embed="rId2" cstate="print"/>
          <a:srcRect/>
          <a:stretch>
            <a:fillRect/>
          </a:stretch>
        </p:blipFill>
        <p:spPr bwMode="auto">
          <a:xfrm>
            <a:off x="2051720" y="5301208"/>
            <a:ext cx="5256584" cy="1152128"/>
          </a:xfrm>
          <a:prstGeom prst="rect">
            <a:avLst/>
          </a:prstGeom>
          <a:noFill/>
          <a:ln w="9525">
            <a:solidFill>
              <a:schemeClr val="tx1"/>
            </a:solidFill>
            <a:miter lim="800000"/>
            <a:headEnd/>
            <a:tailEnd/>
          </a:ln>
        </p:spPr>
      </p:pic>
      <p:pic>
        <p:nvPicPr>
          <p:cNvPr id="6" name="Picture 5"/>
          <p:cNvPicPr>
            <a:picLocks noChangeAspect="1"/>
          </p:cNvPicPr>
          <p:nvPr/>
        </p:nvPicPr>
        <p:blipFill>
          <a:blip r:embed="rId3" cstate="print"/>
          <a:srcRect/>
          <a:stretch>
            <a:fillRect/>
          </a:stretch>
        </p:blipFill>
        <p:spPr bwMode="auto">
          <a:xfrm>
            <a:off x="1403648" y="1739188"/>
            <a:ext cx="6408712" cy="349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Solution Proposal - Method</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baseline="0" noProof="0" dirty="0" smtClean="0">
                <a:ln>
                  <a:noFill/>
                </a:ln>
                <a:solidFill>
                  <a:schemeClr val="tx1"/>
                </a:solidFill>
                <a:effectLst/>
                <a:uLnTx/>
                <a:uFillTx/>
                <a:latin typeface="+mj-lt"/>
                <a:ea typeface="+mj-ea"/>
                <a:cs typeface="+mj-cs"/>
              </a:rPr>
              <a:t>Value-oriented</a:t>
            </a:r>
            <a:r>
              <a:rPr kumimoji="0" lang="en-GB" sz="1800" b="1" i="0" u="none" strike="noStrike" kern="0" cap="none" spc="0" normalizeH="0" noProof="0" dirty="0" smtClean="0">
                <a:ln>
                  <a:noFill/>
                </a:ln>
                <a:solidFill>
                  <a:schemeClr val="tx1"/>
                </a:solidFill>
                <a:effectLst/>
                <a:uLnTx/>
                <a:uFillTx/>
                <a:latin typeface="+mj-lt"/>
                <a:ea typeface="+mj-ea"/>
                <a:cs typeface="+mj-cs"/>
              </a:rPr>
              <a:t> Solution Development Process (</a:t>
            </a:r>
            <a:r>
              <a:rPr kumimoji="0" lang="en-GB" sz="1800" b="1" i="0" u="none" strike="noStrike" kern="0" cap="none" spc="0" normalizeH="0" noProof="0" dirty="0" err="1" smtClean="0">
                <a:ln>
                  <a:noFill/>
                </a:ln>
                <a:solidFill>
                  <a:schemeClr val="tx1"/>
                </a:solidFill>
                <a:effectLst/>
                <a:uLnTx/>
                <a:uFillTx/>
                <a:latin typeface="+mj-lt"/>
                <a:ea typeface="+mj-ea"/>
                <a:cs typeface="+mj-cs"/>
              </a:rPr>
              <a:t>VoSDP</a:t>
            </a:r>
            <a:r>
              <a:rPr kumimoji="0" lang="en-GB" sz="1800" b="1" i="0" u="none" strike="noStrike" kern="0" cap="none" spc="0" normalizeH="0" noProof="0" dirty="0" smtClean="0">
                <a:ln>
                  <a:noFill/>
                </a:ln>
                <a:solidFill>
                  <a:schemeClr val="tx1"/>
                </a:solidFill>
                <a:effectLst/>
                <a:uLnTx/>
                <a:uFillTx/>
                <a:latin typeface="+mj-lt"/>
                <a:ea typeface="+mj-ea"/>
                <a:cs typeface="+mj-cs"/>
              </a:rPr>
              <a:t>)</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3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4932" name="Picture 4"/>
          <p:cNvPicPr>
            <a:picLocks noChangeAspect="1" noChangeArrowheads="1"/>
          </p:cNvPicPr>
          <p:nvPr/>
        </p:nvPicPr>
        <p:blipFill>
          <a:blip r:embed="rId3" cstate="print"/>
          <a:srcRect/>
          <a:stretch>
            <a:fillRect/>
          </a:stretch>
        </p:blipFill>
        <p:spPr bwMode="auto">
          <a:xfrm>
            <a:off x="1252538" y="2133947"/>
            <a:ext cx="66389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Solution Proposal - SDO</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baseline="0" noProof="0" dirty="0" smtClean="0">
                <a:ln>
                  <a:noFill/>
                </a:ln>
                <a:solidFill>
                  <a:schemeClr val="tx1"/>
                </a:solidFill>
                <a:effectLst/>
                <a:uLnTx/>
                <a:uFillTx/>
                <a:latin typeface="+mj-lt"/>
                <a:ea typeface="+mj-ea"/>
                <a:cs typeface="+mj-cs"/>
              </a:rPr>
              <a:t>Solution Development Organization </a:t>
            </a:r>
            <a:r>
              <a:rPr kumimoji="0" lang="en-GB" sz="1800" b="1" i="0" u="none" strike="noStrike" kern="0" cap="none" spc="0" normalizeH="0" noProof="0" dirty="0" smtClean="0">
                <a:ln>
                  <a:noFill/>
                </a:ln>
                <a:solidFill>
                  <a:schemeClr val="tx1"/>
                </a:solidFill>
                <a:effectLst/>
                <a:uLnTx/>
                <a:uFillTx/>
                <a:latin typeface="+mj-lt"/>
                <a:ea typeface="+mj-ea"/>
                <a:cs typeface="+mj-cs"/>
              </a:rPr>
              <a:t>ATD</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3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63907" name="Object 3"/>
          <p:cNvGraphicFramePr>
            <a:graphicFrameLocks noChangeAspect="1"/>
          </p:cNvGraphicFramePr>
          <p:nvPr/>
        </p:nvGraphicFramePr>
        <p:xfrm>
          <a:off x="1187624" y="1700808"/>
          <a:ext cx="6641132" cy="4725144"/>
        </p:xfrm>
        <a:graphic>
          <a:graphicData uri="http://schemas.openxmlformats.org/presentationml/2006/ole">
            <mc:AlternateContent xmlns:mc="http://schemas.openxmlformats.org/markup-compatibility/2006">
              <mc:Choice xmlns:v="urn:schemas-microsoft-com:vml" Requires="v">
                <p:oleObj spid="_x0000_s763933" name="Visio" r:id="rId4" imgW="8454019" imgH="6012649" progId="Visio.Drawing.11">
                  <p:embed/>
                </p:oleObj>
              </mc:Choice>
              <mc:Fallback>
                <p:oleObj name="Visio" r:id="rId4" imgW="8454019" imgH="6012649"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700808"/>
                        <a:ext cx="6641132" cy="4725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1835696" y="2060848"/>
            <a:ext cx="936104" cy="18002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35696" y="3861048"/>
            <a:ext cx="936104" cy="9001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72690" y="4237911"/>
            <a:ext cx="2015333" cy="203578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2040" y="2037097"/>
            <a:ext cx="2808312" cy="4248471"/>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1816" y="2060848"/>
            <a:ext cx="1824200" cy="163654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2456148" y="2357264"/>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337423" y="2037097"/>
            <a:ext cx="0" cy="3201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16791" y="2001472"/>
            <a:ext cx="3451824" cy="1111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42677" y="2012590"/>
            <a:ext cx="5937" cy="18459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17582" y="2207930"/>
            <a:ext cx="371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67744" y="2186935"/>
            <a:ext cx="0" cy="9229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animBg="1"/>
      <p:bldP spid="10" grpId="0" animBg="1"/>
      <p:bldP spid="10"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1" name="Rectangle 2"/>
          <p:cNvSpPr>
            <a:spLocks noGrp="1" noChangeArrowheads="1"/>
          </p:cNvSpPr>
          <p:nvPr>
            <p:ph type="title" idx="4294967295"/>
          </p:nvPr>
        </p:nvSpPr>
        <p:spPr/>
        <p:txBody>
          <a:bodyPr/>
          <a:lstStyle/>
          <a:p>
            <a:pPr eaLnBrk="1" hangingPunct="1"/>
            <a:r>
              <a:rPr lang="en-GB" sz="3600" dirty="0" err="1" smtClean="0"/>
              <a:t>VoSDP</a:t>
            </a:r>
            <a:r>
              <a:rPr lang="en-GB" sz="3600" dirty="0" smtClean="0"/>
              <a:t> – Instantiation</a:t>
            </a:r>
            <a:br>
              <a:rPr lang="en-GB" sz="3600" dirty="0" smtClean="0"/>
            </a:br>
            <a:r>
              <a:rPr lang="en-US" sz="1800" b="1" dirty="0" smtClean="0"/>
              <a:t>I. </a:t>
            </a:r>
            <a:r>
              <a:rPr lang="en-GB" sz="1800" b="1" dirty="0" smtClean="0"/>
              <a:t>Establish Problem</a:t>
            </a:r>
          </a:p>
        </p:txBody>
      </p:sp>
      <p:sp>
        <p:nvSpPr>
          <p:cNvPr id="7116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1684" name="Rectangle 3"/>
          <p:cNvSpPr>
            <a:spLocks noChangeArrowheads="1"/>
          </p:cNvSpPr>
          <p:nvPr/>
        </p:nvSpPr>
        <p:spPr bwMode="auto">
          <a:xfrm>
            <a:off x="468313" y="1989138"/>
            <a:ext cx="8496175" cy="1367854"/>
          </a:xfrm>
          <a:prstGeom prst="rect">
            <a:avLst/>
          </a:prstGeom>
          <a:noFill/>
          <a:ln w="9525">
            <a:noFill/>
            <a:miter lim="800000"/>
            <a:headEnd/>
            <a:tailEnd/>
          </a:ln>
        </p:spPr>
        <p:txBody>
          <a:bodyPr/>
          <a:lstStyle/>
          <a:p>
            <a:pPr marL="342900" indent="-342900">
              <a:buClr>
                <a:schemeClr val="bg2"/>
              </a:buClr>
              <a:buSzPct val="75000"/>
              <a:buFont typeface="Wingdings" pitchFamily="2" charset="2"/>
              <a:buChar char="n"/>
            </a:pPr>
            <a:r>
              <a:rPr lang="en-US" sz="2000" dirty="0" smtClean="0"/>
              <a:t>Following up on board decision, Head of Customer Support requests cost reduction by 20%</a:t>
            </a:r>
          </a:p>
        </p:txBody>
      </p:sp>
      <p:pic>
        <p:nvPicPr>
          <p:cNvPr id="6" name="Picture 5"/>
          <p:cNvPicPr>
            <a:picLocks noChangeAspect="1"/>
          </p:cNvPicPr>
          <p:nvPr/>
        </p:nvPicPr>
        <p:blipFill>
          <a:blip r:embed="rId4" cstate="print"/>
          <a:srcRect/>
          <a:stretch>
            <a:fillRect/>
          </a:stretch>
        </p:blipFill>
        <p:spPr bwMode="auto">
          <a:xfrm>
            <a:off x="4618763" y="2957490"/>
            <a:ext cx="4273717" cy="2631750"/>
          </a:xfrm>
          <a:prstGeom prst="rect">
            <a:avLst/>
          </a:prstGeom>
          <a:noFill/>
          <a:ln w="9525">
            <a:noFill/>
            <a:miter lim="800000"/>
            <a:headEnd/>
            <a:tailEnd/>
          </a:ln>
        </p:spPr>
      </p:pic>
      <p:sp>
        <p:nvSpPr>
          <p:cNvPr id="808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8961"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5868888"/>
            <a:ext cx="3714750" cy="152400"/>
          </a:xfrm>
          <a:prstGeom prst="rect">
            <a:avLst/>
          </a:prstGeom>
          <a:noFill/>
        </p:spPr>
      </p:pic>
      <p:sp>
        <p:nvSpPr>
          <p:cNvPr id="808963" name="Rectangle 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468313" y="2636912"/>
            <a:ext cx="4031679" cy="4221088"/>
          </a:xfrm>
          <a:prstGeom prst="rect">
            <a:avLst/>
          </a:prstGeom>
          <a:noFill/>
          <a:ln w="9525">
            <a:noFill/>
            <a:miter lim="800000"/>
            <a:headEnd/>
            <a:tailEnd/>
          </a:ln>
        </p:spPr>
        <p:txBody>
          <a:bodyPr/>
          <a:lstStyle/>
          <a:p>
            <a:pPr marL="342900" indent="-342900">
              <a:buClr>
                <a:schemeClr val="bg2"/>
              </a:buClr>
              <a:buSzPct val="75000"/>
              <a:buFont typeface="Wingdings" pitchFamily="2" charset="2"/>
              <a:buChar char="n"/>
            </a:pPr>
            <a:endParaRPr lang="en-US" sz="2000" dirty="0" smtClean="0"/>
          </a:p>
          <a:p>
            <a:pPr marL="342900" indent="-342900">
              <a:buClr>
                <a:schemeClr val="bg2"/>
              </a:buClr>
              <a:buSzPct val="75000"/>
              <a:buFont typeface="Wingdings" pitchFamily="2" charset="2"/>
              <a:buChar char="n"/>
            </a:pPr>
            <a:r>
              <a:rPr lang="en-US" sz="2000" dirty="0" smtClean="0"/>
              <a:t>What is the </a:t>
            </a:r>
            <a:r>
              <a:rPr lang="en-US" sz="2000" i="1" dirty="0" smtClean="0"/>
              <a:t>as-is </a:t>
            </a:r>
            <a:r>
              <a:rPr lang="en-US" sz="2000" dirty="0" smtClean="0"/>
              <a:t>value model?</a:t>
            </a:r>
          </a:p>
          <a:p>
            <a:pPr marL="342900" indent="-342900">
              <a:buClr>
                <a:schemeClr val="bg2"/>
              </a:buClr>
              <a:buSzPct val="75000"/>
              <a:buFont typeface="Wingdings" pitchFamily="2" charset="2"/>
              <a:buChar char="n"/>
            </a:pPr>
            <a:endParaRPr lang="pt-PT" sz="2000" dirty="0" smtClean="0"/>
          </a:p>
          <a:p>
            <a:pPr marL="342900" indent="-342900">
              <a:buClr>
                <a:schemeClr val="bg2"/>
              </a:buClr>
              <a:buSzPct val="75000"/>
              <a:buFont typeface="Wingdings" pitchFamily="2" charset="2"/>
              <a:buChar char="n"/>
            </a:pPr>
            <a:r>
              <a:rPr lang="pt-PT" sz="2000" dirty="0" smtClean="0"/>
              <a:t>What is the overall value model it must comply to?</a:t>
            </a:r>
          </a:p>
          <a:p>
            <a:pPr marL="342900" indent="-342900">
              <a:buClr>
                <a:schemeClr val="bg2"/>
              </a:buClr>
              <a:buSzPct val="75000"/>
              <a:buFont typeface="Wingdings" pitchFamily="2" charset="2"/>
              <a:buChar char="n"/>
            </a:pPr>
            <a:endParaRPr lang="pt-PT" sz="2000" dirty="0" smtClean="0"/>
          </a:p>
          <a:p>
            <a:pPr marL="342900" indent="-342900">
              <a:buClr>
                <a:schemeClr val="bg2"/>
              </a:buClr>
              <a:buSzPct val="75000"/>
              <a:buFont typeface="Wingdings" pitchFamily="2" charset="2"/>
              <a:buChar char="n"/>
            </a:pPr>
            <a:r>
              <a:rPr lang="en-US" sz="2000" dirty="0" smtClean="0"/>
              <a:t>The transactional costs are mostly due to the time human agents spend in:</a:t>
            </a:r>
          </a:p>
          <a:p>
            <a:pPr marL="457200" indent="-457200">
              <a:buClr>
                <a:schemeClr val="bg2"/>
              </a:buClr>
              <a:buSzPct val="75000"/>
              <a:buFont typeface="+mj-lt"/>
              <a:buAutoNum type="arabicPeriod"/>
            </a:pPr>
            <a:r>
              <a:rPr lang="en-US" dirty="0" smtClean="0"/>
              <a:t>initial call handling, i.e., identifying the customer </a:t>
            </a:r>
          </a:p>
          <a:p>
            <a:pPr marL="457200" indent="-457200">
              <a:buClr>
                <a:schemeClr val="bg2"/>
              </a:buClr>
              <a:buSzPct val="75000"/>
              <a:buFont typeface="+mj-lt"/>
              <a:buAutoNum type="arabicPeriod"/>
            </a:pPr>
            <a:r>
              <a:rPr lang="en-US" dirty="0" smtClean="0"/>
              <a:t>filtering away exceptions to normal diagnosis</a:t>
            </a:r>
          </a:p>
        </p:txBody>
      </p:sp>
      <p:graphicFrame>
        <p:nvGraphicFramePr>
          <p:cNvPr id="882689" name="Object 1"/>
          <p:cNvGraphicFramePr>
            <a:graphicFrameLocks noChangeAspect="1"/>
          </p:cNvGraphicFramePr>
          <p:nvPr/>
        </p:nvGraphicFramePr>
        <p:xfrm>
          <a:off x="6660232" y="455911"/>
          <a:ext cx="2175843" cy="1548526"/>
        </p:xfrm>
        <a:graphic>
          <a:graphicData uri="http://schemas.openxmlformats.org/presentationml/2006/ole">
            <mc:AlternateContent xmlns:mc="http://schemas.openxmlformats.org/markup-compatibility/2006">
              <mc:Choice xmlns:v="urn:schemas-microsoft-com:vml" Requires="v">
                <p:oleObj spid="_x0000_s882712" name="Visio" r:id="rId6" imgW="8454019" imgH="6012649" progId="Visio.Drawing.11">
                  <p:embed/>
                </p:oleObj>
              </mc:Choice>
              <mc:Fallback>
                <p:oleObj name="Visio" r:id="rId6" imgW="8454019" imgH="6012649" progId="Visio.Drawing.11">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455911"/>
                        <a:ext cx="2175843" cy="154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876256" y="642392"/>
            <a:ext cx="288032" cy="55436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p:cNvGraphicFramePr>
            <a:graphicFrameLocks noChangeAspect="1"/>
          </p:cNvGraphicFramePr>
          <p:nvPr/>
        </p:nvGraphicFramePr>
        <p:xfrm>
          <a:off x="6660232" y="455911"/>
          <a:ext cx="2175843" cy="1548526"/>
        </p:xfrm>
        <a:graphic>
          <a:graphicData uri="http://schemas.openxmlformats.org/presentationml/2006/ole">
            <mc:AlternateContent xmlns:mc="http://schemas.openxmlformats.org/markup-compatibility/2006">
              <mc:Choice xmlns:v="urn:schemas-microsoft-com:vml" Requires="v">
                <p:oleObj spid="_x0000_s863281" name="Visio" r:id="rId4" imgW="8454019" imgH="6012649" progId="Visio.Drawing.11">
                  <p:embed/>
                </p:oleObj>
              </mc:Choice>
              <mc:Fallback>
                <p:oleObj name="Visio" r:id="rId4" imgW="8454019" imgH="6012649"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55911"/>
                        <a:ext cx="2175843" cy="154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7884368" y="590244"/>
            <a:ext cx="648072" cy="12241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sz="3600" kern="0" dirty="0" err="1" smtClean="0">
                <a:latin typeface="+mj-lt"/>
                <a:ea typeface="+mj-ea"/>
                <a:cs typeface="+mj-cs"/>
              </a:rPr>
              <a:t>VoSDP</a:t>
            </a:r>
            <a:r>
              <a:rPr lang="en-US" sz="3600" kern="0" dirty="0" smtClean="0">
                <a:latin typeface="+mj-lt"/>
                <a:ea typeface="+mj-ea"/>
                <a:cs typeface="+mj-cs"/>
              </a:rPr>
              <a:t> – </a:t>
            </a:r>
            <a:r>
              <a:rPr lang="en-GB" sz="3600" dirty="0"/>
              <a:t>Instantiation</a:t>
            </a:r>
            <a:r>
              <a:rPr lang="en-US" sz="3600" kern="0" dirty="0" smtClean="0">
                <a:latin typeface="+mj-lt"/>
                <a:ea typeface="+mj-ea"/>
                <a:cs typeface="+mj-cs"/>
              </a:rPr>
              <a:t/>
            </a:r>
            <a:br>
              <a:rPr lang="en-US" sz="3600" kern="0" dirty="0" smtClean="0">
                <a:latin typeface="+mj-lt"/>
                <a:ea typeface="+mj-ea"/>
                <a:cs typeface="+mj-cs"/>
              </a:rPr>
            </a:br>
            <a:r>
              <a:rPr lang="en-US" b="1" kern="0" dirty="0" smtClean="0">
                <a:latin typeface="+mj-lt"/>
                <a:ea typeface="+mj-ea"/>
                <a:cs typeface="+mj-cs"/>
              </a:rPr>
              <a:t>II. </a:t>
            </a:r>
            <a:r>
              <a:rPr kumimoji="0" lang="en-GB" sz="1800" b="1" i="0" u="none" strike="noStrike" kern="0" cap="none" spc="0" normalizeH="0" baseline="0" noProof="0" dirty="0" smtClean="0">
                <a:ln>
                  <a:noFill/>
                </a:ln>
                <a:solidFill>
                  <a:schemeClr val="tx1"/>
                </a:solidFill>
                <a:effectLst/>
                <a:uLnTx/>
                <a:uFillTx/>
                <a:latin typeface="+mj-lt"/>
                <a:ea typeface="+mj-ea"/>
                <a:cs typeface="+mj-cs"/>
              </a:rPr>
              <a:t>Define Solution scenarios</a:t>
            </a: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3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3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3235" name="Object 3"/>
          <p:cNvGraphicFramePr>
            <a:graphicFrameLocks noChangeAspect="1"/>
          </p:cNvGraphicFramePr>
          <p:nvPr/>
        </p:nvGraphicFramePr>
        <p:xfrm>
          <a:off x="216024" y="2780928"/>
          <a:ext cx="5292080" cy="3710719"/>
        </p:xfrm>
        <a:graphic>
          <a:graphicData uri="http://schemas.openxmlformats.org/presentationml/2006/ole">
            <mc:AlternateContent xmlns:mc="http://schemas.openxmlformats.org/markup-compatibility/2006">
              <mc:Choice xmlns:v="urn:schemas-microsoft-com:vml" Requires="v">
                <p:oleObj spid="_x0000_s863282" name="Visio" r:id="rId6" imgW="6710725" imgH="4706315" progId="Visio.Drawing.11">
                  <p:embed/>
                </p:oleObj>
              </mc:Choice>
              <mc:Fallback>
                <p:oleObj name="Visio" r:id="rId6" imgW="6710725" imgH="4706315"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24" y="2780928"/>
                        <a:ext cx="5292080" cy="3710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796136" y="2909843"/>
            <a:ext cx="2987824" cy="2031325"/>
          </a:xfrm>
          <a:prstGeom prst="rect">
            <a:avLst/>
          </a:prstGeom>
        </p:spPr>
        <p:txBody>
          <a:bodyPr wrap="square">
            <a:spAutoFit/>
          </a:bodyPr>
          <a:lstStyle/>
          <a:p>
            <a:pPr hangingPunct="0">
              <a:buFont typeface="Wingdings" pitchFamily="2" charset="2"/>
              <a:buChar char="ü"/>
            </a:pPr>
            <a:r>
              <a:rPr lang="en-US" sz="1400" b="1" dirty="0" smtClean="0">
                <a:latin typeface="Arial" pitchFamily="34" charset="0"/>
              </a:rPr>
              <a:t>condition #1 </a:t>
            </a:r>
            <a:r>
              <a:rPr lang="en-US" sz="1400" dirty="0" smtClean="0">
                <a:latin typeface="Arial" pitchFamily="34" charset="0"/>
              </a:rPr>
              <a:t>can be solved by using existing CRM services to identify a customer by DMTF keyed-in data</a:t>
            </a:r>
          </a:p>
          <a:p>
            <a:pPr hangingPunct="0">
              <a:buFont typeface="Wingdings" pitchFamily="2" charset="2"/>
              <a:buChar char="ü"/>
            </a:pPr>
            <a:endParaRPr lang="en-US" sz="1400" dirty="0" smtClean="0">
              <a:latin typeface="Arial" pitchFamily="34" charset="0"/>
            </a:endParaRPr>
          </a:p>
          <a:p>
            <a:pPr hangingPunct="0">
              <a:buFont typeface="Wingdings" pitchFamily="2" charset="2"/>
              <a:buChar char="ü"/>
            </a:pPr>
            <a:r>
              <a:rPr lang="en-US" sz="1400" b="1" dirty="0" smtClean="0">
                <a:latin typeface="Arial" pitchFamily="34" charset="0"/>
              </a:rPr>
              <a:t>condition #2</a:t>
            </a:r>
            <a:r>
              <a:rPr lang="en-US" sz="1400" dirty="0" smtClean="0">
                <a:latin typeface="Arial" pitchFamily="34" charset="0"/>
              </a:rPr>
              <a:t> can be solved by using existing services that, based on the customer address and portfolio, identify scope exceptions</a:t>
            </a:r>
            <a:endParaRPr lang="en-US" sz="1400" dirty="0"/>
          </a:p>
        </p:txBody>
      </p:sp>
      <p:sp>
        <p:nvSpPr>
          <p:cNvPr id="11" name="Rectangle 10"/>
          <p:cNvSpPr/>
          <p:nvPr/>
        </p:nvSpPr>
        <p:spPr>
          <a:xfrm>
            <a:off x="5580112" y="5301208"/>
            <a:ext cx="3563888" cy="1200329"/>
          </a:xfrm>
          <a:prstGeom prst="rect">
            <a:avLst/>
          </a:prstGeom>
        </p:spPr>
        <p:txBody>
          <a:bodyPr wrap="square">
            <a:spAutoFit/>
          </a:bodyPr>
          <a:lstStyle/>
          <a:p>
            <a:r>
              <a:rPr lang="en-US" dirty="0" smtClean="0">
                <a:latin typeface="Arial" pitchFamily="34" charset="0"/>
              </a:rPr>
              <a:t>By splitting the initiating actor of the transaction, it is now possible to allocate different subjects that can execute more efficiently</a:t>
            </a:r>
          </a:p>
        </p:txBody>
      </p:sp>
      <p:sp>
        <p:nvSpPr>
          <p:cNvPr id="13" name="Content Placeholder 2"/>
          <p:cNvSpPr txBox="1">
            <a:spLocks/>
          </p:cNvSpPr>
          <p:nvPr/>
        </p:nvSpPr>
        <p:spPr bwMode="auto">
          <a:xfrm>
            <a:off x="179512" y="2035696"/>
            <a:ext cx="8712968" cy="1105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bg2"/>
              </a:buClr>
              <a:buSzPct val="75000"/>
              <a:buFont typeface="Wingdings" pitchFamily="2" charset="2"/>
              <a:buChar char="n"/>
            </a:pPr>
            <a:r>
              <a:rPr lang="en-US" sz="1600" kern="0" dirty="0" smtClean="0">
                <a:latin typeface="+mn-lt"/>
              </a:rPr>
              <a:t>Two (L2) SDPs are started by the solution development manager (L1) with the request of reducing human operator time by each of the conditions mentioned previously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6"/>
          <p:cNvSpPr txBox="1">
            <a:spLocks noChangeArrowheads="1"/>
          </p:cNvSpPr>
          <p:nvPr/>
        </p:nvSpPr>
        <p:spPr bwMode="auto">
          <a:xfrm>
            <a:off x="4932363" y="1458913"/>
            <a:ext cx="3816350" cy="1754187"/>
          </a:xfrm>
          <a:prstGeom prst="rect">
            <a:avLst/>
          </a:prstGeom>
          <a:noFill/>
          <a:ln w="9525">
            <a:noFill/>
            <a:miter lim="800000"/>
            <a:headEnd/>
            <a:tailEnd/>
          </a:ln>
        </p:spPr>
        <p:txBody>
          <a:bodyPr>
            <a:spAutoFit/>
          </a:bodyPr>
          <a:lstStyle/>
          <a:p>
            <a:r>
              <a:rPr lang="en-US" i="1">
                <a:latin typeface="Calibri" pitchFamily="34" charset="0"/>
              </a:rPr>
              <a:t>“Why do so many IT leaders do such a terrible job of running their departments like a business? Because they put </a:t>
            </a:r>
            <a:r>
              <a:rPr lang="en-US" b="1" i="1">
                <a:latin typeface="Calibri" pitchFamily="34" charset="0"/>
              </a:rPr>
              <a:t>too much emphasis on supply and not enough on demand</a:t>
            </a:r>
            <a:r>
              <a:rPr lang="en-US" i="1">
                <a:latin typeface="Calibri" pitchFamily="34" charset="0"/>
              </a:rPr>
              <a:t>.”</a:t>
            </a:r>
            <a:r>
              <a:rPr lang="en-US" baseline="30000">
                <a:latin typeface="Calibri" pitchFamily="34" charset="0"/>
              </a:rPr>
              <a:t> 1</a:t>
            </a:r>
            <a:endParaRPr lang="en-US" i="1">
              <a:latin typeface="Calibri" pitchFamily="34" charset="0"/>
            </a:endParaRPr>
          </a:p>
          <a:p>
            <a:endParaRPr lang="en-US">
              <a:latin typeface="Calibri" pitchFamily="34" charset="0"/>
            </a:endParaRPr>
          </a:p>
        </p:txBody>
      </p:sp>
      <p:sp>
        <p:nvSpPr>
          <p:cNvPr id="15362" name="TextBox 7"/>
          <p:cNvSpPr txBox="1">
            <a:spLocks noChangeArrowheads="1"/>
          </p:cNvSpPr>
          <p:nvPr/>
        </p:nvSpPr>
        <p:spPr bwMode="auto">
          <a:xfrm>
            <a:off x="468313" y="6453188"/>
            <a:ext cx="7920037" cy="461962"/>
          </a:xfrm>
          <a:prstGeom prst="rect">
            <a:avLst/>
          </a:prstGeom>
          <a:noFill/>
          <a:ln w="9525">
            <a:noFill/>
            <a:miter lim="800000"/>
            <a:headEnd/>
            <a:tailEnd/>
          </a:ln>
        </p:spPr>
        <p:txBody>
          <a:bodyPr>
            <a:spAutoFit/>
          </a:bodyPr>
          <a:lstStyle/>
          <a:p>
            <a:r>
              <a:rPr lang="en-US" sz="1200" baseline="30000" dirty="0">
                <a:latin typeface="Calibri" pitchFamily="34" charset="0"/>
              </a:rPr>
              <a:t>1 </a:t>
            </a:r>
            <a:r>
              <a:rPr lang="en-US" sz="1200" dirty="0">
                <a:latin typeface="Calibri" pitchFamily="34" charset="0"/>
              </a:rPr>
              <a:t>Michael Gentle, “</a:t>
            </a:r>
            <a:r>
              <a:rPr lang="en-US" sz="1200" b="1" dirty="0">
                <a:latin typeface="Calibri" pitchFamily="34" charset="0"/>
              </a:rPr>
              <a:t>A New Model for IT Demand Management”, </a:t>
            </a:r>
            <a:r>
              <a:rPr lang="en-US" sz="1200" dirty="0">
                <a:latin typeface="Calibri" pitchFamily="34" charset="0"/>
                <a:hlinkClick r:id="rId3"/>
              </a:rPr>
              <a:t>cio.com</a:t>
            </a:r>
            <a:r>
              <a:rPr lang="en-US" sz="1200" dirty="0">
                <a:latin typeface="Calibri" pitchFamily="34" charset="0"/>
              </a:rPr>
              <a:t>, </a:t>
            </a:r>
            <a:r>
              <a:rPr lang="en-US" sz="1200" dirty="0" smtClean="0">
                <a:latin typeface="Calibri" pitchFamily="34" charset="0"/>
              </a:rPr>
              <a:t>october2007</a:t>
            </a:r>
            <a:r>
              <a:rPr lang="en-US" sz="1200" dirty="0">
                <a:latin typeface="Calibri" pitchFamily="34" charset="0"/>
              </a:rPr>
              <a:t/>
            </a:r>
            <a:br>
              <a:rPr lang="en-US" sz="1200" dirty="0">
                <a:latin typeface="Calibri" pitchFamily="34" charset="0"/>
              </a:rPr>
            </a:br>
            <a:endParaRPr lang="en-US" sz="1200" dirty="0">
              <a:latin typeface="Calibri" pitchFamily="34" charset="0"/>
            </a:endParaRPr>
          </a:p>
        </p:txBody>
      </p:sp>
      <p:sp>
        <p:nvSpPr>
          <p:cNvPr id="10" name="Rectangle 9"/>
          <p:cNvSpPr>
            <a:spLocks noChangeArrowheads="1"/>
          </p:cNvSpPr>
          <p:nvPr/>
        </p:nvSpPr>
        <p:spPr bwMode="auto">
          <a:xfrm>
            <a:off x="1908175" y="3573463"/>
            <a:ext cx="431800" cy="368300"/>
          </a:xfrm>
          <a:prstGeom prst="rect">
            <a:avLst/>
          </a:prstGeom>
          <a:noFill/>
          <a:ln w="9525">
            <a:noFill/>
            <a:miter lim="800000"/>
            <a:headEnd/>
            <a:tailEnd/>
          </a:ln>
        </p:spPr>
        <p:txBody>
          <a:bodyPr>
            <a:spAutoFit/>
          </a:bodyPr>
          <a:lstStyle/>
          <a:p>
            <a:r>
              <a:rPr lang="pt-PT" b="1" i="1">
                <a:latin typeface="Calibri" pitchFamily="34" charset="0"/>
              </a:rPr>
              <a:t>vs </a:t>
            </a:r>
          </a:p>
        </p:txBody>
      </p:sp>
      <p:sp>
        <p:nvSpPr>
          <p:cNvPr id="12" name="Rectangle 11"/>
          <p:cNvSpPr>
            <a:spLocks noChangeArrowheads="1"/>
          </p:cNvSpPr>
          <p:nvPr/>
        </p:nvSpPr>
        <p:spPr bwMode="auto">
          <a:xfrm>
            <a:off x="5651500" y="4581525"/>
            <a:ext cx="3128805" cy="369332"/>
          </a:xfrm>
          <a:prstGeom prst="rect">
            <a:avLst/>
          </a:prstGeom>
          <a:noFill/>
          <a:ln w="9525">
            <a:noFill/>
            <a:miter lim="800000"/>
            <a:headEnd/>
            <a:tailEnd/>
          </a:ln>
        </p:spPr>
        <p:txBody>
          <a:bodyPr wrap="none">
            <a:spAutoFit/>
          </a:bodyPr>
          <a:lstStyle/>
          <a:p>
            <a:r>
              <a:rPr lang="pt-PT" dirty="0" smtClean="0">
                <a:latin typeface="Calibri" pitchFamily="34" charset="0"/>
              </a:rPr>
              <a:t>... do we really have to choose?</a:t>
            </a:r>
            <a:endParaRPr lang="pt-PT" dirty="0">
              <a:latin typeface="Calibri" pitchFamily="34" charset="0"/>
            </a:endParaRPr>
          </a:p>
        </p:txBody>
      </p:sp>
      <p:pic>
        <p:nvPicPr>
          <p:cNvPr id="2" name="Picture 2" descr="https://encrypted-tbn3.gstatic.com/images?q=tbn:ANd9GcTozxoQEDP0lE4aZQ4DBqfhTRxSBEzrkDjl3r3MqYfY1-CqMiI-Yw"/>
          <p:cNvPicPr>
            <a:picLocks noChangeAspect="1" noChangeArrowheads="1"/>
          </p:cNvPicPr>
          <p:nvPr/>
        </p:nvPicPr>
        <p:blipFill>
          <a:blip r:embed="rId4" cstate="print"/>
          <a:srcRect/>
          <a:stretch>
            <a:fillRect/>
          </a:stretch>
        </p:blipFill>
        <p:spPr bwMode="auto">
          <a:xfrm>
            <a:off x="395288" y="4076700"/>
            <a:ext cx="3657600" cy="1247775"/>
          </a:xfrm>
          <a:prstGeom prst="rect">
            <a:avLst/>
          </a:prstGeom>
          <a:noFill/>
          <a:ln w="9525">
            <a:noFill/>
            <a:miter lim="800000"/>
            <a:headEnd/>
            <a:tailEnd/>
          </a:ln>
        </p:spPr>
      </p:pic>
      <p:pic>
        <p:nvPicPr>
          <p:cNvPr id="15366" name="Picture 2" descr="https://encrypted-tbn2.gstatic.com/images?q=tbn:ANd9GcTEui7l9Xk3alOljUOHHOkjLicxxJrMESrA6mFXLdA9uvVq2rjIZg"/>
          <p:cNvPicPr>
            <a:picLocks noChangeAspect="1" noChangeArrowheads="1"/>
          </p:cNvPicPr>
          <p:nvPr/>
        </p:nvPicPr>
        <p:blipFill>
          <a:blip r:embed="rId5" cstate="print"/>
          <a:srcRect r="2728"/>
          <a:stretch>
            <a:fillRect/>
          </a:stretch>
        </p:blipFill>
        <p:spPr bwMode="auto">
          <a:xfrm>
            <a:off x="900113" y="1268413"/>
            <a:ext cx="2565400" cy="1733550"/>
          </a:xfrm>
          <a:prstGeom prst="rect">
            <a:avLst/>
          </a:prstGeom>
          <a:noFill/>
          <a:ln w="9525">
            <a:noFill/>
            <a:miter lim="800000"/>
            <a:headEnd/>
            <a:tailEnd/>
          </a:ln>
        </p:spPr>
      </p:pic>
      <p:sp>
        <p:nvSpPr>
          <p:cNvPr id="9" name="Rectangle 8"/>
          <p:cNvSpPr>
            <a:spLocks noChangeArrowheads="1"/>
          </p:cNvSpPr>
          <p:nvPr/>
        </p:nvSpPr>
        <p:spPr bwMode="auto">
          <a:xfrm>
            <a:off x="1233488" y="3074988"/>
            <a:ext cx="1963737" cy="368300"/>
          </a:xfrm>
          <a:prstGeom prst="rect">
            <a:avLst/>
          </a:prstGeom>
          <a:noFill/>
          <a:ln w="9525">
            <a:noFill/>
            <a:miter lim="800000"/>
            <a:headEnd/>
            <a:tailEnd/>
          </a:ln>
        </p:spPr>
        <p:txBody>
          <a:bodyPr wrap="none">
            <a:spAutoFit/>
          </a:bodyPr>
          <a:lstStyle/>
          <a:p>
            <a:r>
              <a:rPr lang="pt-PT" b="1" i="1">
                <a:latin typeface="Calibri" pitchFamily="34" charset="0"/>
              </a:rPr>
              <a:t>Doing things right </a:t>
            </a:r>
            <a:endParaRPr lang="en-US" i="1">
              <a:latin typeface="Calibri" pitchFamily="34" charset="0"/>
            </a:endParaRPr>
          </a:p>
        </p:txBody>
      </p:sp>
      <p:sp>
        <p:nvSpPr>
          <p:cNvPr id="11" name="Rectangle 10"/>
          <p:cNvSpPr>
            <a:spLocks noChangeArrowheads="1"/>
          </p:cNvSpPr>
          <p:nvPr/>
        </p:nvSpPr>
        <p:spPr bwMode="auto">
          <a:xfrm>
            <a:off x="1187450" y="5373688"/>
            <a:ext cx="2255838" cy="368300"/>
          </a:xfrm>
          <a:prstGeom prst="rect">
            <a:avLst/>
          </a:prstGeom>
          <a:noFill/>
          <a:ln w="9525">
            <a:noFill/>
            <a:miter lim="800000"/>
            <a:headEnd/>
            <a:tailEnd/>
          </a:ln>
        </p:spPr>
        <p:txBody>
          <a:bodyPr wrap="none">
            <a:spAutoFit/>
          </a:bodyPr>
          <a:lstStyle/>
          <a:p>
            <a:r>
              <a:rPr lang="pt-PT" b="1" i="1">
                <a:latin typeface="Calibri" pitchFamily="34" charset="0"/>
              </a:rPr>
              <a:t>doing the right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sz="3600" b="0" i="0" u="none" strike="noStrike" kern="0" cap="none" spc="0" normalizeH="0" baseline="0" noProof="0" dirty="0" err="1" smtClean="0">
                <a:ln>
                  <a:noFill/>
                </a:ln>
                <a:solidFill>
                  <a:schemeClr val="tx1"/>
                </a:solidFill>
                <a:effectLst/>
                <a:uLnTx/>
                <a:uFillTx/>
                <a:latin typeface="+mj-lt"/>
                <a:ea typeface="+mj-ea"/>
                <a:cs typeface="+mj-cs"/>
              </a:rPr>
              <a:t>VoSDP</a:t>
            </a:r>
            <a:r>
              <a:rPr kumimoji="0" lang="en-GB" sz="3600" b="0" i="0" u="none" strike="noStrike" kern="0" cap="none" spc="0" normalizeH="0" baseline="0" noProof="0" dirty="0" smtClean="0">
                <a:ln>
                  <a:noFill/>
                </a:ln>
                <a:solidFill>
                  <a:schemeClr val="tx1"/>
                </a:solidFill>
                <a:effectLst/>
                <a:uLnTx/>
                <a:uFillTx/>
                <a:latin typeface="+mj-lt"/>
                <a:ea typeface="+mj-ea"/>
                <a:cs typeface="+mj-cs"/>
              </a:rPr>
              <a:t> – </a:t>
            </a:r>
            <a:r>
              <a:rPr lang="en-GB" sz="3600" dirty="0"/>
              <a:t>Instantiation</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baseline="0" noProof="0" dirty="0" smtClean="0">
                <a:ln>
                  <a:noFill/>
                </a:ln>
                <a:solidFill>
                  <a:schemeClr val="tx1"/>
                </a:solidFill>
                <a:effectLst/>
                <a:uLnTx/>
                <a:uFillTx/>
                <a:latin typeface="+mj-lt"/>
                <a:ea typeface="+mj-ea"/>
                <a:cs typeface="+mj-cs"/>
              </a:rPr>
              <a:t>III. Select Solution Scenario</a:t>
            </a: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3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3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4" cstate="print"/>
          <a:srcRect/>
          <a:stretch>
            <a:fillRect/>
          </a:stretch>
        </p:blipFill>
        <p:spPr bwMode="auto">
          <a:xfrm>
            <a:off x="4860032" y="2492896"/>
            <a:ext cx="3674786" cy="611578"/>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4860032" y="3789040"/>
            <a:ext cx="3675421" cy="1420702"/>
          </a:xfrm>
          <a:prstGeom prst="rect">
            <a:avLst/>
          </a:prstGeom>
          <a:noFill/>
          <a:ln w="9525">
            <a:noFill/>
            <a:miter lim="800000"/>
            <a:headEnd/>
            <a:tailEnd/>
          </a:ln>
        </p:spPr>
      </p:pic>
      <p:sp>
        <p:nvSpPr>
          <p:cNvPr id="10" name="Rectangle 9"/>
          <p:cNvSpPr/>
          <p:nvPr/>
        </p:nvSpPr>
        <p:spPr>
          <a:xfrm>
            <a:off x="4716016" y="5453643"/>
            <a:ext cx="4248472" cy="1215717"/>
          </a:xfrm>
          <a:prstGeom prst="rect">
            <a:avLst/>
          </a:prstGeom>
        </p:spPr>
        <p:txBody>
          <a:bodyPr wrap="square">
            <a:spAutoFit/>
          </a:bodyPr>
          <a:lstStyle/>
          <a:p>
            <a:pPr hangingPunct="0"/>
            <a:r>
              <a:rPr lang="en-US" sz="1000" b="1" dirty="0" smtClean="0"/>
              <a:t>Assumptions:</a:t>
            </a:r>
          </a:p>
          <a:p>
            <a:pPr hangingPunct="0">
              <a:buFont typeface="Wingdings" pitchFamily="2" charset="2"/>
              <a:buChar char="ü"/>
            </a:pPr>
            <a:r>
              <a:rPr lang="en-US" sz="900" dirty="0" smtClean="0"/>
              <a:t>Stable customer revenue</a:t>
            </a:r>
          </a:p>
          <a:p>
            <a:pPr hangingPunct="0">
              <a:buFont typeface="Wingdings" pitchFamily="2" charset="2"/>
              <a:buChar char="ü"/>
            </a:pPr>
            <a:r>
              <a:rPr lang="en-US" sz="900" dirty="0" smtClean="0"/>
              <a:t>900K customers have internet services and call 1,2 times/year on average for internet support reasons</a:t>
            </a:r>
          </a:p>
          <a:p>
            <a:pPr hangingPunct="0">
              <a:buFont typeface="Wingdings" pitchFamily="2" charset="2"/>
              <a:buChar char="ü"/>
            </a:pPr>
            <a:r>
              <a:rPr lang="en-US" sz="900" dirty="0" smtClean="0"/>
              <a:t>implementation of the new actors has a CAPEX of 30 K€ and OPEX of 2,4 K€</a:t>
            </a:r>
          </a:p>
          <a:p>
            <a:pPr hangingPunct="0">
              <a:buFont typeface="Wingdings" pitchFamily="2" charset="2"/>
              <a:buChar char="ü"/>
            </a:pPr>
            <a:r>
              <a:rPr lang="en-US" sz="900" dirty="0" smtClean="0"/>
              <a:t># calls handled by problem solver reduces by 15% </a:t>
            </a:r>
          </a:p>
          <a:p>
            <a:pPr hangingPunct="0">
              <a:buFont typeface="Wingdings" pitchFamily="2" charset="2"/>
              <a:buChar char="ü"/>
            </a:pPr>
            <a:r>
              <a:rPr lang="en-US" sz="900" dirty="0" err="1" smtClean="0"/>
              <a:t>avg</a:t>
            </a:r>
            <a:r>
              <a:rPr lang="en-US" sz="900" dirty="0" smtClean="0"/>
              <a:t> support call duration lowers from 10 to 8 minutes because of effectively reduced support scope due to early context clarification</a:t>
            </a:r>
            <a:endParaRPr lang="en-US" sz="900" dirty="0"/>
          </a:p>
        </p:txBody>
      </p:sp>
      <p:sp>
        <p:nvSpPr>
          <p:cNvPr id="11" name="Rectangle 10"/>
          <p:cNvSpPr/>
          <p:nvPr/>
        </p:nvSpPr>
        <p:spPr>
          <a:xfrm>
            <a:off x="4572000" y="3450486"/>
            <a:ext cx="3070071" cy="338554"/>
          </a:xfrm>
          <a:prstGeom prst="rect">
            <a:avLst/>
          </a:prstGeom>
        </p:spPr>
        <p:txBody>
          <a:bodyPr wrap="none">
            <a:spAutoFit/>
          </a:bodyPr>
          <a:lstStyle/>
          <a:p>
            <a:r>
              <a:rPr lang="en-US" sz="1600" dirty="0" smtClean="0"/>
              <a:t>Profitability sheet for scenario B</a:t>
            </a:r>
            <a:endParaRPr lang="en-US" sz="1600" dirty="0"/>
          </a:p>
        </p:txBody>
      </p:sp>
      <p:sp>
        <p:nvSpPr>
          <p:cNvPr id="12" name="Rectangle 11"/>
          <p:cNvSpPr/>
          <p:nvPr/>
        </p:nvSpPr>
        <p:spPr>
          <a:xfrm>
            <a:off x="4572000" y="2091626"/>
            <a:ext cx="3058722" cy="338554"/>
          </a:xfrm>
          <a:prstGeom prst="rect">
            <a:avLst/>
          </a:prstGeom>
        </p:spPr>
        <p:txBody>
          <a:bodyPr wrap="none">
            <a:spAutoFit/>
          </a:bodyPr>
          <a:lstStyle/>
          <a:p>
            <a:r>
              <a:rPr lang="en-US" sz="1600" dirty="0" smtClean="0"/>
              <a:t>Profitability sheet for scenario A</a:t>
            </a:r>
            <a:endParaRPr lang="en-US" sz="1600" dirty="0"/>
          </a:p>
        </p:txBody>
      </p:sp>
      <p:graphicFrame>
        <p:nvGraphicFramePr>
          <p:cNvPr id="13" name="Object 1"/>
          <p:cNvGraphicFramePr>
            <a:graphicFrameLocks noChangeAspect="1"/>
          </p:cNvGraphicFramePr>
          <p:nvPr/>
        </p:nvGraphicFramePr>
        <p:xfrm>
          <a:off x="6660232" y="455911"/>
          <a:ext cx="2175843" cy="1548526"/>
        </p:xfrm>
        <a:graphic>
          <a:graphicData uri="http://schemas.openxmlformats.org/presentationml/2006/ole">
            <mc:AlternateContent xmlns:mc="http://schemas.openxmlformats.org/markup-compatibility/2006">
              <mc:Choice xmlns:v="urn:schemas-microsoft-com:vml" Requires="v">
                <p:oleObj spid="_x0000_s903192" name="Visio" r:id="rId6" imgW="8454019" imgH="6012649" progId="Visio.Drawing.11">
                  <p:embed/>
                </p:oleObj>
              </mc:Choice>
              <mc:Fallback>
                <p:oleObj name="Visio" r:id="rId6" imgW="8454019" imgH="6012649" progId="Visio.Drawing.11">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455911"/>
                        <a:ext cx="2175843" cy="154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6876256" y="1124744"/>
            <a:ext cx="288032" cy="32959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457200" y="1981200"/>
            <a:ext cx="4114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bg2"/>
              </a:buClr>
              <a:buSzPct val="75000"/>
              <a:buFont typeface="Wingdings" pitchFamily="2" charset="2"/>
              <a:buChar char="n"/>
            </a:pPr>
            <a:r>
              <a:rPr lang="en-US" sz="1400" kern="0" dirty="0" smtClean="0">
                <a:latin typeface="+mn-lt"/>
              </a:rPr>
              <a:t>In order to </a:t>
            </a:r>
            <a:r>
              <a:rPr lang="en-US" sz="1400" b="1" kern="0" dirty="0" smtClean="0">
                <a:latin typeface="+mn-lt"/>
              </a:rPr>
              <a:t>rationally</a:t>
            </a:r>
            <a:r>
              <a:rPr lang="en-US" sz="1400" kern="0" dirty="0" smtClean="0">
                <a:latin typeface="+mn-lt"/>
              </a:rPr>
              <a:t> select solutions scenarios, </a:t>
            </a:r>
            <a:r>
              <a:rPr lang="en-US" sz="1400" b="1" kern="0" dirty="0" smtClean="0">
                <a:latin typeface="+mn-lt"/>
              </a:rPr>
              <a:t>objective criteria </a:t>
            </a:r>
            <a:r>
              <a:rPr lang="en-US" sz="1400" kern="0" dirty="0" smtClean="0">
                <a:latin typeface="+mn-lt"/>
              </a:rPr>
              <a:t>must be defined</a:t>
            </a:r>
          </a:p>
          <a:p>
            <a:pPr marL="342900" lvl="0" indent="-342900" eaLnBrk="0" hangingPunct="0">
              <a:spcBef>
                <a:spcPct val="20000"/>
              </a:spcBef>
              <a:buClr>
                <a:schemeClr val="bg2"/>
              </a:buClr>
              <a:buSzPct val="75000"/>
              <a:buFont typeface="Wingdings" pitchFamily="2" charset="2"/>
              <a:buChar char="n"/>
            </a:pPr>
            <a:endParaRPr lang="en-US" sz="1400" kern="0" dirty="0" smtClean="0">
              <a:latin typeface="+mn-lt"/>
            </a:endParaRPr>
          </a:p>
          <a:p>
            <a:pPr marL="342900" lvl="0" indent="-342900" eaLnBrk="0" hangingPunct="0">
              <a:spcBef>
                <a:spcPct val="20000"/>
              </a:spcBef>
              <a:buClr>
                <a:schemeClr val="bg2"/>
              </a:buClr>
              <a:buSzPct val="75000"/>
              <a:buFont typeface="Wingdings" pitchFamily="2" charset="2"/>
              <a:buChar char="n"/>
            </a:pPr>
            <a:r>
              <a:rPr lang="en-US" sz="1400" kern="0" dirty="0" smtClean="0">
                <a:latin typeface="+mn-lt"/>
              </a:rPr>
              <a:t>Using e3Value it is possible to assign </a:t>
            </a:r>
            <a:r>
              <a:rPr lang="en-US" sz="1400" b="1" kern="0" dirty="0" smtClean="0">
                <a:latin typeface="+mn-lt"/>
              </a:rPr>
              <a:t>valuation formulas </a:t>
            </a:r>
            <a:r>
              <a:rPr lang="en-US" sz="1400" kern="0" dirty="0" smtClean="0">
                <a:latin typeface="+mn-lt"/>
              </a:rPr>
              <a:t>to value object transferences through value ports</a:t>
            </a:r>
          </a:p>
          <a:p>
            <a:pPr marL="342900" lvl="0" indent="-342900" eaLnBrk="0" hangingPunct="0">
              <a:spcBef>
                <a:spcPct val="20000"/>
              </a:spcBef>
              <a:buClr>
                <a:schemeClr val="bg2"/>
              </a:buClr>
              <a:buSzPct val="75000"/>
              <a:buFont typeface="Wingdings" pitchFamily="2" charset="2"/>
              <a:buChar char="n"/>
            </a:pPr>
            <a:endParaRPr lang="en-US" sz="1400" kern="0" dirty="0" smtClean="0">
              <a:latin typeface="+mn-lt"/>
            </a:endParaRPr>
          </a:p>
          <a:p>
            <a:pPr marL="342900" lvl="0" indent="-342900" eaLnBrk="0" hangingPunct="0">
              <a:spcBef>
                <a:spcPct val="20000"/>
              </a:spcBef>
              <a:buClr>
                <a:schemeClr val="bg2"/>
              </a:buClr>
              <a:buSzPct val="75000"/>
              <a:buFont typeface="Wingdings" pitchFamily="2" charset="2"/>
              <a:buChar char="n"/>
            </a:pPr>
            <a:r>
              <a:rPr lang="en-US" sz="1400" kern="0" dirty="0" smtClean="0">
                <a:latin typeface="+mn-lt"/>
              </a:rPr>
              <a:t>e3Value also defines the concept of </a:t>
            </a:r>
            <a:r>
              <a:rPr lang="en-US" sz="1400" b="1" kern="0" dirty="0" smtClean="0">
                <a:latin typeface="+mn-lt"/>
              </a:rPr>
              <a:t>expenses</a:t>
            </a:r>
            <a:r>
              <a:rPr lang="en-US" sz="1400" kern="0" dirty="0" smtClean="0">
                <a:latin typeface="+mn-lt"/>
              </a:rPr>
              <a:t> which contribute to the economic viability analysis but are not explicitly modeled as value exchanges:</a:t>
            </a:r>
          </a:p>
          <a:p>
            <a:pPr marL="800100" lvl="1" indent="-342900" eaLnBrk="0" hangingPunct="0">
              <a:spcBef>
                <a:spcPct val="20000"/>
              </a:spcBef>
              <a:buClr>
                <a:schemeClr val="bg2"/>
              </a:buClr>
              <a:buSzPct val="75000"/>
              <a:buFont typeface="Wingdings" pitchFamily="2" charset="2"/>
              <a:buChar char="n"/>
            </a:pPr>
            <a:r>
              <a:rPr lang="en-US" sz="1100" kern="0" dirty="0" smtClean="0">
                <a:latin typeface="+mn-lt"/>
              </a:rPr>
              <a:t>Variable expenses (OPEX dep. on volume)</a:t>
            </a:r>
          </a:p>
          <a:p>
            <a:pPr marL="800100" lvl="1" indent="-342900" eaLnBrk="0" hangingPunct="0">
              <a:spcBef>
                <a:spcPct val="20000"/>
              </a:spcBef>
              <a:buClr>
                <a:schemeClr val="bg2"/>
              </a:buClr>
              <a:buSzPct val="75000"/>
              <a:buFont typeface="Wingdings" pitchFamily="2" charset="2"/>
              <a:buChar char="n"/>
            </a:pPr>
            <a:r>
              <a:rPr lang="en-US" sz="1100" kern="0" dirty="0" smtClean="0">
                <a:latin typeface="+mn-lt"/>
              </a:rPr>
              <a:t>Fixed expenses (OPEX per time period)</a:t>
            </a:r>
          </a:p>
          <a:p>
            <a:pPr marL="800100" lvl="1" indent="-342900" eaLnBrk="0" hangingPunct="0">
              <a:spcBef>
                <a:spcPct val="20000"/>
              </a:spcBef>
              <a:buClr>
                <a:schemeClr val="bg2"/>
              </a:buClr>
              <a:buSzPct val="75000"/>
              <a:buFont typeface="Wingdings" pitchFamily="2" charset="2"/>
              <a:buChar char="n"/>
            </a:pPr>
            <a:r>
              <a:rPr lang="en-US" sz="1100" kern="0" dirty="0" smtClean="0">
                <a:latin typeface="+mn-lt"/>
              </a:rPr>
              <a:t>Investments (CAPEX)</a:t>
            </a:r>
          </a:p>
          <a:p>
            <a:pPr marL="800100" lvl="1" indent="-342900" eaLnBrk="0" hangingPunct="0">
              <a:spcBef>
                <a:spcPct val="20000"/>
              </a:spcBef>
              <a:buClr>
                <a:schemeClr val="bg2"/>
              </a:buClr>
              <a:buSzPct val="75000"/>
              <a:buFont typeface="Wingdings" pitchFamily="2" charset="2"/>
              <a:buChar char="n"/>
            </a:pPr>
            <a:endParaRPr lang="en-US" sz="1100" kern="0" dirty="0" smtClean="0">
              <a:latin typeface="+mn-lt"/>
            </a:endParaRPr>
          </a:p>
          <a:p>
            <a:pPr marL="342900" lvl="0" indent="-342900" eaLnBrk="0" hangingPunct="0">
              <a:spcBef>
                <a:spcPct val="20000"/>
              </a:spcBef>
              <a:buClr>
                <a:schemeClr val="bg2"/>
              </a:buClr>
              <a:buSzPct val="75000"/>
              <a:buFont typeface="Wingdings" pitchFamily="2" charset="2"/>
              <a:buChar char="n"/>
            </a:pPr>
            <a:r>
              <a:rPr lang="en-US" sz="1400" kern="0" dirty="0" smtClean="0">
                <a:latin typeface="+mn-lt"/>
              </a:rPr>
              <a:t>e3Value allows specifying value model components using specific attributes that make the profitability sheets </a:t>
            </a:r>
            <a:r>
              <a:rPr lang="en-US" sz="1400" b="1" kern="0" dirty="0" smtClean="0">
                <a:latin typeface="+mn-lt"/>
              </a:rPr>
              <a:t>directly derivable </a:t>
            </a:r>
            <a:r>
              <a:rPr lang="en-US" sz="1400" kern="0" dirty="0" smtClean="0">
                <a:latin typeface="+mn-lt"/>
              </a:rPr>
              <a:t>from the model</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txBox="1">
            <a:spLocks noChangeArrowheads="1"/>
          </p:cNvSpPr>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sz="3600" b="0" i="0" u="none" strike="noStrike" kern="0" cap="none" spc="0" normalizeH="0" baseline="0" noProof="0" dirty="0" err="1" smtClean="0">
                <a:ln>
                  <a:noFill/>
                </a:ln>
                <a:solidFill>
                  <a:schemeClr val="tx1"/>
                </a:solidFill>
                <a:effectLst/>
                <a:uLnTx/>
                <a:uFillTx/>
                <a:latin typeface="+mj-lt"/>
                <a:ea typeface="+mj-ea"/>
                <a:cs typeface="+mj-cs"/>
              </a:rPr>
              <a:t>VoSDP</a:t>
            </a:r>
            <a:r>
              <a:rPr kumimoji="0" lang="en-GB" sz="3600" b="0" i="0" u="none" strike="noStrike" kern="0" cap="none" spc="0" normalizeH="0" baseline="0" noProof="0" dirty="0" smtClean="0">
                <a:ln>
                  <a:noFill/>
                </a:ln>
                <a:solidFill>
                  <a:schemeClr val="tx1"/>
                </a:solidFill>
                <a:effectLst/>
                <a:uLnTx/>
                <a:uFillTx/>
                <a:latin typeface="+mj-lt"/>
                <a:ea typeface="+mj-ea"/>
                <a:cs typeface="+mj-cs"/>
              </a:rPr>
              <a:t> – </a:t>
            </a:r>
            <a:r>
              <a:rPr lang="en-GB" sz="3600" dirty="0"/>
              <a:t>Instantiation</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kumimoji="0" lang="en-GB" sz="1800" b="1" i="0" u="none" strike="noStrike" kern="0" cap="none" spc="0" normalizeH="0" baseline="0" noProof="0" dirty="0" smtClean="0">
                <a:ln>
                  <a:noFill/>
                </a:ln>
                <a:solidFill>
                  <a:schemeClr val="tx1"/>
                </a:solidFill>
                <a:effectLst/>
                <a:uLnTx/>
                <a:uFillTx/>
                <a:latin typeface="+mj-lt"/>
                <a:ea typeface="+mj-ea"/>
                <a:cs typeface="+mj-cs"/>
              </a:rPr>
              <a:t>IV+V. Implement</a:t>
            </a:r>
            <a:r>
              <a:rPr kumimoji="0" lang="en-GB" sz="1800" b="1" i="0" u="none" strike="noStrike" kern="0" cap="none" spc="0" normalizeH="0" noProof="0" dirty="0" smtClean="0">
                <a:ln>
                  <a:noFill/>
                </a:ln>
                <a:solidFill>
                  <a:schemeClr val="tx1"/>
                </a:solidFill>
                <a:effectLst/>
                <a:uLnTx/>
                <a:uFillTx/>
                <a:latin typeface="+mj-lt"/>
                <a:ea typeface="+mj-ea"/>
                <a:cs typeface="+mj-cs"/>
              </a:rPr>
              <a:t> and </a:t>
            </a:r>
            <a:r>
              <a:rPr kumimoji="0" lang="en-GB" sz="1800" b="1" i="0" u="none" strike="noStrike" kern="0" cap="none" spc="0" normalizeH="0" baseline="0" noProof="0" dirty="0" smtClean="0">
                <a:ln>
                  <a:noFill/>
                </a:ln>
                <a:solidFill>
                  <a:schemeClr val="tx1"/>
                </a:solidFill>
                <a:effectLst/>
                <a:uLnTx/>
                <a:uFillTx/>
                <a:latin typeface="+mj-lt"/>
                <a:ea typeface="+mj-ea"/>
                <a:cs typeface="+mj-cs"/>
              </a:rPr>
              <a:t>Evaluate</a:t>
            </a:r>
          </a:p>
        </p:txBody>
      </p:sp>
      <p:sp>
        <p:nvSpPr>
          <p:cNvPr id="75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3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3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
          <p:cNvGraphicFramePr>
            <a:graphicFrameLocks noChangeAspect="1"/>
          </p:cNvGraphicFramePr>
          <p:nvPr/>
        </p:nvGraphicFramePr>
        <p:xfrm>
          <a:off x="6660232" y="455911"/>
          <a:ext cx="2175843" cy="1548526"/>
        </p:xfrm>
        <a:graphic>
          <a:graphicData uri="http://schemas.openxmlformats.org/presentationml/2006/ole">
            <mc:AlternateContent xmlns:mc="http://schemas.openxmlformats.org/markup-compatibility/2006">
              <mc:Choice xmlns:v="urn:schemas-microsoft-com:vml" Requires="v">
                <p:oleObj spid="_x0000_s941082" name="Visio" r:id="rId4" imgW="8454019" imgH="6012649" progId="Visio.Drawing.11">
                  <p:embed/>
                </p:oleObj>
              </mc:Choice>
              <mc:Fallback>
                <p:oleObj name="Visio" r:id="rId4" imgW="8454019" imgH="601264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55911"/>
                        <a:ext cx="2175843" cy="154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7194732" y="1268760"/>
            <a:ext cx="648072" cy="7200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468313" y="2349178"/>
            <a:ext cx="8496175" cy="3456086"/>
          </a:xfrm>
          <a:prstGeom prst="rect">
            <a:avLst/>
          </a:prstGeom>
          <a:noFill/>
          <a:ln w="9525">
            <a:noFill/>
            <a:miter lim="800000"/>
            <a:headEnd/>
            <a:tailEnd/>
          </a:ln>
        </p:spPr>
        <p:txBody>
          <a:bodyPr/>
          <a:lstStyle/>
          <a:p>
            <a:pPr marL="342900" indent="-342900">
              <a:buClr>
                <a:schemeClr val="bg2"/>
              </a:buClr>
              <a:buSzPct val="75000"/>
              <a:buFont typeface="Wingdings" pitchFamily="2" charset="2"/>
              <a:buChar char="n"/>
            </a:pPr>
            <a:r>
              <a:rPr lang="en-US" sz="2000" dirty="0" smtClean="0">
                <a:latin typeface="Arial" pitchFamily="34" charset="0"/>
              </a:rPr>
              <a:t>Check the created value conditions for gaps</a:t>
            </a:r>
          </a:p>
          <a:p>
            <a:pPr marL="800100" lvl="1" indent="-342900">
              <a:buClr>
                <a:schemeClr val="bg2"/>
              </a:buClr>
              <a:buSzPct val="75000"/>
              <a:buFont typeface="Wingdings" pitchFamily="2" charset="2"/>
              <a:buChar char="n"/>
            </a:pPr>
            <a:r>
              <a:rPr lang="en-US" sz="2000" dirty="0" smtClean="0">
                <a:latin typeface="Arial" pitchFamily="34" charset="0"/>
              </a:rPr>
              <a:t>Trigger the Solution Development Process if necessary</a:t>
            </a:r>
          </a:p>
          <a:p>
            <a:pPr marL="342900" indent="-342900">
              <a:buClr>
                <a:schemeClr val="bg2"/>
              </a:buClr>
              <a:buSzPct val="75000"/>
              <a:buFont typeface="Wingdings" pitchFamily="2" charset="2"/>
              <a:buChar char="n"/>
            </a:pPr>
            <a:endParaRPr lang="en-US" sz="2000" dirty="0" smtClean="0">
              <a:latin typeface="Arial" pitchFamily="34" charset="0"/>
            </a:endParaRPr>
          </a:p>
          <a:p>
            <a:pPr marL="342900" indent="-342900">
              <a:buClr>
                <a:schemeClr val="bg2"/>
              </a:buClr>
              <a:buSzPct val="75000"/>
              <a:buFont typeface="Wingdings" pitchFamily="2" charset="2"/>
              <a:buChar char="n"/>
            </a:pPr>
            <a:r>
              <a:rPr lang="en-US" sz="2000" dirty="0" smtClean="0">
                <a:latin typeface="Arial" pitchFamily="34" charset="0"/>
              </a:rPr>
              <a:t>Use logged </a:t>
            </a:r>
            <a:r>
              <a:rPr lang="en-US" sz="2000" dirty="0" err="1" smtClean="0">
                <a:latin typeface="Arial" pitchFamily="34" charset="0"/>
              </a:rPr>
              <a:t>VoSDP</a:t>
            </a:r>
            <a:r>
              <a:rPr lang="en-US" sz="2000" dirty="0" smtClean="0">
                <a:latin typeface="Arial" pitchFamily="34" charset="0"/>
              </a:rPr>
              <a:t> information to improve</a:t>
            </a:r>
          </a:p>
          <a:p>
            <a:pPr marL="800100" lvl="1" indent="-342900">
              <a:buClr>
                <a:schemeClr val="bg2"/>
              </a:buClr>
              <a:buSzPct val="75000"/>
              <a:buFont typeface="Wingdings" pitchFamily="2" charset="2"/>
              <a:buChar char="n"/>
            </a:pPr>
            <a:r>
              <a:rPr lang="en-US" sz="1600" dirty="0" smtClean="0">
                <a:latin typeface="Arial" pitchFamily="34" charset="0"/>
              </a:rPr>
              <a:t>Using the developed IVR-based solution as a channel for up selling/cross-selling?</a:t>
            </a:r>
          </a:p>
          <a:p>
            <a:pPr marL="800100" lvl="1" indent="-342900">
              <a:buClr>
                <a:schemeClr val="bg2"/>
              </a:buClr>
              <a:buSzPct val="75000"/>
              <a:buFont typeface="Wingdings" pitchFamily="2" charset="2"/>
              <a:buChar char="n"/>
            </a:pPr>
            <a:r>
              <a:rPr lang="en-US" sz="1600" dirty="0" smtClean="0">
                <a:latin typeface="Arial" pitchFamily="34" charset="0"/>
              </a:rPr>
              <a:t>… repositioning the CC organization from a cost center to a value center</a:t>
            </a:r>
          </a:p>
          <a:p>
            <a:pPr marL="800100" lvl="1" indent="-342900">
              <a:buClr>
                <a:schemeClr val="bg2"/>
              </a:buClr>
              <a:buSzPct val="75000"/>
              <a:buFont typeface="Wingdings" pitchFamily="2" charset="2"/>
              <a:buChar char="n"/>
            </a:pPr>
            <a:r>
              <a:rPr lang="en-US" sz="1600" dirty="0" smtClean="0">
                <a:latin typeface="Arial" pitchFamily="34" charset="0"/>
              </a:rPr>
              <a:t>The opportunity of having the customer in-line can be taken advantage of by creating a discounted offer for these situations to be presented automatically (relatively inexpensive) and/or redirect the call to a sales operator (more costly; more effective?)</a:t>
            </a:r>
          </a:p>
          <a:p>
            <a:pPr marL="342900" indent="-342900">
              <a:buClr>
                <a:schemeClr val="bg2"/>
              </a:buClr>
              <a:buSzPct val="75000"/>
              <a:buFont typeface="Wingdings" pitchFamily="2" charset="2"/>
              <a:buChar char="n"/>
            </a:pPr>
            <a:endParaRPr lang="en-US" sz="2000" dirty="0" smtClean="0">
              <a:latin typeface="Arial" pitchFamily="34" charset="0"/>
            </a:endParaRPr>
          </a:p>
          <a:p>
            <a:pPr marL="342900" indent="-342900">
              <a:buClr>
                <a:schemeClr val="bg2"/>
              </a:buClr>
              <a:buSzPct val="75000"/>
              <a:buFont typeface="Wingdings" pitchFamily="2" charset="2"/>
              <a:buChar char="n"/>
            </a:pPr>
            <a:r>
              <a:rPr lang="en-US" sz="2000" dirty="0" smtClean="0">
                <a:latin typeface="Arial" pitchFamily="34" charset="0"/>
              </a:rPr>
              <a:t>Again, to explore this path, a new GSDP cycle is in sight!</a:t>
            </a:r>
          </a:p>
          <a:p>
            <a:pPr marL="342900" indent="-342900">
              <a:buClr>
                <a:schemeClr val="bg2"/>
              </a:buClr>
              <a:buSzPct val="75000"/>
              <a:buFont typeface="Wingdings" pitchFamily="2" charset="2"/>
              <a:buChar char="n"/>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467634" y="691882"/>
            <a:ext cx="8229600" cy="8751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z="3600" dirty="0"/>
              <a:t>Practical Application</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lang="pt-PT" b="1" dirty="0" smtClean="0"/>
              <a:t>IT DM Process 2.0 – </a:t>
            </a:r>
            <a:r>
              <a:rPr lang="pt-PT" b="1" i="1" dirty="0" smtClean="0"/>
              <a:t>Value-oriented</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pic>
        <p:nvPicPr>
          <p:cNvPr id="26" name="Picture 25"/>
          <p:cNvPicPr>
            <a:picLocks noChangeAspect="1"/>
          </p:cNvPicPr>
          <p:nvPr/>
        </p:nvPicPr>
        <p:blipFill>
          <a:blip r:embed="rId3" cstate="print"/>
          <a:srcRect/>
          <a:stretch>
            <a:fillRect/>
          </a:stretch>
        </p:blipFill>
        <p:spPr bwMode="auto">
          <a:xfrm>
            <a:off x="640946" y="1844824"/>
            <a:ext cx="7891494"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Rectangle 2"/>
          <p:cNvSpPr>
            <a:spLocks noGrp="1" noChangeArrowheads="1"/>
          </p:cNvSpPr>
          <p:nvPr>
            <p:ph type="title" idx="4294967295"/>
          </p:nvPr>
        </p:nvSpPr>
        <p:spPr/>
        <p:txBody>
          <a:bodyPr/>
          <a:lstStyle/>
          <a:p>
            <a:r>
              <a:rPr lang="en-GB" sz="3600" dirty="0"/>
              <a:t>Practical Application</a:t>
            </a:r>
            <a:r>
              <a:rPr lang="en-GB" sz="3600" dirty="0" smtClean="0"/>
              <a:t/>
            </a:r>
            <a:br>
              <a:rPr lang="en-GB" sz="3600" dirty="0" smtClean="0"/>
            </a:br>
            <a:r>
              <a:rPr lang="en-GB" sz="1800" b="1" dirty="0" smtClean="0"/>
              <a:t>Challenges and preliminary Results</a:t>
            </a:r>
          </a:p>
        </p:txBody>
      </p:sp>
      <p:sp>
        <p:nvSpPr>
          <p:cNvPr id="718850" name="Rectangle 3"/>
          <p:cNvSpPr>
            <a:spLocks noGrp="1" noChangeArrowheads="1"/>
          </p:cNvSpPr>
          <p:nvPr>
            <p:ph type="body" sz="half" idx="4294967295"/>
          </p:nvPr>
        </p:nvSpPr>
        <p:spPr>
          <a:xfrm>
            <a:off x="457200" y="1981200"/>
            <a:ext cx="8362950" cy="4327525"/>
          </a:xfrm>
        </p:spPr>
        <p:txBody>
          <a:bodyPr/>
          <a:lstStyle/>
          <a:p>
            <a:pPr eaLnBrk="1" hangingPunct="1">
              <a:lnSpc>
                <a:spcPct val="90000"/>
              </a:lnSpc>
            </a:pPr>
            <a:r>
              <a:rPr lang="en-GB" sz="2000" b="1" dirty="0" smtClean="0"/>
              <a:t>Challenges</a:t>
            </a:r>
          </a:p>
          <a:p>
            <a:pPr lvl="1" eaLnBrk="1" hangingPunct="1">
              <a:lnSpc>
                <a:spcPct val="90000"/>
              </a:lnSpc>
            </a:pPr>
            <a:r>
              <a:rPr lang="en-GB" sz="1600" dirty="0" smtClean="0"/>
              <a:t>The</a:t>
            </a:r>
            <a:r>
              <a:rPr lang="en-US" sz="1600" dirty="0" smtClean="0"/>
              <a:t> detail level attained by recursive application of the GSDP is quite high</a:t>
            </a:r>
          </a:p>
          <a:p>
            <a:pPr lvl="1" eaLnBrk="1" hangingPunct="1">
              <a:lnSpc>
                <a:spcPct val="90000"/>
              </a:lnSpc>
            </a:pPr>
            <a:r>
              <a:rPr lang="en-US" sz="1600" dirty="0" smtClean="0"/>
              <a:t>Forces the definition of value at design time</a:t>
            </a:r>
          </a:p>
          <a:p>
            <a:pPr lvl="1" eaLnBrk="1" hangingPunct="1">
              <a:lnSpc>
                <a:spcPct val="90000"/>
              </a:lnSpc>
            </a:pPr>
            <a:r>
              <a:rPr lang="en-US" sz="1600" dirty="0" smtClean="0"/>
              <a:t>No </a:t>
            </a:r>
            <a:r>
              <a:rPr lang="en-US" sz="1600" i="1" dirty="0" smtClean="0"/>
              <a:t>silver bullet</a:t>
            </a:r>
            <a:r>
              <a:rPr lang="en-US" sz="1600" dirty="0" smtClean="0"/>
              <a:t>: domain-specific design and construction principles are necessary</a:t>
            </a:r>
            <a:endParaRPr lang="en-GB" sz="1600" dirty="0" smtClean="0"/>
          </a:p>
          <a:p>
            <a:endParaRPr lang="en-GB" sz="2000" dirty="0" smtClean="0"/>
          </a:p>
          <a:p>
            <a:r>
              <a:rPr lang="en-GB" sz="2000" b="1" dirty="0" smtClean="0"/>
              <a:t>Input</a:t>
            </a:r>
            <a:r>
              <a:rPr lang="en-GB" sz="2000" dirty="0" smtClean="0"/>
              <a:t> - improved problem elicitation</a:t>
            </a:r>
          </a:p>
          <a:p>
            <a:pPr lvl="1"/>
            <a:r>
              <a:rPr lang="en-GB" sz="1800" dirty="0" smtClean="0"/>
              <a:t>Stakeholders, scoping and value proposal</a:t>
            </a:r>
          </a:p>
          <a:p>
            <a:r>
              <a:rPr lang="en-GB" sz="2000" b="1" dirty="0" smtClean="0"/>
              <a:t>Decision</a:t>
            </a:r>
            <a:r>
              <a:rPr lang="en-GB" sz="2000" dirty="0" smtClean="0"/>
              <a:t> - Business Case clarity</a:t>
            </a:r>
          </a:p>
          <a:p>
            <a:pPr lvl="1"/>
            <a:r>
              <a:rPr lang="en-GB" sz="1800" dirty="0" smtClean="0"/>
              <a:t>GO/NOGO and prioritization</a:t>
            </a:r>
          </a:p>
          <a:p>
            <a:r>
              <a:rPr lang="en-GB" sz="2000" b="1" dirty="0" smtClean="0"/>
              <a:t>Content</a:t>
            </a:r>
            <a:r>
              <a:rPr lang="en-GB" sz="2000" dirty="0" smtClean="0"/>
              <a:t> - better input to Functional Analysis and following activities</a:t>
            </a:r>
          </a:p>
          <a:p>
            <a:pPr lvl="1"/>
            <a:r>
              <a:rPr lang="en-GB" sz="1800" dirty="0" smtClean="0"/>
              <a:t>Tracing BC benefits to implementation support</a:t>
            </a:r>
            <a:endParaRPr lang="en-GB" sz="1200" dirty="0" smtClean="0"/>
          </a:p>
          <a:p>
            <a:r>
              <a:rPr lang="en-GB" sz="2000" b="1" dirty="0" smtClean="0"/>
              <a:t>Validation</a:t>
            </a:r>
            <a:r>
              <a:rPr lang="en-GB" sz="2000" dirty="0" smtClean="0"/>
              <a:t> - Value Proposal at Post-Implementation Review</a:t>
            </a:r>
          </a:p>
        </p:txBody>
      </p:sp>
      <p:pic>
        <p:nvPicPr>
          <p:cNvPr id="718852"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Rectangle 2"/>
          <p:cNvSpPr>
            <a:spLocks noGrp="1" noChangeArrowheads="1"/>
          </p:cNvSpPr>
          <p:nvPr>
            <p:ph type="title" idx="4294967295"/>
          </p:nvPr>
        </p:nvSpPr>
        <p:spPr/>
        <p:txBody>
          <a:bodyPr/>
          <a:lstStyle/>
          <a:p>
            <a:r>
              <a:rPr lang="en-GB" sz="3600" dirty="0"/>
              <a:t>Practical Application</a:t>
            </a:r>
            <a:r>
              <a:rPr lang="en-GB" sz="3600" dirty="0" smtClean="0"/>
              <a:t/>
            </a:r>
            <a:br>
              <a:rPr lang="en-GB" sz="3600" dirty="0" smtClean="0"/>
            </a:br>
            <a:r>
              <a:rPr lang="en-GB" sz="1800" b="1" dirty="0" smtClean="0"/>
              <a:t>Results</a:t>
            </a:r>
          </a:p>
        </p:txBody>
      </p:sp>
      <p:sp>
        <p:nvSpPr>
          <p:cNvPr id="718850" name="Rectangle 3"/>
          <p:cNvSpPr>
            <a:spLocks noGrp="1" noChangeArrowheads="1"/>
          </p:cNvSpPr>
          <p:nvPr>
            <p:ph type="body" sz="half" idx="4294967295"/>
          </p:nvPr>
        </p:nvSpPr>
        <p:spPr>
          <a:xfrm>
            <a:off x="457200" y="1981200"/>
            <a:ext cx="4978896" cy="4327525"/>
          </a:xfrm>
        </p:spPr>
        <p:txBody>
          <a:bodyPr/>
          <a:lstStyle/>
          <a:p>
            <a:pPr eaLnBrk="1" hangingPunct="1">
              <a:lnSpc>
                <a:spcPct val="90000"/>
              </a:lnSpc>
            </a:pPr>
            <a:r>
              <a:rPr lang="pt-PT" sz="2000" b="1" dirty="0" err="1" smtClean="0"/>
              <a:t>Evolution</a:t>
            </a:r>
            <a:r>
              <a:rPr lang="pt-PT" sz="2000" b="1" dirty="0" smtClean="0"/>
              <a:t> </a:t>
            </a:r>
            <a:r>
              <a:rPr lang="pt-PT" sz="2000" b="1" dirty="0" err="1" smtClean="0"/>
              <a:t>over</a:t>
            </a:r>
            <a:r>
              <a:rPr lang="pt-PT" sz="2000" b="1" dirty="0" smtClean="0"/>
              <a:t> 3 </a:t>
            </a:r>
            <a:r>
              <a:rPr lang="pt-PT" sz="2000" b="1" dirty="0" err="1" smtClean="0"/>
              <a:t>years</a:t>
            </a:r>
            <a:endParaRPr lang="pt-PT" sz="2000" b="1" dirty="0" smtClean="0"/>
          </a:p>
          <a:p>
            <a:pPr lvl="1" eaLnBrk="1" hangingPunct="1">
              <a:lnSpc>
                <a:spcPct val="90000"/>
              </a:lnSpc>
            </a:pPr>
            <a:r>
              <a:rPr lang="pt-PT" sz="1600" b="1" dirty="0" err="1" smtClean="0"/>
              <a:t>Application</a:t>
            </a:r>
            <a:r>
              <a:rPr lang="pt-PT" sz="1600" b="1" dirty="0" smtClean="0"/>
              <a:t> </a:t>
            </a:r>
            <a:r>
              <a:rPr lang="pt-PT" sz="1600" b="1" dirty="0" err="1" smtClean="0"/>
              <a:t>of</a:t>
            </a:r>
            <a:r>
              <a:rPr lang="pt-PT" sz="1600" b="1" dirty="0" smtClean="0"/>
              <a:t> </a:t>
            </a:r>
            <a:r>
              <a:rPr lang="pt-PT" sz="1600" b="1" dirty="0" err="1" smtClean="0"/>
              <a:t>Benefits</a:t>
            </a:r>
            <a:r>
              <a:rPr lang="pt-PT" sz="1600" b="1" dirty="0" smtClean="0"/>
              <a:t> Management</a:t>
            </a:r>
          </a:p>
          <a:p>
            <a:pPr eaLnBrk="1" hangingPunct="1">
              <a:lnSpc>
                <a:spcPct val="90000"/>
              </a:lnSpc>
            </a:pPr>
            <a:endParaRPr lang="pt-PT" sz="2000" b="1" dirty="0" smtClean="0"/>
          </a:p>
          <a:p>
            <a:pPr eaLnBrk="1" hangingPunct="1">
              <a:lnSpc>
                <a:spcPct val="90000"/>
              </a:lnSpc>
            </a:pPr>
            <a:r>
              <a:rPr lang="pt-PT" sz="2000" b="1" dirty="0" err="1" smtClean="0"/>
              <a:t>Focus</a:t>
            </a:r>
            <a:r>
              <a:rPr lang="pt-PT" sz="2000" b="1" dirty="0" smtClean="0"/>
              <a:t> </a:t>
            </a:r>
            <a:r>
              <a:rPr lang="pt-PT" sz="2000" b="1" dirty="0" err="1" smtClean="0"/>
              <a:t>on</a:t>
            </a:r>
            <a:r>
              <a:rPr lang="pt-PT" sz="2000" b="1" dirty="0" smtClean="0"/>
              <a:t> </a:t>
            </a:r>
            <a:r>
              <a:rPr lang="pt-PT" sz="2000" b="1" dirty="0" err="1" smtClean="0"/>
              <a:t>Value</a:t>
            </a:r>
            <a:endParaRPr lang="pt-PT" sz="2000" b="1" dirty="0" smtClean="0"/>
          </a:p>
          <a:p>
            <a:pPr lvl="1" eaLnBrk="1" hangingPunct="1">
              <a:lnSpc>
                <a:spcPct val="90000"/>
              </a:lnSpc>
            </a:pPr>
            <a:r>
              <a:rPr lang="pt-PT" sz="1600" b="1" dirty="0" err="1" smtClean="0"/>
              <a:t>Backog</a:t>
            </a:r>
            <a:r>
              <a:rPr lang="pt-PT" sz="1600" b="1" dirty="0" smtClean="0"/>
              <a:t> </a:t>
            </a:r>
            <a:r>
              <a:rPr lang="pt-PT" sz="1600" b="1" dirty="0" err="1" smtClean="0"/>
              <a:t>reduction</a:t>
            </a:r>
            <a:endParaRPr lang="pt-PT" sz="1600" b="1" dirty="0" smtClean="0"/>
          </a:p>
          <a:p>
            <a:pPr lvl="1" eaLnBrk="1" hangingPunct="1">
              <a:lnSpc>
                <a:spcPct val="90000"/>
              </a:lnSpc>
            </a:pPr>
            <a:r>
              <a:rPr lang="pt-PT" sz="1600" b="1" dirty="0" err="1" smtClean="0"/>
              <a:t>Less</a:t>
            </a:r>
            <a:r>
              <a:rPr lang="pt-PT" sz="1600" b="1" dirty="0" smtClean="0"/>
              <a:t> </a:t>
            </a:r>
            <a:r>
              <a:rPr lang="pt-PT" sz="1600" b="1" dirty="0" err="1" smtClean="0"/>
              <a:t>project</a:t>
            </a:r>
            <a:r>
              <a:rPr lang="pt-PT" sz="1600" b="1" dirty="0" smtClean="0"/>
              <a:t> </a:t>
            </a:r>
            <a:r>
              <a:rPr lang="pt-PT" sz="1600" b="1" dirty="0" err="1" smtClean="0"/>
              <a:t>requests</a:t>
            </a:r>
            <a:endParaRPr lang="pt-PT" sz="1600" b="1" dirty="0" smtClean="0"/>
          </a:p>
          <a:p>
            <a:pPr lvl="1" eaLnBrk="1" hangingPunct="1">
              <a:lnSpc>
                <a:spcPct val="90000"/>
              </a:lnSpc>
            </a:pPr>
            <a:r>
              <a:rPr lang="pt-PT" sz="1600" b="1" dirty="0" err="1" smtClean="0"/>
              <a:t>Increase</a:t>
            </a:r>
            <a:r>
              <a:rPr lang="pt-PT" sz="1600" b="1" dirty="0" smtClean="0"/>
              <a:t> in % </a:t>
            </a:r>
            <a:r>
              <a:rPr lang="pt-PT" sz="1600" b="1" dirty="0" err="1" smtClean="0"/>
              <a:t>project</a:t>
            </a:r>
            <a:r>
              <a:rPr lang="pt-PT" sz="1600" b="1" dirty="0" smtClean="0"/>
              <a:t> </a:t>
            </a:r>
            <a:r>
              <a:rPr lang="pt-PT" sz="1600" b="1" dirty="0" err="1" smtClean="0"/>
              <a:t>completion</a:t>
            </a:r>
            <a:endParaRPr lang="pt-PT" sz="1600" b="1" dirty="0" smtClean="0"/>
          </a:p>
          <a:p>
            <a:pPr lvl="1" eaLnBrk="1" hangingPunct="1">
              <a:lnSpc>
                <a:spcPct val="90000"/>
              </a:lnSpc>
            </a:pPr>
            <a:r>
              <a:rPr lang="pt-PT" sz="1600" b="1" dirty="0" smtClean="0"/>
              <a:t>Project </a:t>
            </a:r>
            <a:r>
              <a:rPr lang="pt-PT" sz="1600" b="1" dirty="0" err="1" smtClean="0"/>
              <a:t>cancelling</a:t>
            </a:r>
            <a:r>
              <a:rPr lang="pt-PT" sz="1600" b="1" dirty="0" smtClean="0"/>
              <a:t> </a:t>
            </a:r>
            <a:r>
              <a:rPr lang="pt-PT" sz="1600" b="1" dirty="0" err="1" smtClean="0"/>
              <a:t>and</a:t>
            </a:r>
            <a:r>
              <a:rPr lang="pt-PT" sz="1600" b="1" dirty="0" smtClean="0"/>
              <a:t> </a:t>
            </a:r>
            <a:r>
              <a:rPr lang="pt-PT" sz="1600" b="1" dirty="0" err="1" smtClean="0"/>
              <a:t>termination</a:t>
            </a:r>
            <a:r>
              <a:rPr lang="pt-PT" sz="1600" b="1" dirty="0" smtClean="0"/>
              <a:t> </a:t>
            </a:r>
            <a:r>
              <a:rPr lang="pt-PT" sz="1600" b="1" dirty="0" err="1" smtClean="0"/>
              <a:t>with</a:t>
            </a:r>
            <a:r>
              <a:rPr lang="pt-PT" sz="1600" b="1" dirty="0" smtClean="0"/>
              <a:t> clear </a:t>
            </a:r>
            <a:r>
              <a:rPr lang="pt-PT" sz="1600" b="1" dirty="0" err="1" smtClean="0"/>
              <a:t>and</a:t>
            </a:r>
            <a:r>
              <a:rPr lang="pt-PT" sz="1600" b="1" dirty="0" smtClean="0"/>
              <a:t> </a:t>
            </a:r>
            <a:r>
              <a:rPr lang="pt-PT" sz="1600" b="1" dirty="0" err="1" smtClean="0"/>
              <a:t>consistent</a:t>
            </a:r>
            <a:r>
              <a:rPr lang="pt-PT" sz="1600" b="1" dirty="0" smtClean="0"/>
              <a:t> </a:t>
            </a:r>
            <a:r>
              <a:rPr lang="pt-PT" sz="1600" b="1" dirty="0" err="1" smtClean="0"/>
              <a:t>rationale</a:t>
            </a:r>
            <a:endParaRPr lang="pt-PT" sz="1600" b="1" dirty="0" smtClean="0"/>
          </a:p>
          <a:p>
            <a:pPr lvl="1" eaLnBrk="1" hangingPunct="1">
              <a:lnSpc>
                <a:spcPct val="90000"/>
              </a:lnSpc>
            </a:pPr>
            <a:endParaRPr lang="pt-PT" sz="1600" b="1" dirty="0" smtClean="0"/>
          </a:p>
          <a:p>
            <a:pPr eaLnBrk="1" hangingPunct="1">
              <a:lnSpc>
                <a:spcPct val="90000"/>
              </a:lnSpc>
            </a:pPr>
            <a:endParaRPr lang="pt-PT" sz="2000" b="1" dirty="0" smtClean="0"/>
          </a:p>
          <a:p>
            <a:pPr eaLnBrk="1" hangingPunct="1">
              <a:lnSpc>
                <a:spcPct val="90000"/>
              </a:lnSpc>
            </a:pPr>
            <a:endParaRPr lang="pt-PT" sz="2000" b="1" dirty="0"/>
          </a:p>
          <a:p>
            <a:pPr eaLnBrk="1" hangingPunct="1">
              <a:lnSpc>
                <a:spcPct val="90000"/>
              </a:lnSpc>
            </a:pPr>
            <a:endParaRPr lang="en-GB" sz="2000" dirty="0" smtClean="0"/>
          </a:p>
        </p:txBody>
      </p:sp>
      <p:pic>
        <p:nvPicPr>
          <p:cNvPr id="718852"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pic>
        <p:nvPicPr>
          <p:cNvPr id="94310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5011367"/>
            <a:ext cx="6048672" cy="146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João\Documents\My Dropbox\Doutoramento\3. Conferências e Journals\2013\PRET 2013\backlog.tif"/>
          <p:cNvPicPr/>
          <p:nvPr/>
        </p:nvPicPr>
        <p:blipFill>
          <a:blip r:embed="rId5" cstate="print"/>
          <a:srcRect/>
          <a:stretch>
            <a:fillRect/>
          </a:stretch>
        </p:blipFill>
        <p:spPr bwMode="auto">
          <a:xfrm>
            <a:off x="5436096" y="2852936"/>
            <a:ext cx="3557369" cy="2016224"/>
          </a:xfrm>
          <a:prstGeom prst="rect">
            <a:avLst/>
          </a:prstGeom>
          <a:noFill/>
          <a:ln w="9525">
            <a:noFill/>
            <a:miter lim="800000"/>
            <a:headEnd/>
            <a:tailEnd/>
          </a:ln>
        </p:spPr>
      </p:pic>
    </p:spTree>
    <p:extLst>
      <p:ext uri="{BB962C8B-B14F-4D97-AF65-F5344CB8AC3E}">
        <p14:creationId xmlns:p14="http://schemas.microsoft.com/office/powerpoint/2010/main" val="1929685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Rectangle 2"/>
          <p:cNvSpPr>
            <a:spLocks noGrp="1" noChangeArrowheads="1"/>
          </p:cNvSpPr>
          <p:nvPr>
            <p:ph type="title" idx="4294967295"/>
          </p:nvPr>
        </p:nvSpPr>
        <p:spPr/>
        <p:txBody>
          <a:bodyPr/>
          <a:lstStyle/>
          <a:p>
            <a:r>
              <a:rPr lang="en-GB" sz="3600" dirty="0"/>
              <a:t>Practical Application</a:t>
            </a:r>
            <a:r>
              <a:rPr lang="en-GB" sz="3600" dirty="0" smtClean="0"/>
              <a:t/>
            </a:r>
            <a:br>
              <a:rPr lang="en-GB" sz="3600" dirty="0" smtClean="0"/>
            </a:br>
            <a:r>
              <a:rPr lang="en-GB" sz="1800" b="1" dirty="0" smtClean="0"/>
              <a:t>Results</a:t>
            </a:r>
          </a:p>
        </p:txBody>
      </p:sp>
      <p:sp>
        <p:nvSpPr>
          <p:cNvPr id="718850" name="Rectangle 3"/>
          <p:cNvSpPr>
            <a:spLocks noGrp="1" noChangeArrowheads="1"/>
          </p:cNvSpPr>
          <p:nvPr>
            <p:ph type="body" sz="half" idx="4294967295"/>
          </p:nvPr>
        </p:nvSpPr>
        <p:spPr>
          <a:xfrm>
            <a:off x="457200" y="1981200"/>
            <a:ext cx="8362950" cy="4327525"/>
          </a:xfrm>
        </p:spPr>
        <p:txBody>
          <a:bodyPr/>
          <a:lstStyle/>
          <a:p>
            <a:r>
              <a:rPr lang="en-US" sz="2000" dirty="0"/>
              <a:t>Phase I</a:t>
            </a:r>
          </a:p>
          <a:p>
            <a:pPr lvl="1"/>
            <a:r>
              <a:rPr lang="en-US" sz="1600" dirty="0"/>
              <a:t>Massive cancellation due to missing benefits specification and </a:t>
            </a:r>
            <a:r>
              <a:rPr lang="en-US" sz="1600" dirty="0" smtClean="0"/>
              <a:t>ageing</a:t>
            </a:r>
          </a:p>
          <a:p>
            <a:pPr lvl="1"/>
            <a:r>
              <a:rPr lang="en-US" sz="1600" dirty="0" smtClean="0"/>
              <a:t>Project </a:t>
            </a:r>
            <a:r>
              <a:rPr lang="en-US" sz="1600" dirty="0"/>
              <a:t>backlog grew as there was a very large number of new </a:t>
            </a:r>
            <a:r>
              <a:rPr lang="en-US" sz="1600" dirty="0" smtClean="0"/>
              <a:t>projects</a:t>
            </a:r>
            <a:endParaRPr lang="en-US" sz="1600" dirty="0"/>
          </a:p>
          <a:p>
            <a:r>
              <a:rPr lang="en-US" sz="2000" dirty="0"/>
              <a:t>Phase II</a:t>
            </a:r>
          </a:p>
          <a:p>
            <a:pPr lvl="1"/>
            <a:r>
              <a:rPr lang="en-US" sz="1600" dirty="0" smtClean="0"/>
              <a:t>Mounted </a:t>
            </a:r>
            <a:r>
              <a:rPr lang="en-US" sz="1600" dirty="0"/>
              <a:t>a large obstacle to project creation, which dropped by almost 50% in 2011 and kept the tendency for </a:t>
            </a:r>
            <a:r>
              <a:rPr lang="en-US" sz="1600" dirty="0" smtClean="0"/>
              <a:t>2012</a:t>
            </a:r>
          </a:p>
          <a:p>
            <a:pPr lvl="1"/>
            <a:r>
              <a:rPr lang="en-US" sz="1600" dirty="0" smtClean="0"/>
              <a:t>The </a:t>
            </a:r>
            <a:r>
              <a:rPr lang="en-US" sz="1600" dirty="0"/>
              <a:t>input to solution development process had a quality increase, resulting from better problem </a:t>
            </a:r>
            <a:r>
              <a:rPr lang="en-US" sz="1600" dirty="0" smtClean="0"/>
              <a:t>specification </a:t>
            </a:r>
          </a:p>
          <a:p>
            <a:pPr lvl="1"/>
            <a:r>
              <a:rPr lang="en-US" sz="1600" dirty="0" smtClean="0"/>
              <a:t>Business </a:t>
            </a:r>
            <a:r>
              <a:rPr lang="en-US" sz="1600" dirty="0"/>
              <a:t>case clarity </a:t>
            </a:r>
            <a:r>
              <a:rPr lang="en-US" sz="1600" dirty="0" smtClean="0"/>
              <a:t>was increased</a:t>
            </a:r>
          </a:p>
          <a:p>
            <a:pPr lvl="2"/>
            <a:r>
              <a:rPr lang="en-US" sz="1200" dirty="0" smtClean="0"/>
              <a:t>Enhancing </a:t>
            </a:r>
            <a:r>
              <a:rPr lang="en-US" sz="1200" dirty="0"/>
              <a:t>GO/NOGO </a:t>
            </a:r>
            <a:r>
              <a:rPr lang="en-US" sz="1200" dirty="0" smtClean="0"/>
              <a:t>decisions, prioritization </a:t>
            </a:r>
            <a:r>
              <a:rPr lang="en-US" sz="1200" dirty="0"/>
              <a:t>criteria and scrutiny between </a:t>
            </a:r>
            <a:r>
              <a:rPr lang="en-US" sz="1200" dirty="0" smtClean="0"/>
              <a:t>peers</a:t>
            </a:r>
          </a:p>
          <a:p>
            <a:pPr lvl="2"/>
            <a:r>
              <a:rPr lang="en-US" sz="1200" dirty="0" smtClean="0"/>
              <a:t>Planning </a:t>
            </a:r>
            <a:r>
              <a:rPr lang="en-US" sz="1200" dirty="0"/>
              <a:t>and priority volatility has been greatly </a:t>
            </a:r>
            <a:r>
              <a:rPr lang="en-US" sz="1200" dirty="0" smtClean="0"/>
              <a:t>reduced, leading to less suspensions</a:t>
            </a:r>
            <a:endParaRPr lang="en-US" sz="1200" dirty="0"/>
          </a:p>
          <a:p>
            <a:r>
              <a:rPr lang="en-US" sz="2000" dirty="0"/>
              <a:t>Phase III</a:t>
            </a:r>
          </a:p>
          <a:p>
            <a:pPr lvl="1"/>
            <a:r>
              <a:rPr lang="en-US" sz="1600" dirty="0"/>
              <a:t>Not enough </a:t>
            </a:r>
            <a:r>
              <a:rPr lang="en-US" sz="1600" dirty="0" smtClean="0"/>
              <a:t>finished projects in the new process </a:t>
            </a:r>
            <a:r>
              <a:rPr lang="en-US" sz="1600" dirty="0"/>
              <a:t>allow complete </a:t>
            </a:r>
            <a:r>
              <a:rPr lang="en-US" sz="1600" dirty="0" smtClean="0"/>
              <a:t>validation</a:t>
            </a:r>
            <a:endParaRPr lang="en-US" sz="1600" dirty="0"/>
          </a:p>
          <a:p>
            <a:pPr lvl="1"/>
            <a:r>
              <a:rPr lang="en-US" sz="1600" dirty="0"/>
              <a:t>Interesting metrics </a:t>
            </a:r>
            <a:r>
              <a:rPr lang="en-US" sz="1600" dirty="0" smtClean="0"/>
              <a:t>would be, e.g., </a:t>
            </a:r>
            <a:r>
              <a:rPr lang="en-US" sz="1600" dirty="0"/>
              <a:t>stakeholder identification gaps, the number of times the construction model is not compliant with the value model (differentiate incompleteness and violation), average number of alignment iterations, etc. </a:t>
            </a:r>
          </a:p>
          <a:p>
            <a:pPr lvl="1" eaLnBrk="1" hangingPunct="1">
              <a:lnSpc>
                <a:spcPct val="90000"/>
              </a:lnSpc>
            </a:pPr>
            <a:endParaRPr lang="pt-PT" sz="1600" b="1" dirty="0"/>
          </a:p>
          <a:p>
            <a:pPr eaLnBrk="1" hangingPunct="1">
              <a:lnSpc>
                <a:spcPct val="90000"/>
              </a:lnSpc>
            </a:pPr>
            <a:endParaRPr lang="en-GB" sz="2000" dirty="0" smtClean="0"/>
          </a:p>
        </p:txBody>
      </p:sp>
      <p:pic>
        <p:nvPicPr>
          <p:cNvPr id="718852"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extLst>
      <p:ext uri="{BB962C8B-B14F-4D97-AF65-F5344CB8AC3E}">
        <p14:creationId xmlns:p14="http://schemas.microsoft.com/office/powerpoint/2010/main" val="4120221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49" name="Rectangle 2"/>
          <p:cNvSpPr>
            <a:spLocks noGrp="1" noChangeArrowheads="1"/>
          </p:cNvSpPr>
          <p:nvPr>
            <p:ph type="title" idx="4294967295"/>
          </p:nvPr>
        </p:nvSpPr>
        <p:spPr/>
        <p:txBody>
          <a:bodyPr/>
          <a:lstStyle/>
          <a:p>
            <a:r>
              <a:rPr lang="en-GB" sz="3600" dirty="0"/>
              <a:t>Practical Application</a:t>
            </a:r>
            <a:r>
              <a:rPr lang="en-GB" sz="3600" dirty="0" smtClean="0"/>
              <a:t/>
            </a:r>
            <a:br>
              <a:rPr lang="en-GB" sz="3600" dirty="0" smtClean="0"/>
            </a:br>
            <a:r>
              <a:rPr lang="en-GB" sz="1800" b="1" dirty="0" smtClean="0"/>
              <a:t>Results</a:t>
            </a:r>
          </a:p>
        </p:txBody>
      </p:sp>
      <p:sp>
        <p:nvSpPr>
          <p:cNvPr id="718850" name="Rectangle 3"/>
          <p:cNvSpPr>
            <a:spLocks noGrp="1" noChangeArrowheads="1"/>
          </p:cNvSpPr>
          <p:nvPr>
            <p:ph type="body" sz="half" idx="4294967295"/>
          </p:nvPr>
        </p:nvSpPr>
        <p:spPr>
          <a:xfrm>
            <a:off x="457200" y="1981200"/>
            <a:ext cx="8362950" cy="4327525"/>
          </a:xfrm>
        </p:spPr>
        <p:txBody>
          <a:bodyPr/>
          <a:lstStyle/>
          <a:p>
            <a:pPr eaLnBrk="1" hangingPunct="1">
              <a:lnSpc>
                <a:spcPct val="90000"/>
              </a:lnSpc>
            </a:pPr>
            <a:r>
              <a:rPr lang="pt-PT" sz="2000" b="1" dirty="0" err="1" smtClean="0"/>
              <a:t>Improvements</a:t>
            </a:r>
            <a:r>
              <a:rPr lang="pt-PT" sz="2000" b="1" dirty="0" smtClean="0"/>
              <a:t> in IT DM </a:t>
            </a:r>
            <a:r>
              <a:rPr lang="pt-PT" sz="2000" b="1" dirty="0" err="1" smtClean="0"/>
              <a:t>Process</a:t>
            </a:r>
            <a:r>
              <a:rPr lang="pt-PT" sz="2000" b="1" dirty="0" smtClean="0"/>
              <a:t> for </a:t>
            </a:r>
            <a:r>
              <a:rPr lang="pt-PT" sz="2000" b="1" dirty="0" err="1" smtClean="0"/>
              <a:t>Value-related</a:t>
            </a:r>
            <a:r>
              <a:rPr lang="pt-PT" sz="2000" b="1" dirty="0" smtClean="0"/>
              <a:t> </a:t>
            </a:r>
            <a:r>
              <a:rPr lang="pt-PT" sz="2000" b="1" dirty="0" err="1" smtClean="0"/>
              <a:t>concerns</a:t>
            </a:r>
            <a:endParaRPr lang="pt-PT" sz="2000" b="1" dirty="0" smtClean="0"/>
          </a:p>
          <a:p>
            <a:pPr lvl="1"/>
            <a:r>
              <a:rPr lang="en-US" sz="1600" dirty="0"/>
              <a:t>Increase of justified and mature project requests</a:t>
            </a:r>
          </a:p>
          <a:p>
            <a:pPr lvl="1"/>
            <a:r>
              <a:rPr lang="en-US" sz="1600" dirty="0"/>
              <a:t>Improved specification of benefits and value generation mechanisms</a:t>
            </a:r>
          </a:p>
          <a:p>
            <a:pPr lvl="1"/>
            <a:r>
              <a:rPr lang="en-US" sz="1600" dirty="0"/>
              <a:t>Project Appraisal based on IT DM inputs</a:t>
            </a:r>
          </a:p>
          <a:p>
            <a:pPr lvl="1"/>
            <a:r>
              <a:rPr lang="en-US" sz="1600" dirty="0"/>
              <a:t>Stakeholder visibility and buy-in</a:t>
            </a:r>
          </a:p>
          <a:p>
            <a:pPr lvl="1"/>
            <a:r>
              <a:rPr lang="en-US" sz="1600" dirty="0"/>
              <a:t>Prioritization based on known and systematic criteria</a:t>
            </a:r>
          </a:p>
          <a:p>
            <a:pPr lvl="1"/>
            <a:r>
              <a:rPr lang="en-US" sz="1600" dirty="0"/>
              <a:t>Value models that can be checked at runtime</a:t>
            </a:r>
          </a:p>
          <a:p>
            <a:pPr lvl="1"/>
            <a:r>
              <a:rPr lang="en-US" sz="1600" dirty="0"/>
              <a:t>Reduction of planning volatility</a:t>
            </a:r>
          </a:p>
          <a:p>
            <a:pPr marL="457200" lvl="1" indent="0" eaLnBrk="1" hangingPunct="1">
              <a:lnSpc>
                <a:spcPct val="90000"/>
              </a:lnSpc>
              <a:buNone/>
            </a:pPr>
            <a:endParaRPr lang="pt-PT" sz="1600" b="1" dirty="0" smtClean="0"/>
          </a:p>
          <a:p>
            <a:pPr eaLnBrk="1" hangingPunct="1">
              <a:lnSpc>
                <a:spcPct val="90000"/>
              </a:lnSpc>
            </a:pPr>
            <a:r>
              <a:rPr lang="en-US" sz="2000" dirty="0" smtClean="0"/>
              <a:t>… without specialized tool support</a:t>
            </a:r>
          </a:p>
          <a:p>
            <a:pPr lvl="1" eaLnBrk="1" hangingPunct="1">
              <a:lnSpc>
                <a:spcPct val="90000"/>
              </a:lnSpc>
            </a:pPr>
            <a:r>
              <a:rPr lang="en-US" sz="1600" dirty="0" smtClean="0"/>
              <a:t>Current </a:t>
            </a:r>
            <a:r>
              <a:rPr lang="en-US" sz="1600" dirty="0"/>
              <a:t>portfolio management tools, spreadsheets and process control mechanisms were used with minimum </a:t>
            </a:r>
            <a:r>
              <a:rPr lang="en-US" sz="1600" dirty="0" smtClean="0"/>
              <a:t>adjustments</a:t>
            </a:r>
            <a:endParaRPr lang="en-US" sz="1600" dirty="0"/>
          </a:p>
          <a:p>
            <a:pPr marL="457200" lvl="1" indent="0" eaLnBrk="1" hangingPunct="1">
              <a:lnSpc>
                <a:spcPct val="90000"/>
              </a:lnSpc>
              <a:buNone/>
            </a:pPr>
            <a:endParaRPr lang="pt-PT" sz="1600" b="1" dirty="0"/>
          </a:p>
          <a:p>
            <a:pPr lvl="1" eaLnBrk="1" hangingPunct="1">
              <a:lnSpc>
                <a:spcPct val="90000"/>
              </a:lnSpc>
            </a:pPr>
            <a:endParaRPr lang="pt-PT" sz="1600" b="1" dirty="0" smtClean="0"/>
          </a:p>
          <a:p>
            <a:pPr lvl="1" eaLnBrk="1" hangingPunct="1">
              <a:lnSpc>
                <a:spcPct val="90000"/>
              </a:lnSpc>
            </a:pPr>
            <a:endParaRPr lang="pt-PT" sz="1600" b="1" dirty="0"/>
          </a:p>
          <a:p>
            <a:pPr lvl="1" eaLnBrk="1" hangingPunct="1">
              <a:lnSpc>
                <a:spcPct val="90000"/>
              </a:lnSpc>
            </a:pPr>
            <a:endParaRPr lang="pt-PT" sz="1600" b="1" dirty="0" smtClean="0"/>
          </a:p>
          <a:p>
            <a:pPr lvl="1" eaLnBrk="1" hangingPunct="1">
              <a:lnSpc>
                <a:spcPct val="90000"/>
              </a:lnSpc>
            </a:pPr>
            <a:endParaRPr lang="pt-PT" sz="1600" b="1" dirty="0" smtClean="0"/>
          </a:p>
          <a:p>
            <a:pPr eaLnBrk="1" hangingPunct="1">
              <a:lnSpc>
                <a:spcPct val="90000"/>
              </a:lnSpc>
            </a:pPr>
            <a:endParaRPr lang="pt-PT" sz="2000" b="1" dirty="0" smtClean="0"/>
          </a:p>
          <a:p>
            <a:pPr eaLnBrk="1" hangingPunct="1">
              <a:lnSpc>
                <a:spcPct val="90000"/>
              </a:lnSpc>
            </a:pPr>
            <a:endParaRPr lang="pt-PT" sz="2000" b="1" dirty="0"/>
          </a:p>
          <a:p>
            <a:pPr eaLnBrk="1" hangingPunct="1">
              <a:lnSpc>
                <a:spcPct val="90000"/>
              </a:lnSpc>
            </a:pPr>
            <a:endParaRPr lang="en-GB" sz="2000" dirty="0" smtClean="0"/>
          </a:p>
        </p:txBody>
      </p:sp>
      <p:pic>
        <p:nvPicPr>
          <p:cNvPr id="718852"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extLst>
      <p:ext uri="{BB962C8B-B14F-4D97-AF65-F5344CB8AC3E}">
        <p14:creationId xmlns:p14="http://schemas.microsoft.com/office/powerpoint/2010/main" val="1052406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1981200"/>
            <a:ext cx="8362950" cy="4327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90000"/>
              </a:lnSpc>
            </a:pPr>
            <a:r>
              <a:rPr lang="pt-PT" sz="2000" b="1" kern="0" dirty="0" smtClean="0"/>
              <a:t>IT </a:t>
            </a:r>
            <a:r>
              <a:rPr lang="pt-PT" sz="2000" b="1" kern="0" dirty="0" err="1" smtClean="0"/>
              <a:t>Value</a:t>
            </a:r>
            <a:r>
              <a:rPr lang="pt-PT" sz="2000" b="1" kern="0" dirty="0" smtClean="0"/>
              <a:t> Management </a:t>
            </a:r>
            <a:r>
              <a:rPr lang="pt-PT" sz="2000" b="1" kern="0" dirty="0" err="1" smtClean="0"/>
              <a:t>Maturity</a:t>
            </a:r>
            <a:r>
              <a:rPr lang="pt-PT" sz="2000" b="1" kern="0" dirty="0" smtClean="0"/>
              <a:t> </a:t>
            </a:r>
            <a:r>
              <a:rPr lang="pt-PT" sz="2000" b="1" kern="0" dirty="0" err="1" smtClean="0"/>
              <a:t>Model</a:t>
            </a:r>
            <a:endParaRPr lang="pt-PT" sz="2000" b="1" kern="0" dirty="0" smtClean="0"/>
          </a:p>
          <a:p>
            <a:endParaRPr lang="pt-PT"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b="1" dirty="0"/>
              <a:t>Maturity increased from level 0 to 3 and is </a:t>
            </a:r>
            <a:r>
              <a:rPr lang="en-US" sz="1600" b="1" dirty="0" smtClean="0"/>
              <a:t>currently entering </a:t>
            </a:r>
            <a:r>
              <a:rPr lang="en-US" sz="1600" b="1" dirty="0"/>
              <a:t>level </a:t>
            </a:r>
            <a:r>
              <a:rPr lang="en-US" sz="1600" b="1" dirty="0" smtClean="0"/>
              <a:t>4</a:t>
            </a:r>
            <a:endParaRPr lang="en-US" sz="1600" b="1" dirty="0"/>
          </a:p>
          <a:p>
            <a:r>
              <a:rPr lang="en-US" sz="1600" dirty="0" smtClean="0"/>
              <a:t>IT DM is </a:t>
            </a:r>
            <a:r>
              <a:rPr lang="en-US" sz="1600" dirty="0"/>
              <a:t>now </a:t>
            </a:r>
            <a:r>
              <a:rPr lang="en-US" sz="1600" dirty="0" smtClean="0"/>
              <a:t>positioned </a:t>
            </a:r>
            <a:r>
              <a:rPr lang="en-US" sz="1600" dirty="0"/>
              <a:t>to promoting </a:t>
            </a:r>
            <a:r>
              <a:rPr lang="en-US" sz="1600" dirty="0" smtClean="0"/>
              <a:t>B2B alignment </a:t>
            </a:r>
            <a:r>
              <a:rPr lang="en-US" sz="1600" dirty="0"/>
              <a:t>while maintaining </a:t>
            </a:r>
            <a:r>
              <a:rPr lang="en-US" sz="1600" dirty="0" smtClean="0"/>
              <a:t>neutrality</a:t>
            </a:r>
          </a:p>
          <a:p>
            <a:r>
              <a:rPr lang="en-US" sz="1600" dirty="0" smtClean="0"/>
              <a:t>Handling </a:t>
            </a:r>
            <a:r>
              <a:rPr lang="en-US" sz="1600" dirty="0"/>
              <a:t>OPEX increases </a:t>
            </a:r>
            <a:r>
              <a:rPr lang="en-US" sz="1600" i="1" dirty="0"/>
              <a:t>et al</a:t>
            </a:r>
            <a:r>
              <a:rPr lang="en-US" sz="1600" dirty="0"/>
              <a:t> by </a:t>
            </a:r>
            <a:r>
              <a:rPr lang="en-US" sz="1600" dirty="0" smtClean="0"/>
              <a:t>making IT itself </a:t>
            </a:r>
            <a:r>
              <a:rPr lang="en-US" sz="1600" dirty="0"/>
              <a:t>explicit as a </a:t>
            </a:r>
            <a:r>
              <a:rPr lang="en-US" sz="1600" dirty="0" smtClean="0"/>
              <a:t>business</a:t>
            </a:r>
            <a:endParaRPr lang="en-US" sz="1600" dirty="0"/>
          </a:p>
          <a:p>
            <a:pPr eaLnBrk="1" hangingPunct="1">
              <a:lnSpc>
                <a:spcPct val="90000"/>
              </a:lnSpc>
            </a:pPr>
            <a:endParaRPr lang="en-US" sz="1600" kern="0" dirty="0" smtClean="0"/>
          </a:p>
          <a:p>
            <a:pPr marL="457200" lvl="1" indent="0" eaLnBrk="1" hangingPunct="1">
              <a:lnSpc>
                <a:spcPct val="90000"/>
              </a:lnSpc>
              <a:buFont typeface="Wingdings" pitchFamily="2" charset="2"/>
              <a:buNone/>
            </a:pPr>
            <a:endParaRPr lang="pt-PT" sz="1600" b="1" kern="0" dirty="0" smtClean="0"/>
          </a:p>
          <a:p>
            <a:pPr lvl="1" eaLnBrk="1" hangingPunct="1">
              <a:lnSpc>
                <a:spcPct val="90000"/>
              </a:lnSpc>
            </a:pPr>
            <a:endParaRPr lang="pt-PT" sz="1600" b="1" kern="0" dirty="0" smtClean="0"/>
          </a:p>
          <a:p>
            <a:pPr lvl="1" eaLnBrk="1" hangingPunct="1">
              <a:lnSpc>
                <a:spcPct val="90000"/>
              </a:lnSpc>
            </a:pPr>
            <a:endParaRPr lang="pt-PT" sz="1600" b="1" kern="0" dirty="0" smtClean="0"/>
          </a:p>
          <a:p>
            <a:pPr lvl="1" eaLnBrk="1" hangingPunct="1">
              <a:lnSpc>
                <a:spcPct val="90000"/>
              </a:lnSpc>
            </a:pPr>
            <a:endParaRPr lang="pt-PT" sz="1600" b="1" kern="0" dirty="0" smtClean="0"/>
          </a:p>
          <a:p>
            <a:pPr lvl="1" eaLnBrk="1" hangingPunct="1">
              <a:lnSpc>
                <a:spcPct val="90000"/>
              </a:lnSpc>
            </a:pPr>
            <a:endParaRPr lang="pt-PT" sz="1600" b="1" kern="0" dirty="0" smtClean="0"/>
          </a:p>
          <a:p>
            <a:pPr eaLnBrk="1" hangingPunct="1">
              <a:lnSpc>
                <a:spcPct val="90000"/>
              </a:lnSpc>
            </a:pPr>
            <a:endParaRPr lang="pt-PT" sz="2000" b="1" kern="0" dirty="0" smtClean="0"/>
          </a:p>
          <a:p>
            <a:pPr eaLnBrk="1" hangingPunct="1">
              <a:lnSpc>
                <a:spcPct val="90000"/>
              </a:lnSpc>
            </a:pPr>
            <a:endParaRPr lang="pt-PT" sz="2000" b="1" kern="0" dirty="0" smtClean="0"/>
          </a:p>
          <a:p>
            <a:pPr eaLnBrk="1" hangingPunct="1">
              <a:lnSpc>
                <a:spcPct val="90000"/>
              </a:lnSpc>
            </a:pPr>
            <a:endParaRPr lang="en-GB" sz="2000" kern="0" dirty="0" smtClean="0"/>
          </a:p>
        </p:txBody>
      </p:sp>
      <p:sp>
        <p:nvSpPr>
          <p:cNvPr id="718849" name="Rectangle 2"/>
          <p:cNvSpPr>
            <a:spLocks noGrp="1" noChangeArrowheads="1"/>
          </p:cNvSpPr>
          <p:nvPr>
            <p:ph type="title" idx="4294967295"/>
          </p:nvPr>
        </p:nvSpPr>
        <p:spPr/>
        <p:txBody>
          <a:bodyPr/>
          <a:lstStyle/>
          <a:p>
            <a:r>
              <a:rPr lang="en-GB" sz="3600" dirty="0" smtClean="0"/>
              <a:t>Practical Application</a:t>
            </a:r>
            <a:r>
              <a:rPr lang="en-GB" sz="3600" dirty="0" smtClean="0"/>
              <a:t/>
            </a:r>
            <a:br>
              <a:rPr lang="en-GB" sz="3600" dirty="0" smtClean="0"/>
            </a:br>
            <a:r>
              <a:rPr lang="en-GB" sz="1800" b="1" dirty="0" smtClean="0"/>
              <a:t>Results – additional contribution</a:t>
            </a:r>
          </a:p>
        </p:txBody>
      </p:sp>
      <p:pic>
        <p:nvPicPr>
          <p:cNvPr id="718852"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pic>
        <p:nvPicPr>
          <p:cNvPr id="944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89" y="2420888"/>
            <a:ext cx="6730739" cy="280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13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5" name="Rectangle 2"/>
          <p:cNvSpPr>
            <a:spLocks noGrp="1" noChangeArrowheads="1"/>
          </p:cNvSpPr>
          <p:nvPr>
            <p:ph type="title" idx="4294967295"/>
          </p:nvPr>
        </p:nvSpPr>
        <p:spPr/>
        <p:txBody>
          <a:bodyPr/>
          <a:lstStyle/>
          <a:p>
            <a:pPr eaLnBrk="1" hangingPunct="1"/>
            <a:r>
              <a:rPr lang="en-GB" sz="3600" dirty="0" smtClean="0"/>
              <a:t>Contributions &amp; conclusion</a:t>
            </a:r>
          </a:p>
        </p:txBody>
      </p:sp>
      <p:sp>
        <p:nvSpPr>
          <p:cNvPr id="722946" name="Rectangle 3"/>
          <p:cNvSpPr>
            <a:spLocks noGrp="1" noChangeArrowheads="1"/>
          </p:cNvSpPr>
          <p:nvPr>
            <p:ph type="body" idx="4294967295"/>
          </p:nvPr>
        </p:nvSpPr>
        <p:spPr>
          <a:xfrm>
            <a:off x="457200" y="1765300"/>
            <a:ext cx="8229600" cy="4687888"/>
          </a:xfrm>
        </p:spPr>
        <p:txBody>
          <a:bodyPr/>
          <a:lstStyle/>
          <a:p>
            <a:pPr>
              <a:lnSpc>
                <a:spcPct val="80000"/>
              </a:lnSpc>
            </a:pPr>
            <a:r>
              <a:rPr lang="pt-PT" sz="2000" b="1" dirty="0" smtClean="0"/>
              <a:t>Ontology</a:t>
            </a:r>
            <a:r>
              <a:rPr lang="pt-PT" sz="2000" dirty="0" smtClean="0"/>
              <a:t> for integrating e3Value and DEMO</a:t>
            </a:r>
          </a:p>
          <a:p>
            <a:pPr lvl="1">
              <a:lnSpc>
                <a:spcPct val="80000"/>
              </a:lnSpc>
            </a:pPr>
            <a:r>
              <a:rPr lang="en-US" sz="1600" dirty="0" smtClean="0"/>
              <a:t>Differentiating Construction, Function, Value</a:t>
            </a:r>
            <a:r>
              <a:rPr lang="en-US" sz="1600" b="1" dirty="0" smtClean="0"/>
              <a:t> </a:t>
            </a:r>
            <a:r>
              <a:rPr lang="en-US" sz="1600" dirty="0" smtClean="0"/>
              <a:t>and Purpose</a:t>
            </a:r>
          </a:p>
          <a:p>
            <a:pPr lvl="1">
              <a:lnSpc>
                <a:spcPct val="80000"/>
              </a:lnSpc>
            </a:pPr>
            <a:r>
              <a:rPr lang="en-US" sz="1600" dirty="0" smtClean="0"/>
              <a:t>Integrating the </a:t>
            </a:r>
            <a:r>
              <a:rPr lang="en-US" sz="1600" b="1" dirty="0" smtClean="0"/>
              <a:t>Teleological</a:t>
            </a:r>
            <a:r>
              <a:rPr lang="en-US" sz="1600" dirty="0" smtClean="0"/>
              <a:t> and </a:t>
            </a:r>
            <a:r>
              <a:rPr lang="en-US" sz="1600" b="1" dirty="0" smtClean="0"/>
              <a:t>Ontological</a:t>
            </a:r>
            <a:r>
              <a:rPr lang="en-US" sz="1600" dirty="0" smtClean="0"/>
              <a:t> perspectives</a:t>
            </a:r>
          </a:p>
          <a:p>
            <a:pPr lvl="1">
              <a:lnSpc>
                <a:spcPct val="80000"/>
              </a:lnSpc>
            </a:pPr>
            <a:r>
              <a:rPr lang="en-US" sz="1600" b="1" dirty="0" smtClean="0"/>
              <a:t>VM: </a:t>
            </a:r>
            <a:r>
              <a:rPr lang="en-US" sz="1600" dirty="0" smtClean="0"/>
              <a:t>value coherence, economic reciprocity, value object enforcement on p-facts</a:t>
            </a:r>
          </a:p>
          <a:p>
            <a:pPr lvl="1">
              <a:lnSpc>
                <a:spcPct val="80000"/>
              </a:lnSpc>
            </a:pPr>
            <a:r>
              <a:rPr lang="en-US" sz="1600" b="1" dirty="0" smtClean="0"/>
              <a:t>EE: </a:t>
            </a:r>
            <a:r>
              <a:rPr lang="en-US" sz="1600" dirty="0" smtClean="0"/>
              <a:t>transactional context, construction support</a:t>
            </a:r>
          </a:p>
          <a:p>
            <a:pPr lvl="1">
              <a:lnSpc>
                <a:spcPct val="80000"/>
              </a:lnSpc>
            </a:pPr>
            <a:endParaRPr lang="pt-PT" sz="1600" dirty="0" smtClean="0"/>
          </a:p>
          <a:p>
            <a:pPr>
              <a:lnSpc>
                <a:spcPct val="80000"/>
              </a:lnSpc>
            </a:pPr>
            <a:r>
              <a:rPr lang="pt-PT" sz="2000" b="1" dirty="0" smtClean="0"/>
              <a:t>Method</a:t>
            </a:r>
            <a:r>
              <a:rPr lang="pt-PT" sz="2000" dirty="0" smtClean="0"/>
              <a:t> – explicitating internal Value Chains</a:t>
            </a:r>
          </a:p>
          <a:p>
            <a:pPr lvl="1">
              <a:lnSpc>
                <a:spcPct val="80000"/>
              </a:lnSpc>
            </a:pPr>
            <a:r>
              <a:rPr lang="en-US" sz="1600" dirty="0" smtClean="0"/>
              <a:t>Addressing </a:t>
            </a:r>
            <a:r>
              <a:rPr lang="en-US" sz="1600" i="1" dirty="0" smtClean="0"/>
              <a:t>purpose </a:t>
            </a:r>
            <a:r>
              <a:rPr lang="en-US" sz="1600" dirty="0" smtClean="0"/>
              <a:t>recursively – </a:t>
            </a:r>
            <a:r>
              <a:rPr lang="en-GB" sz="1600" dirty="0" smtClean="0"/>
              <a:t>use e3Value from a teleological perspective</a:t>
            </a:r>
          </a:p>
          <a:p>
            <a:pPr>
              <a:lnSpc>
                <a:spcPct val="80000"/>
              </a:lnSpc>
            </a:pPr>
            <a:endParaRPr lang="en-GB" sz="2000" b="1" dirty="0" smtClean="0"/>
          </a:p>
          <a:p>
            <a:pPr>
              <a:lnSpc>
                <a:spcPct val="80000"/>
              </a:lnSpc>
            </a:pPr>
            <a:r>
              <a:rPr lang="en-GB" sz="2000" b="1" dirty="0" err="1" smtClean="0"/>
              <a:t>VoSDP</a:t>
            </a:r>
            <a:r>
              <a:rPr lang="en-GB" sz="2000" b="1" dirty="0" smtClean="0"/>
              <a:t> organization specification</a:t>
            </a:r>
          </a:p>
          <a:p>
            <a:pPr lvl="1">
              <a:lnSpc>
                <a:spcPct val="80000"/>
              </a:lnSpc>
            </a:pPr>
            <a:r>
              <a:rPr lang="en-GB" sz="1600" dirty="0" smtClean="0"/>
              <a:t>Towards formalizing solution development process &amp; rationale</a:t>
            </a:r>
          </a:p>
          <a:p>
            <a:pPr>
              <a:lnSpc>
                <a:spcPct val="80000"/>
              </a:lnSpc>
              <a:buNone/>
            </a:pPr>
            <a:endParaRPr lang="en-GB" sz="2000" b="1" dirty="0" smtClean="0"/>
          </a:p>
          <a:p>
            <a:pPr>
              <a:lnSpc>
                <a:spcPct val="80000"/>
              </a:lnSpc>
              <a:buNone/>
            </a:pPr>
            <a:endParaRPr lang="en-GB" sz="2000" b="1" dirty="0" smtClean="0"/>
          </a:p>
          <a:p>
            <a:pPr>
              <a:lnSpc>
                <a:spcPct val="80000"/>
              </a:lnSpc>
              <a:buNone/>
            </a:pPr>
            <a:r>
              <a:rPr lang="en-GB" sz="2000" b="1" dirty="0" smtClean="0"/>
              <a:t>	EE and Value </a:t>
            </a:r>
            <a:r>
              <a:rPr lang="en-GB" sz="2000" b="1" dirty="0" err="1" smtClean="0"/>
              <a:t>Modeling</a:t>
            </a:r>
            <a:r>
              <a:rPr lang="en-GB" sz="2000" b="1" dirty="0" smtClean="0"/>
              <a:t> are </a:t>
            </a:r>
            <a:r>
              <a:rPr lang="en-GB" sz="2000" b="1" u="sng" dirty="0" smtClean="0"/>
              <a:t>compatible</a:t>
            </a:r>
            <a:r>
              <a:rPr lang="en-GB" sz="2000" b="1" dirty="0" smtClean="0"/>
              <a:t> and </a:t>
            </a:r>
            <a:r>
              <a:rPr lang="en-GB" sz="2000" b="1" u="sng" dirty="0" smtClean="0"/>
              <a:t>complementary</a:t>
            </a:r>
          </a:p>
          <a:p>
            <a:pPr lvl="1" eaLnBrk="1" hangingPunct="1">
              <a:lnSpc>
                <a:spcPct val="80000"/>
              </a:lnSpc>
              <a:buNone/>
            </a:pPr>
            <a:r>
              <a:rPr lang="en-US" sz="1600" dirty="0" smtClean="0">
                <a:sym typeface="Wingdings" pitchFamily="2" charset="2"/>
              </a:rPr>
              <a:t>	 </a:t>
            </a:r>
            <a:r>
              <a:rPr lang="en-US" sz="1600" dirty="0" smtClean="0"/>
              <a:t>Contribute to formally increasing business and IT alignment</a:t>
            </a:r>
          </a:p>
          <a:p>
            <a:pPr marL="609600" indent="-609600" eaLnBrk="1" hangingPunct="1">
              <a:lnSpc>
                <a:spcPct val="80000"/>
              </a:lnSpc>
            </a:pPr>
            <a:endParaRPr lang="en-GB"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3" name="Rectangle 2"/>
          <p:cNvSpPr>
            <a:spLocks noGrp="1" noChangeArrowheads="1"/>
          </p:cNvSpPr>
          <p:nvPr>
            <p:ph type="title" idx="4294967295"/>
          </p:nvPr>
        </p:nvSpPr>
        <p:spPr/>
        <p:txBody>
          <a:bodyPr/>
          <a:lstStyle/>
          <a:p>
            <a:pPr eaLnBrk="1" hangingPunct="1"/>
            <a:r>
              <a:rPr lang="en-GB" sz="4000" dirty="0" smtClean="0"/>
              <a:t>Questions?</a:t>
            </a:r>
          </a:p>
        </p:txBody>
      </p:sp>
      <p:sp>
        <p:nvSpPr>
          <p:cNvPr id="724994" name="Rectangle 3"/>
          <p:cNvSpPr>
            <a:spLocks noChangeArrowheads="1"/>
          </p:cNvSpPr>
          <p:nvPr/>
        </p:nvSpPr>
        <p:spPr bwMode="auto">
          <a:xfrm>
            <a:off x="4479925" y="3735388"/>
            <a:ext cx="3011274" cy="701731"/>
          </a:xfrm>
          <a:prstGeom prst="rect">
            <a:avLst/>
          </a:prstGeom>
          <a:noFill/>
          <a:ln w="9525">
            <a:noFill/>
            <a:miter lim="800000"/>
            <a:headEnd/>
            <a:tailEnd/>
          </a:ln>
        </p:spPr>
        <p:txBody>
          <a:bodyPr wrap="none">
            <a:spAutoFit/>
          </a:bodyPr>
          <a:lstStyle/>
          <a:p>
            <a:pPr>
              <a:lnSpc>
                <a:spcPct val="90000"/>
              </a:lnSpc>
            </a:pPr>
            <a:r>
              <a:rPr lang="en-GB" sz="4400" dirty="0"/>
              <a:t>Thank </a:t>
            </a:r>
            <a:r>
              <a:rPr lang="en-GB" sz="4400" dirty="0" smtClean="0"/>
              <a:t>You!</a:t>
            </a:r>
            <a:endParaRPr lang="en-GB" sz="4400" dirty="0"/>
          </a:p>
        </p:txBody>
      </p:sp>
      <p:sp>
        <p:nvSpPr>
          <p:cNvPr id="5" name="Title 1"/>
          <p:cNvSpPr txBox="1">
            <a:spLocks/>
          </p:cNvSpPr>
          <p:nvPr/>
        </p:nvSpPr>
        <p:spPr>
          <a:xfrm>
            <a:off x="612080" y="5670699"/>
            <a:ext cx="3671888" cy="782637"/>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pt-PT" sz="1600" dirty="0" smtClean="0">
                <a:latin typeface="Calibri" pitchFamily="34" charset="0"/>
                <a:hlinkClick r:id="rId3"/>
              </a:rPr>
              <a:t>jpombinho@gmail.com</a:t>
            </a:r>
            <a:endParaRPr lang="pt-PT" sz="1600" dirty="0" smtClean="0">
              <a:latin typeface="Calibri" pitchFamily="34" charset="0"/>
            </a:endParaRPr>
          </a:p>
          <a:p>
            <a:r>
              <a:rPr lang="pt-PT" sz="1600" b="1" dirty="0" err="1" smtClean="0">
                <a:latin typeface="Calibri" pitchFamily="34" charset="0"/>
              </a:rPr>
              <a:t>linkedin</a:t>
            </a:r>
            <a:r>
              <a:rPr lang="pt-PT" sz="1600" b="1" dirty="0" smtClean="0">
                <a:latin typeface="Calibri" pitchFamily="34" charset="0"/>
              </a:rPr>
              <a:t>/</a:t>
            </a:r>
            <a:r>
              <a:rPr lang="pt-PT" sz="1600" b="1" dirty="0" err="1" smtClean="0">
                <a:latin typeface="Calibri" pitchFamily="34" charset="0"/>
              </a:rPr>
              <a:t>jpombinho</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Introduction and Motivation</a:t>
            </a:r>
          </a:p>
        </p:txBody>
      </p:sp>
      <p:sp>
        <p:nvSpPr>
          <p:cNvPr id="18434" name="Rectangle 3"/>
          <p:cNvSpPr>
            <a:spLocks noGrp="1" noChangeArrowheads="1"/>
          </p:cNvSpPr>
          <p:nvPr>
            <p:ph type="body" idx="4294967295"/>
          </p:nvPr>
        </p:nvSpPr>
        <p:spPr>
          <a:xfrm>
            <a:off x="457200" y="1981200"/>
            <a:ext cx="8229600" cy="4400550"/>
          </a:xfrm>
        </p:spPr>
        <p:txBody>
          <a:bodyPr/>
          <a:lstStyle/>
          <a:p>
            <a:pPr eaLnBrk="1" hangingPunct="1">
              <a:lnSpc>
                <a:spcPct val="80000"/>
              </a:lnSpc>
            </a:pPr>
            <a:r>
              <a:rPr lang="en-GB" sz="1800" dirty="0" smtClean="0"/>
              <a:t>The question is </a:t>
            </a:r>
            <a:r>
              <a:rPr lang="en-GB" sz="1800" b="1" i="1" dirty="0" smtClean="0"/>
              <a:t>doing things right</a:t>
            </a:r>
            <a:r>
              <a:rPr lang="en-GB" sz="1800" i="1" dirty="0" smtClean="0"/>
              <a:t> </a:t>
            </a:r>
            <a:r>
              <a:rPr lang="en-GB" sz="1800" i="1" dirty="0" err="1" smtClean="0"/>
              <a:t>vs</a:t>
            </a:r>
            <a:r>
              <a:rPr lang="en-GB" sz="1800" i="1" dirty="0" smtClean="0"/>
              <a:t> </a:t>
            </a:r>
            <a:r>
              <a:rPr lang="en-GB" sz="1800" b="1" i="1" dirty="0" smtClean="0"/>
              <a:t>doing the right things</a:t>
            </a:r>
          </a:p>
          <a:p>
            <a:pPr lvl="1" eaLnBrk="1" hangingPunct="1">
              <a:lnSpc>
                <a:spcPct val="80000"/>
              </a:lnSpc>
            </a:pPr>
            <a:r>
              <a:rPr lang="en-GB" sz="1800" b="1" dirty="0" smtClean="0"/>
              <a:t>Ideally both!</a:t>
            </a:r>
            <a:endParaRPr lang="en-GB" sz="1800" dirty="0" smtClean="0"/>
          </a:p>
          <a:p>
            <a:pPr eaLnBrk="1" hangingPunct="1">
              <a:lnSpc>
                <a:spcPct val="80000"/>
              </a:lnSpc>
            </a:pPr>
            <a:endParaRPr lang="en-GB" sz="2000" dirty="0" smtClean="0"/>
          </a:p>
          <a:p>
            <a:pPr eaLnBrk="1" hangingPunct="1">
              <a:lnSpc>
                <a:spcPct val="80000"/>
              </a:lnSpc>
            </a:pPr>
            <a:r>
              <a:rPr lang="en-GB" sz="1800" dirty="0" smtClean="0"/>
              <a:t>Let us consider two different perspectives of a system [1]</a:t>
            </a:r>
          </a:p>
          <a:p>
            <a:pPr lvl="1" eaLnBrk="1" hangingPunct="1">
              <a:lnSpc>
                <a:spcPct val="80000"/>
              </a:lnSpc>
            </a:pPr>
            <a:r>
              <a:rPr lang="en-GB" sz="1600" b="1" dirty="0" smtClean="0"/>
              <a:t>Teleological</a:t>
            </a:r>
            <a:r>
              <a:rPr lang="en-GB" sz="1600" dirty="0" smtClean="0"/>
              <a:t>, concerning its function and behaviour, a black-box</a:t>
            </a:r>
          </a:p>
          <a:p>
            <a:pPr lvl="1" eaLnBrk="1" hangingPunct="1">
              <a:lnSpc>
                <a:spcPct val="80000"/>
              </a:lnSpc>
            </a:pPr>
            <a:r>
              <a:rPr lang="en-GB" sz="1600" b="1" dirty="0" smtClean="0"/>
              <a:t>Ontological</a:t>
            </a:r>
            <a:r>
              <a:rPr lang="en-GB" sz="1600" dirty="0" smtClean="0"/>
              <a:t>, about its </a:t>
            </a:r>
            <a:r>
              <a:rPr lang="en-GB" sz="1600" u="sng" dirty="0" smtClean="0"/>
              <a:t>construction and operation</a:t>
            </a:r>
            <a:r>
              <a:rPr lang="en-GB" sz="1600" dirty="0" smtClean="0"/>
              <a:t>, a white-box</a:t>
            </a:r>
          </a:p>
          <a:p>
            <a:pPr eaLnBrk="1" hangingPunct="1">
              <a:lnSpc>
                <a:spcPct val="80000"/>
              </a:lnSpc>
            </a:pPr>
            <a:endParaRPr lang="en-GB" sz="1600" dirty="0" smtClean="0"/>
          </a:p>
          <a:p>
            <a:pPr eaLnBrk="1" hangingPunct="1">
              <a:lnSpc>
                <a:spcPct val="80000"/>
              </a:lnSpc>
            </a:pPr>
            <a:r>
              <a:rPr lang="en-GB" sz="1800" dirty="0" smtClean="0"/>
              <a:t>ICT-related approaches mainly deal with the ontological perspective…</a:t>
            </a:r>
          </a:p>
          <a:p>
            <a:pPr lvl="1" eaLnBrk="1" hangingPunct="1">
              <a:lnSpc>
                <a:spcPct val="80000"/>
              </a:lnSpc>
            </a:pPr>
            <a:r>
              <a:rPr lang="en-GB" sz="1800" dirty="0" smtClean="0"/>
              <a:t>Yet, from the customers viewpoint, </a:t>
            </a:r>
            <a:r>
              <a:rPr lang="en-GB" sz="1800" b="1" dirty="0" smtClean="0"/>
              <a:t>the organization </a:t>
            </a:r>
            <a:r>
              <a:rPr lang="en-GB" sz="1800" b="1" i="1" dirty="0" smtClean="0"/>
              <a:t>does not matter</a:t>
            </a:r>
            <a:r>
              <a:rPr lang="en-GB" sz="1800" b="1" dirty="0" smtClean="0"/>
              <a:t>!</a:t>
            </a:r>
            <a:r>
              <a:rPr lang="en-GB" sz="1800" b="1" i="1" baseline="30000" dirty="0" smtClean="0"/>
              <a:t>©</a:t>
            </a:r>
          </a:p>
          <a:p>
            <a:pPr eaLnBrk="1" hangingPunct="1">
              <a:lnSpc>
                <a:spcPct val="80000"/>
              </a:lnSpc>
            </a:pPr>
            <a:endParaRPr lang="en-GB" sz="1800" dirty="0" smtClean="0"/>
          </a:p>
          <a:p>
            <a:pPr eaLnBrk="1" hangingPunct="1">
              <a:lnSpc>
                <a:spcPct val="80000"/>
              </a:lnSpc>
            </a:pPr>
            <a:r>
              <a:rPr lang="en-GB" sz="1800" dirty="0" smtClean="0"/>
              <a:t>Strategic failure is commonly attributed to Business/IT misalignment [2]</a:t>
            </a:r>
          </a:p>
          <a:p>
            <a:pPr lvl="1" eaLnBrk="1" hangingPunct="1">
              <a:lnSpc>
                <a:spcPct val="80000"/>
              </a:lnSpc>
            </a:pPr>
            <a:r>
              <a:rPr lang="en-GB" sz="1800" u="sng" dirty="0" smtClean="0"/>
              <a:t>Do </a:t>
            </a:r>
            <a:r>
              <a:rPr lang="en-GB" sz="1800" i="1" u="sng" dirty="0" smtClean="0"/>
              <a:t>systems</a:t>
            </a:r>
            <a:r>
              <a:rPr lang="en-GB" sz="1800" u="sng" dirty="0" smtClean="0"/>
              <a:t> and their </a:t>
            </a:r>
            <a:r>
              <a:rPr lang="en-GB" sz="1800" i="1" u="sng" dirty="0" smtClean="0"/>
              <a:t>supporting systems</a:t>
            </a:r>
            <a:r>
              <a:rPr lang="en-GB" sz="1800" u="sng" dirty="0" smtClean="0"/>
              <a:t> really belong to separate worlds?</a:t>
            </a:r>
            <a:r>
              <a:rPr lang="en-GB" sz="1800" dirty="0" smtClean="0"/>
              <a:t> </a:t>
            </a:r>
          </a:p>
          <a:p>
            <a:pPr lvl="1" eaLnBrk="1" hangingPunct="1">
              <a:lnSpc>
                <a:spcPct val="80000"/>
              </a:lnSpc>
            </a:pPr>
            <a:endParaRPr lang="en-GB" sz="1800" dirty="0" smtClean="0"/>
          </a:p>
          <a:p>
            <a:pPr eaLnBrk="1" hangingPunct="1">
              <a:lnSpc>
                <a:spcPct val="80000"/>
              </a:lnSpc>
            </a:pPr>
            <a:endParaRPr lang="en-GB" sz="1600" dirty="0" smtClean="0"/>
          </a:p>
          <a:p>
            <a:pPr eaLnBrk="1" hangingPunct="1">
              <a:lnSpc>
                <a:spcPct val="80000"/>
              </a:lnSpc>
              <a:buFont typeface="Wingdings" pitchFamily="2" charset="2"/>
              <a:buNone/>
            </a:pPr>
            <a:endParaRPr lang="en-GB" sz="2000" dirty="0" smtClean="0"/>
          </a:p>
        </p:txBody>
      </p:sp>
      <p:sp>
        <p:nvSpPr>
          <p:cNvPr id="18435" name="Rectangle 4"/>
          <p:cNvSpPr>
            <a:spLocks noChangeArrowheads="1"/>
          </p:cNvSpPr>
          <p:nvPr/>
        </p:nvSpPr>
        <p:spPr bwMode="auto">
          <a:xfrm>
            <a:off x="468313" y="6381750"/>
            <a:ext cx="8463727" cy="646331"/>
          </a:xfrm>
          <a:prstGeom prst="rect">
            <a:avLst/>
          </a:prstGeom>
          <a:noFill/>
          <a:ln w="9525">
            <a:noFill/>
            <a:miter lim="800000"/>
            <a:headEnd/>
            <a:tailEnd/>
          </a:ln>
        </p:spPr>
        <p:txBody>
          <a:bodyPr wrap="none">
            <a:spAutoFit/>
          </a:bodyPr>
          <a:lstStyle/>
          <a:p>
            <a:r>
              <a:rPr lang="en-GB" sz="1200" dirty="0" smtClean="0">
                <a:solidFill>
                  <a:schemeClr val="accent2"/>
                </a:solidFill>
              </a:rPr>
              <a:t>[1] </a:t>
            </a:r>
            <a:r>
              <a:rPr lang="en-GB" sz="1200" dirty="0">
                <a:solidFill>
                  <a:schemeClr val="accent2"/>
                </a:solidFill>
              </a:rPr>
              <a:t>Dietz, J.L.G., ed. </a:t>
            </a:r>
            <a:r>
              <a:rPr lang="en-GB" sz="1200" i="1" dirty="0">
                <a:solidFill>
                  <a:schemeClr val="accent2"/>
                </a:solidFill>
              </a:rPr>
              <a:t>Architecture - Building strategy into design</a:t>
            </a:r>
            <a:r>
              <a:rPr lang="en-GB" sz="1200" dirty="0">
                <a:solidFill>
                  <a:schemeClr val="accent2"/>
                </a:solidFill>
              </a:rPr>
              <a:t>. Academic Service, ed. N.A. Forum. 2008, </a:t>
            </a:r>
            <a:r>
              <a:rPr lang="en-GB" sz="1200" dirty="0" err="1">
                <a:solidFill>
                  <a:schemeClr val="accent2"/>
                </a:solidFill>
              </a:rPr>
              <a:t>Sdu</a:t>
            </a:r>
            <a:r>
              <a:rPr lang="en-GB" sz="1200" dirty="0">
                <a:solidFill>
                  <a:schemeClr val="accent2"/>
                </a:solidFill>
              </a:rPr>
              <a:t> </a:t>
            </a:r>
            <a:r>
              <a:rPr lang="en-GB" sz="1200" dirty="0" err="1">
                <a:solidFill>
                  <a:schemeClr val="accent2"/>
                </a:solidFill>
              </a:rPr>
              <a:t>Uitgevers</a:t>
            </a:r>
            <a:r>
              <a:rPr lang="en-GB" sz="1200" dirty="0">
                <a:solidFill>
                  <a:schemeClr val="accent2"/>
                </a:solidFill>
              </a:rPr>
              <a:t>. </a:t>
            </a:r>
            <a:endParaRPr lang="en-GB" sz="1200" dirty="0" smtClean="0">
              <a:solidFill>
                <a:schemeClr val="accent2"/>
              </a:solidFill>
            </a:endParaRPr>
          </a:p>
          <a:p>
            <a:r>
              <a:rPr lang="en-GB" sz="1200" dirty="0">
                <a:solidFill>
                  <a:schemeClr val="accent2"/>
                </a:solidFill>
              </a:rPr>
              <a:t>[2] Ross and Weil, </a:t>
            </a:r>
            <a:r>
              <a:rPr lang="en-GB" sz="1200" i="1" dirty="0">
                <a:solidFill>
                  <a:schemeClr val="accent2"/>
                </a:solidFill>
              </a:rPr>
              <a:t>Enterprise Architecture as Strategy: Creating a Foundation for Business Execution</a:t>
            </a:r>
            <a:r>
              <a:rPr lang="en-GB" sz="1200" dirty="0">
                <a:solidFill>
                  <a:schemeClr val="accent2"/>
                </a:solidFill>
              </a:rPr>
              <a:t>. 2006, HBS Press</a:t>
            </a:r>
          </a:p>
          <a:p>
            <a:endParaRPr lang="en-GB" sz="1200" dirty="0">
              <a:solidFill>
                <a:schemeClr val="accent2"/>
              </a:solidFill>
            </a:endParaRPr>
          </a:p>
        </p:txBody>
      </p:sp>
      <p:sp>
        <p:nvSpPr>
          <p:cNvPr id="5" name="Rectangle 4"/>
          <p:cNvSpPr/>
          <p:nvPr/>
        </p:nvSpPr>
        <p:spPr>
          <a:xfrm>
            <a:off x="1043608" y="5733256"/>
            <a:ext cx="7272808" cy="313932"/>
          </a:xfrm>
          <a:prstGeom prst="rect">
            <a:avLst/>
          </a:prstGeom>
        </p:spPr>
        <p:txBody>
          <a:bodyPr wrap="square">
            <a:spAutoFit/>
          </a:bodyPr>
          <a:lstStyle/>
          <a:p>
            <a:pPr eaLnBrk="1" hangingPunct="1">
              <a:lnSpc>
                <a:spcPct val="80000"/>
              </a:lnSpc>
              <a:buNone/>
            </a:pPr>
            <a:r>
              <a:rPr lang="en-GB" b="1" dirty="0" smtClean="0"/>
              <a:t>How to integrate Business and supporting System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Rectangle 2"/>
          <p:cNvSpPr>
            <a:spLocks noGrp="1" noChangeArrowheads="1"/>
          </p:cNvSpPr>
          <p:nvPr>
            <p:ph type="title"/>
          </p:nvPr>
        </p:nvSpPr>
        <p:spPr>
          <a:xfrm>
            <a:off x="457200" y="2852738"/>
            <a:ext cx="8229600" cy="884237"/>
          </a:xfrm>
        </p:spPr>
        <p:txBody>
          <a:bodyPr/>
          <a:lstStyle/>
          <a:p>
            <a:pPr algn="ctr" eaLnBrk="1" hangingPunct="1"/>
            <a:r>
              <a:rPr lang="pt-PT" sz="3600" smtClean="0"/>
              <a:t>- Support Slides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l" eaLnBrk="1" hangingPunct="1"/>
            <a:r>
              <a:rPr lang="pt-PT" sz="3600" dirty="0" err="1" smtClean="0"/>
              <a:t>Approach</a:t>
            </a:r>
            <a:r>
              <a:rPr lang="pt-PT" dirty="0" smtClean="0"/>
              <a:t/>
            </a:r>
            <a:br>
              <a:rPr lang="pt-PT" dirty="0" smtClean="0"/>
            </a:br>
            <a:r>
              <a:rPr lang="pt-PT" sz="1800" b="1" dirty="0" err="1" smtClean="0"/>
              <a:t>Mindset</a:t>
            </a:r>
            <a:endParaRPr lang="en-US" sz="1800" b="1" dirty="0" smtClean="0"/>
          </a:p>
        </p:txBody>
      </p:sp>
      <p:sp>
        <p:nvSpPr>
          <p:cNvPr id="23554" name="Content Placeholder 2"/>
          <p:cNvSpPr>
            <a:spLocks noGrp="1"/>
          </p:cNvSpPr>
          <p:nvPr>
            <p:ph idx="1"/>
          </p:nvPr>
        </p:nvSpPr>
        <p:spPr>
          <a:xfrm>
            <a:off x="457200" y="1783357"/>
            <a:ext cx="5626968" cy="4525963"/>
          </a:xfrm>
        </p:spPr>
        <p:txBody>
          <a:bodyPr/>
          <a:lstStyle/>
          <a:p>
            <a:pPr marL="0" indent="0" eaLnBrk="1" hangingPunct="1">
              <a:buFont typeface="Arial" charset="0"/>
              <a:buNone/>
            </a:pPr>
            <a:r>
              <a:rPr lang="pt-PT" sz="2400" dirty="0" smtClean="0"/>
              <a:t>Speaking the same language</a:t>
            </a:r>
          </a:p>
          <a:p>
            <a:pPr marL="441325" lvl="1" indent="-258763" eaLnBrk="1" hangingPunct="1">
              <a:lnSpc>
                <a:spcPct val="90000"/>
              </a:lnSpc>
            </a:pPr>
            <a:r>
              <a:rPr lang="en-GB" sz="1800" i="1" dirty="0" smtClean="0"/>
              <a:t>“</a:t>
            </a:r>
            <a:r>
              <a:rPr lang="en-GB" sz="1800" b="1" i="1" dirty="0" smtClean="0"/>
              <a:t>Value </a:t>
            </a:r>
            <a:r>
              <a:rPr lang="en-GB" sz="1800" i="1" dirty="0" smtClean="0"/>
              <a:t>is the most relevant </a:t>
            </a:r>
            <a:r>
              <a:rPr lang="en-GB" sz="1800" i="1" u="sng" dirty="0" smtClean="0"/>
              <a:t>negotiation common ground</a:t>
            </a:r>
            <a:r>
              <a:rPr lang="en-GB" sz="1800" i="1" dirty="0" smtClean="0"/>
              <a:t> between business and IT”” </a:t>
            </a:r>
            <a:r>
              <a:rPr lang="en-GB" sz="1800" dirty="0" smtClean="0"/>
              <a:t>[1]</a:t>
            </a:r>
            <a:endParaRPr lang="en-GB" sz="1800" baseline="30000" dirty="0" smtClean="0"/>
          </a:p>
          <a:p>
            <a:pPr marL="441325" lvl="1" indent="-258763" eaLnBrk="1" hangingPunct="1"/>
            <a:endParaRPr lang="pt-PT" sz="2000" dirty="0" smtClean="0"/>
          </a:p>
          <a:p>
            <a:pPr marL="441325" lvl="1" indent="-258763" eaLnBrk="1" hangingPunct="1"/>
            <a:endParaRPr lang="pt-PT" sz="2000" dirty="0" smtClean="0"/>
          </a:p>
          <a:p>
            <a:pPr marL="0" indent="0" eaLnBrk="1" hangingPunct="1">
              <a:buFont typeface="Arial" charset="0"/>
              <a:buNone/>
            </a:pPr>
            <a:r>
              <a:rPr lang="pt-PT" sz="2400" dirty="0" err="1" smtClean="0"/>
              <a:t>Having</a:t>
            </a:r>
            <a:r>
              <a:rPr lang="pt-PT" sz="2400" dirty="0" smtClean="0"/>
              <a:t> a common referential</a:t>
            </a:r>
          </a:p>
          <a:p>
            <a:pPr marL="441325" lvl="1" indent="-258763" eaLnBrk="1" hangingPunct="1"/>
            <a:r>
              <a:rPr lang="pt-PT" sz="1800" dirty="0" smtClean="0"/>
              <a:t>Value orientation over the full lifecycle</a:t>
            </a:r>
          </a:p>
          <a:p>
            <a:pPr marL="441325" lvl="1" indent="-258763" eaLnBrk="1" hangingPunct="1"/>
            <a:endParaRPr lang="pt-PT" sz="2000" dirty="0" smtClean="0"/>
          </a:p>
          <a:p>
            <a:pPr marL="441325" lvl="1" indent="-258763" eaLnBrk="1" hangingPunct="1"/>
            <a:endParaRPr lang="pt-PT" sz="2000" dirty="0" smtClean="0"/>
          </a:p>
          <a:p>
            <a:pPr marL="0" indent="0" eaLnBrk="1" hangingPunct="1">
              <a:buFont typeface="Arial" charset="0"/>
              <a:buNone/>
            </a:pPr>
            <a:r>
              <a:rPr lang="pt-PT" sz="2400" dirty="0" err="1" smtClean="0"/>
              <a:t>Promoting</a:t>
            </a:r>
            <a:r>
              <a:rPr lang="pt-PT" sz="2400" dirty="0" smtClean="0"/>
              <a:t> </a:t>
            </a:r>
            <a:r>
              <a:rPr lang="pt-PT" sz="2400" dirty="0" err="1" smtClean="0"/>
              <a:t>Alignment</a:t>
            </a:r>
            <a:endParaRPr lang="pt-PT" sz="2400" dirty="0" smtClean="0"/>
          </a:p>
          <a:p>
            <a:pPr marL="441325" lvl="1" indent="-258763" eaLnBrk="1" hangingPunct="1"/>
            <a:r>
              <a:rPr lang="pt-PT" sz="1800" dirty="0" smtClean="0"/>
              <a:t>Coherency between models</a:t>
            </a:r>
          </a:p>
          <a:p>
            <a:pPr marL="0" indent="0" eaLnBrk="1" hangingPunct="1"/>
            <a:endParaRPr lang="en-US" sz="2400" dirty="0" smtClean="0"/>
          </a:p>
        </p:txBody>
      </p:sp>
      <p:sp>
        <p:nvSpPr>
          <p:cNvPr id="5" name="Rectangle 4"/>
          <p:cNvSpPr>
            <a:spLocks noChangeArrowheads="1"/>
          </p:cNvSpPr>
          <p:nvPr/>
        </p:nvSpPr>
        <p:spPr bwMode="auto">
          <a:xfrm>
            <a:off x="398463" y="6497638"/>
            <a:ext cx="7996100" cy="246221"/>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dirty="0" smtClean="0">
                <a:solidFill>
                  <a:schemeClr val="tx1">
                    <a:lumMod val="50000"/>
                    <a:lumOff val="50000"/>
                  </a:schemeClr>
                </a:solidFill>
                <a:latin typeface="+mn-lt"/>
              </a:rPr>
              <a:t>[1] Cameron</a:t>
            </a:r>
            <a:r>
              <a:rPr lang="en-US" sz="1000" dirty="0">
                <a:solidFill>
                  <a:schemeClr val="tx1">
                    <a:lumMod val="50000"/>
                    <a:lumOff val="50000"/>
                  </a:schemeClr>
                </a:solidFill>
                <a:latin typeface="+mn-lt"/>
              </a:rPr>
              <a:t>, B., S. Leaver, and B. Worthington, </a:t>
            </a:r>
            <a:r>
              <a:rPr lang="en-US" sz="1000" i="1" dirty="0">
                <a:solidFill>
                  <a:schemeClr val="tx1">
                    <a:lumMod val="50000"/>
                    <a:lumOff val="50000"/>
                  </a:schemeClr>
                </a:solidFill>
                <a:latin typeface="+mn-lt"/>
              </a:rPr>
              <a:t>Value-Based Communication Boosts Business' Perception Of IT. </a:t>
            </a:r>
            <a:r>
              <a:rPr lang="en-US" sz="1000" dirty="0">
                <a:solidFill>
                  <a:schemeClr val="tx1">
                    <a:lumMod val="50000"/>
                    <a:lumOff val="50000"/>
                  </a:schemeClr>
                </a:solidFill>
                <a:latin typeface="+mn-lt"/>
              </a:rPr>
              <a:t>2009, Forrester Research</a:t>
            </a:r>
          </a:p>
        </p:txBody>
      </p:sp>
      <p:pic>
        <p:nvPicPr>
          <p:cNvPr id="21508" name="Picture 8"/>
          <p:cNvPicPr>
            <a:picLocks noChangeAspect="1" noChangeArrowheads="1"/>
          </p:cNvPicPr>
          <p:nvPr/>
        </p:nvPicPr>
        <p:blipFill>
          <a:blip r:embed="rId2" cstate="print"/>
          <a:srcRect/>
          <a:stretch>
            <a:fillRect/>
          </a:stretch>
        </p:blipFill>
        <p:spPr bwMode="auto">
          <a:xfrm>
            <a:off x="6688138" y="1773362"/>
            <a:ext cx="1295400" cy="1295400"/>
          </a:xfrm>
          <a:prstGeom prst="rect">
            <a:avLst/>
          </a:prstGeom>
          <a:noFill/>
          <a:ln w="9525">
            <a:noFill/>
            <a:miter lim="800000"/>
            <a:headEnd/>
            <a:tailEnd/>
          </a:ln>
        </p:spPr>
      </p:pic>
      <p:pic>
        <p:nvPicPr>
          <p:cNvPr id="23561" name="Picture 9"/>
          <p:cNvPicPr>
            <a:picLocks noChangeAspect="1" noChangeArrowheads="1"/>
          </p:cNvPicPr>
          <p:nvPr/>
        </p:nvPicPr>
        <p:blipFill>
          <a:blip r:embed="rId3" cstate="print"/>
          <a:srcRect/>
          <a:stretch>
            <a:fillRect/>
          </a:stretch>
        </p:blipFill>
        <p:spPr bwMode="auto">
          <a:xfrm>
            <a:off x="6372225" y="3364656"/>
            <a:ext cx="2044700" cy="1360488"/>
          </a:xfrm>
          <a:prstGeom prst="rect">
            <a:avLst/>
          </a:prstGeom>
          <a:noFill/>
          <a:ln w="9525">
            <a:noFill/>
            <a:miter lim="800000"/>
            <a:headEnd/>
            <a:tailEnd/>
          </a:ln>
        </p:spPr>
      </p:pic>
      <p:pic>
        <p:nvPicPr>
          <p:cNvPr id="23562" name="Picture 10"/>
          <p:cNvPicPr>
            <a:picLocks noChangeAspect="1" noChangeArrowheads="1"/>
          </p:cNvPicPr>
          <p:nvPr/>
        </p:nvPicPr>
        <p:blipFill>
          <a:blip r:embed="rId4" cstate="print"/>
          <a:srcRect/>
          <a:stretch>
            <a:fillRect/>
          </a:stretch>
        </p:blipFill>
        <p:spPr bwMode="auto">
          <a:xfrm>
            <a:off x="6688138" y="4688929"/>
            <a:ext cx="1512887" cy="1476375"/>
          </a:xfrm>
          <a:prstGeom prst="rect">
            <a:avLst/>
          </a:prstGeom>
          <a:noFill/>
          <a:ln w="9525">
            <a:noFill/>
            <a:miter lim="800000"/>
            <a:headEnd/>
            <a:tailEnd/>
          </a:ln>
        </p:spPr>
      </p:pic>
    </p:spTree>
    <p:extLst>
      <p:ext uri="{BB962C8B-B14F-4D97-AF65-F5344CB8AC3E}">
        <p14:creationId xmlns:p14="http://schemas.microsoft.com/office/powerpoint/2010/main" val="37611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650" y="1844675"/>
            <a:ext cx="2879725" cy="44640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5580063" y="1844675"/>
            <a:ext cx="2879725" cy="45370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258888" y="2060575"/>
            <a:ext cx="1800225" cy="172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pt-PT" dirty="0"/>
              <a:t>Value Model Project A</a:t>
            </a:r>
            <a:endParaRPr lang="en-US" dirty="0"/>
          </a:p>
        </p:txBody>
      </p:sp>
      <p:sp>
        <p:nvSpPr>
          <p:cNvPr id="7" name="Rectangle 6"/>
          <p:cNvSpPr/>
          <p:nvPr/>
        </p:nvSpPr>
        <p:spPr>
          <a:xfrm>
            <a:off x="6083300" y="2060575"/>
            <a:ext cx="18002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pt-PT" dirty="0"/>
              <a:t>EA Model</a:t>
            </a:r>
          </a:p>
          <a:p>
            <a:pPr algn="ctr" fontAlgn="auto">
              <a:spcBef>
                <a:spcPts val="0"/>
              </a:spcBef>
              <a:spcAft>
                <a:spcPts val="0"/>
              </a:spcAft>
              <a:defRPr/>
            </a:pPr>
            <a:r>
              <a:rPr lang="pt-PT" dirty="0"/>
              <a:t>Project A</a:t>
            </a:r>
            <a:endParaRPr lang="en-US" dirty="0"/>
          </a:p>
        </p:txBody>
      </p:sp>
      <p:pic>
        <p:nvPicPr>
          <p:cNvPr id="8" name="Picture 1221"/>
          <p:cNvPicPr>
            <a:picLocks noChangeAspect="1" noChangeArrowheads="1"/>
          </p:cNvPicPr>
          <p:nvPr/>
        </p:nvPicPr>
        <p:blipFill>
          <a:blip r:embed="rId3" cstate="print"/>
          <a:srcRect/>
          <a:stretch>
            <a:fillRect/>
          </a:stretch>
        </p:blipFill>
        <p:spPr bwMode="auto">
          <a:xfrm>
            <a:off x="6443663" y="2133600"/>
            <a:ext cx="1098550" cy="1081088"/>
          </a:xfrm>
          <a:prstGeom prst="rect">
            <a:avLst/>
          </a:prstGeom>
          <a:noFill/>
          <a:ln w="9525">
            <a:noFill/>
            <a:miter lim="800000"/>
            <a:headEnd/>
            <a:tailEnd/>
          </a:ln>
        </p:spPr>
      </p:pic>
      <p:pic>
        <p:nvPicPr>
          <p:cNvPr id="13314" name="Picture 2" descr="https://doc.novay.nl/dsweb/GetRendition/Document-72586/html/index502065.jpg"/>
          <p:cNvPicPr>
            <a:picLocks noChangeAspect="1" noChangeArrowheads="1"/>
          </p:cNvPicPr>
          <p:nvPr/>
        </p:nvPicPr>
        <p:blipFill>
          <a:blip r:embed="rId4" cstate="print"/>
          <a:srcRect/>
          <a:stretch>
            <a:fillRect/>
          </a:stretch>
        </p:blipFill>
        <p:spPr bwMode="auto">
          <a:xfrm>
            <a:off x="1428750" y="4437063"/>
            <a:ext cx="1485900" cy="1377950"/>
          </a:xfrm>
          <a:prstGeom prst="rect">
            <a:avLst/>
          </a:prstGeom>
          <a:noFill/>
          <a:ln w="12700">
            <a:solidFill>
              <a:schemeClr val="tx2"/>
            </a:solidFill>
            <a:miter lim="800000"/>
            <a:headEnd/>
            <a:tailEnd/>
          </a:ln>
        </p:spPr>
      </p:pic>
      <p:pic>
        <p:nvPicPr>
          <p:cNvPr id="13316" name="Picture 4" descr="https://doc.novay.nl/dsweb/GetRendition/Document-72586/html/index502062.jpg"/>
          <p:cNvPicPr>
            <a:picLocks noChangeAspect="1" noChangeArrowheads="1"/>
          </p:cNvPicPr>
          <p:nvPr/>
        </p:nvPicPr>
        <p:blipFill>
          <a:blip r:embed="rId5" cstate="print"/>
          <a:srcRect/>
          <a:stretch>
            <a:fillRect/>
          </a:stretch>
        </p:blipFill>
        <p:spPr bwMode="auto">
          <a:xfrm>
            <a:off x="1763713" y="2205038"/>
            <a:ext cx="852487" cy="858837"/>
          </a:xfrm>
          <a:prstGeom prst="rect">
            <a:avLst/>
          </a:prstGeom>
          <a:noFill/>
          <a:ln w="9525">
            <a:noFill/>
            <a:miter lim="800000"/>
            <a:headEnd/>
            <a:tailEnd/>
          </a:ln>
        </p:spPr>
      </p:pic>
      <p:sp>
        <p:nvSpPr>
          <p:cNvPr id="19" name="Oval 18"/>
          <p:cNvSpPr/>
          <p:nvPr/>
        </p:nvSpPr>
        <p:spPr>
          <a:xfrm>
            <a:off x="2051050" y="4797425"/>
            <a:ext cx="936625" cy="935038"/>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a:spLocks noChangeArrowheads="1"/>
          </p:cNvSpPr>
          <p:nvPr/>
        </p:nvSpPr>
        <p:spPr bwMode="auto">
          <a:xfrm>
            <a:off x="1187450" y="5876925"/>
            <a:ext cx="2159000" cy="369888"/>
          </a:xfrm>
          <a:prstGeom prst="rect">
            <a:avLst/>
          </a:prstGeom>
          <a:noFill/>
          <a:ln w="9525">
            <a:noFill/>
            <a:miter lim="800000"/>
            <a:headEnd/>
            <a:tailEnd/>
          </a:ln>
        </p:spPr>
        <p:txBody>
          <a:bodyPr>
            <a:spAutoFit/>
          </a:bodyPr>
          <a:lstStyle/>
          <a:p>
            <a:r>
              <a:rPr lang="pt-PT">
                <a:solidFill>
                  <a:schemeClr val="bg1"/>
                </a:solidFill>
                <a:latin typeface="Calibri" pitchFamily="34" charset="0"/>
              </a:rPr>
              <a:t>Global Value Model</a:t>
            </a:r>
            <a:endParaRPr lang="en-US">
              <a:solidFill>
                <a:schemeClr val="bg1"/>
              </a:solidFill>
              <a:latin typeface="Calibri" pitchFamily="34" charset="0"/>
            </a:endParaRPr>
          </a:p>
        </p:txBody>
      </p:sp>
      <p:sp>
        <p:nvSpPr>
          <p:cNvPr id="30" name="Curved Left Arrow 29"/>
          <p:cNvSpPr/>
          <p:nvPr/>
        </p:nvSpPr>
        <p:spPr>
          <a:xfrm>
            <a:off x="3059113" y="3662363"/>
            <a:ext cx="504825" cy="1296987"/>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1" name="TextBox 30"/>
          <p:cNvSpPr txBox="1">
            <a:spLocks noChangeArrowheads="1"/>
          </p:cNvSpPr>
          <p:nvPr/>
        </p:nvSpPr>
        <p:spPr bwMode="auto">
          <a:xfrm>
            <a:off x="6154738" y="5949950"/>
            <a:ext cx="1800225" cy="368300"/>
          </a:xfrm>
          <a:prstGeom prst="rect">
            <a:avLst/>
          </a:prstGeom>
          <a:noFill/>
          <a:ln w="9525">
            <a:noFill/>
            <a:miter lim="800000"/>
            <a:headEnd/>
            <a:tailEnd/>
          </a:ln>
        </p:spPr>
        <p:txBody>
          <a:bodyPr>
            <a:spAutoFit/>
          </a:bodyPr>
          <a:lstStyle/>
          <a:p>
            <a:r>
              <a:rPr lang="pt-PT">
                <a:solidFill>
                  <a:schemeClr val="bg1"/>
                </a:solidFill>
                <a:latin typeface="Calibri" pitchFamily="34" charset="0"/>
              </a:rPr>
              <a:t>Global EA Model</a:t>
            </a:r>
            <a:endParaRPr lang="en-US">
              <a:solidFill>
                <a:schemeClr val="bg1"/>
              </a:solidFill>
              <a:latin typeface="Calibri" pitchFamily="34" charset="0"/>
            </a:endParaRPr>
          </a:p>
        </p:txBody>
      </p:sp>
      <p:pic>
        <p:nvPicPr>
          <p:cNvPr id="13318" name="Picture 6" descr="http://earchpal.files.wordpress.com/2008/08/archimate-demo.jpg"/>
          <p:cNvPicPr>
            <a:picLocks noChangeAspect="1" noChangeArrowheads="1"/>
          </p:cNvPicPr>
          <p:nvPr/>
        </p:nvPicPr>
        <p:blipFill>
          <a:blip r:embed="rId6" cstate="print"/>
          <a:srcRect t="6088"/>
          <a:stretch>
            <a:fillRect/>
          </a:stretch>
        </p:blipFill>
        <p:spPr bwMode="auto">
          <a:xfrm>
            <a:off x="6518275" y="4149725"/>
            <a:ext cx="1077913" cy="1709738"/>
          </a:xfrm>
          <a:prstGeom prst="rect">
            <a:avLst/>
          </a:prstGeom>
          <a:noFill/>
          <a:ln w="12700">
            <a:solidFill>
              <a:schemeClr val="tx2"/>
            </a:solidFill>
            <a:miter lim="800000"/>
            <a:headEnd/>
            <a:tailEnd/>
          </a:ln>
        </p:spPr>
      </p:pic>
      <p:sp>
        <p:nvSpPr>
          <p:cNvPr id="33" name="Curved Left Arrow 32"/>
          <p:cNvSpPr/>
          <p:nvPr/>
        </p:nvSpPr>
        <p:spPr>
          <a:xfrm>
            <a:off x="7883525" y="3735388"/>
            <a:ext cx="503238" cy="1295400"/>
          </a:xfrm>
          <a:prstGeom prst="curved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4" name="Oval 33"/>
          <p:cNvSpPr/>
          <p:nvPr/>
        </p:nvSpPr>
        <p:spPr>
          <a:xfrm>
            <a:off x="6804025" y="4437063"/>
            <a:ext cx="935038" cy="936625"/>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ight Arrow 34"/>
          <p:cNvSpPr/>
          <p:nvPr/>
        </p:nvSpPr>
        <p:spPr>
          <a:xfrm>
            <a:off x="3995738" y="2492375"/>
            <a:ext cx="12239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ight Arrow 35"/>
          <p:cNvSpPr/>
          <p:nvPr/>
        </p:nvSpPr>
        <p:spPr>
          <a:xfrm rot="10800000">
            <a:off x="3995738" y="2997200"/>
            <a:ext cx="1223962"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a:spLocks noChangeArrowheads="1"/>
          </p:cNvSpPr>
          <p:nvPr/>
        </p:nvSpPr>
        <p:spPr bwMode="auto">
          <a:xfrm rot="-5400000">
            <a:off x="-893617" y="3879334"/>
            <a:ext cx="2944524" cy="369332"/>
          </a:xfrm>
          <a:prstGeom prst="rect">
            <a:avLst/>
          </a:prstGeom>
          <a:noFill/>
          <a:ln w="9525">
            <a:noFill/>
            <a:miter lim="800000"/>
            <a:headEnd/>
            <a:tailEnd/>
          </a:ln>
        </p:spPr>
        <p:txBody>
          <a:bodyPr wrap="none">
            <a:spAutoFit/>
          </a:bodyPr>
          <a:lstStyle/>
          <a:p>
            <a:r>
              <a:rPr lang="pt-PT" b="1" dirty="0" smtClean="0">
                <a:latin typeface="Calibri" pitchFamily="34" charset="0"/>
              </a:rPr>
              <a:t>Business/Business alignment</a:t>
            </a:r>
            <a:endParaRPr lang="en-US" b="1" dirty="0">
              <a:latin typeface="Calibri" pitchFamily="34" charset="0"/>
            </a:endParaRPr>
          </a:p>
        </p:txBody>
      </p:sp>
      <p:sp>
        <p:nvSpPr>
          <p:cNvPr id="24" name="Left-Right Arrow 23"/>
          <p:cNvSpPr/>
          <p:nvPr/>
        </p:nvSpPr>
        <p:spPr>
          <a:xfrm>
            <a:off x="3708400" y="4868863"/>
            <a:ext cx="1800225" cy="5762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6" name="Picture 2" descr="https://encrypted-tbn2.gstatic.com/images?q=tbn:ANd9GcSGicSvRghoufsP79QGoj2VAKf7z4No_YEh1ECS3kSzpb-LAeao"/>
          <p:cNvPicPr>
            <a:picLocks noChangeAspect="1" noChangeArrowheads="1"/>
          </p:cNvPicPr>
          <p:nvPr/>
        </p:nvPicPr>
        <p:blipFill>
          <a:blip r:embed="rId7" cstate="print"/>
          <a:srcRect b="4263"/>
          <a:stretch>
            <a:fillRect/>
          </a:stretch>
        </p:blipFill>
        <p:spPr bwMode="auto">
          <a:xfrm>
            <a:off x="4181475" y="3716338"/>
            <a:ext cx="869950" cy="868362"/>
          </a:xfrm>
          <a:prstGeom prst="rect">
            <a:avLst/>
          </a:prstGeom>
          <a:noFill/>
          <a:ln w="9525">
            <a:noFill/>
            <a:miter lim="800000"/>
            <a:headEnd/>
            <a:tailEnd/>
          </a:ln>
        </p:spPr>
      </p:pic>
      <p:sp>
        <p:nvSpPr>
          <p:cNvPr id="26" name="Rectangle 2"/>
          <p:cNvSpPr txBox="1">
            <a:spLocks noChangeArrowheads="1"/>
          </p:cNvSpPr>
          <p:nvPr/>
        </p:nvSpPr>
        <p:spPr bwMode="auto">
          <a:xfrm>
            <a:off x="467634" y="691882"/>
            <a:ext cx="8229600" cy="8751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z="3600" dirty="0" smtClean="0"/>
              <a:t>Application in Practice</a:t>
            </a:r>
            <a:r>
              <a:rPr kumimoji="0" lang="en-GB" sz="3600" b="0" i="0" u="none" strike="noStrike" kern="0" cap="none" spc="0" normalizeH="0" baseline="0" noProof="0" dirty="0" smtClean="0">
                <a:ln>
                  <a:noFill/>
                </a:ln>
                <a:solidFill>
                  <a:schemeClr val="tx1"/>
                </a:solidFill>
                <a:effectLst/>
                <a:uLnTx/>
                <a:uFillTx/>
                <a:latin typeface="+mj-lt"/>
                <a:ea typeface="+mj-ea"/>
                <a:cs typeface="+mj-cs"/>
              </a:rPr>
              <a:t/>
            </a:r>
            <a:br>
              <a:rPr kumimoji="0" lang="en-GB" sz="3600" b="0" i="0" u="none" strike="noStrike" kern="0" cap="none" spc="0" normalizeH="0" baseline="0" noProof="0" dirty="0" smtClean="0">
                <a:ln>
                  <a:noFill/>
                </a:ln>
                <a:solidFill>
                  <a:schemeClr val="tx1"/>
                </a:solidFill>
                <a:effectLst/>
                <a:uLnTx/>
                <a:uFillTx/>
                <a:latin typeface="+mj-lt"/>
                <a:ea typeface="+mj-ea"/>
                <a:cs typeface="+mj-cs"/>
              </a:rPr>
            </a:br>
            <a:r>
              <a:rPr lang="pt-PT" b="1" dirty="0" smtClean="0"/>
              <a:t>Business/IT Alignment?</a:t>
            </a:r>
            <a:endParaRPr kumimoji="0" lang="en-GB" sz="18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3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146"/>
                                        </p:tgtEl>
                                        <p:attrNameLst>
                                          <p:attrName>style.visibility</p:attrName>
                                        </p:attrNameLst>
                                      </p:cBhvr>
                                      <p:to>
                                        <p:strVal val="visible"/>
                                      </p:to>
                                    </p:set>
                                    <p:animEffect transition="in" filter="fade">
                                      <p:cBhvr>
                                        <p:cTn id="6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9" grpId="0" animBg="1"/>
      <p:bldP spid="23" grpId="0"/>
      <p:bldP spid="30" grpId="0" animBg="1"/>
      <p:bldP spid="31" grpId="0"/>
      <p:bldP spid="33" grpId="0" animBg="1"/>
      <p:bldP spid="34" grpId="0" animBg="1"/>
      <p:bldP spid="35" grpId="0" animBg="1"/>
      <p:bldP spid="36" grpId="0" animBg="1"/>
      <p:bldP spid="21" grpId="0"/>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5" name="Picture 4"/>
          <p:cNvPicPr>
            <a:picLocks noChangeAspect="1" noChangeArrowheads="1"/>
          </p:cNvPicPr>
          <p:nvPr/>
        </p:nvPicPr>
        <p:blipFill>
          <a:blip r:embed="rId2" cstate="print"/>
          <a:srcRect/>
          <a:stretch>
            <a:fillRect/>
          </a:stretch>
        </p:blipFill>
        <p:spPr bwMode="auto">
          <a:xfrm>
            <a:off x="2051050" y="2420938"/>
            <a:ext cx="4632325" cy="3046412"/>
          </a:xfrm>
          <a:prstGeom prst="rect">
            <a:avLst/>
          </a:prstGeom>
          <a:noFill/>
          <a:ln w="9525">
            <a:noFill/>
            <a:miter lim="800000"/>
            <a:headEnd/>
            <a:tailEnd/>
          </a:ln>
        </p:spPr>
      </p:pic>
      <p:sp>
        <p:nvSpPr>
          <p:cNvPr id="743427" name="Rectangle 2"/>
          <p:cNvSpPr>
            <a:spLocks noGrp="1" noChangeArrowheads="1"/>
          </p:cNvSpPr>
          <p:nvPr>
            <p:ph type="title" idx="4294967295"/>
          </p:nvPr>
        </p:nvSpPr>
        <p:spPr/>
        <p:txBody>
          <a:bodyPr/>
          <a:lstStyle/>
          <a:p>
            <a:pPr eaLnBrk="1" hangingPunct="1"/>
            <a:r>
              <a:rPr lang="en-GB" sz="3600" smtClean="0"/>
              <a:t>Generic System Development Process</a:t>
            </a:r>
            <a:br>
              <a:rPr lang="en-GB" sz="3600" smtClean="0"/>
            </a:br>
            <a:r>
              <a:rPr lang="en-GB" sz="3600" smtClean="0"/>
              <a:t>Overview</a:t>
            </a:r>
          </a:p>
        </p:txBody>
      </p:sp>
      <p:pic>
        <p:nvPicPr>
          <p:cNvPr id="85004" name="Picture 12"/>
          <p:cNvPicPr>
            <a:picLocks noChangeAspect="1" noChangeArrowheads="1"/>
          </p:cNvPicPr>
          <p:nvPr/>
        </p:nvPicPr>
        <p:blipFill>
          <a:blip r:embed="rId3" cstate="print"/>
          <a:srcRect/>
          <a:stretch>
            <a:fillRect/>
          </a:stretch>
        </p:blipFill>
        <p:spPr bwMode="auto">
          <a:xfrm>
            <a:off x="3573463" y="4149725"/>
            <a:ext cx="1655762" cy="142875"/>
          </a:xfrm>
          <a:prstGeom prst="rect">
            <a:avLst/>
          </a:prstGeom>
          <a:noFill/>
          <a:ln w="9525">
            <a:noFill/>
            <a:miter lim="800000"/>
            <a:headEnd/>
            <a:tailEnd/>
          </a:ln>
        </p:spPr>
      </p:pic>
    </p:spTree>
    <p:extLst>
      <p:ext uri="{BB962C8B-B14F-4D97-AF65-F5344CB8AC3E}">
        <p14:creationId xmlns:p14="http://schemas.microsoft.com/office/powerpoint/2010/main" val="40524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50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611" name="Object 3"/>
          <p:cNvGraphicFramePr>
            <a:graphicFrameLocks noGrp="1" noChangeAspect="1"/>
          </p:cNvGraphicFramePr>
          <p:nvPr>
            <p:ph idx="4294967295"/>
          </p:nvPr>
        </p:nvGraphicFramePr>
        <p:xfrm>
          <a:off x="6223000" y="2638425"/>
          <a:ext cx="2813050" cy="1790700"/>
        </p:xfrm>
        <a:graphic>
          <a:graphicData uri="http://schemas.openxmlformats.org/presentationml/2006/ole">
            <mc:AlternateContent xmlns:mc="http://schemas.openxmlformats.org/markup-compatibility/2006">
              <mc:Choice xmlns:v="urn:schemas-microsoft-com:vml" Requires="v">
                <p:oleObj spid="_x0000_s768071" name="Visio" r:id="rId3" imgW="2026920" imgH="1291133" progId="Visio.Drawing.11">
                  <p:embed/>
                </p:oleObj>
              </mc:Choice>
              <mc:Fallback>
                <p:oleObj name="Visio" r:id="rId3" imgW="2026920" imgH="1291133"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2638425"/>
                        <a:ext cx="28130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2" name="Object 4"/>
          <p:cNvGraphicFramePr>
            <a:graphicFrameLocks noChangeAspect="1"/>
          </p:cNvGraphicFramePr>
          <p:nvPr/>
        </p:nvGraphicFramePr>
        <p:xfrm>
          <a:off x="3059113" y="2668588"/>
          <a:ext cx="2952750" cy="1770062"/>
        </p:xfrm>
        <a:graphic>
          <a:graphicData uri="http://schemas.openxmlformats.org/presentationml/2006/ole">
            <mc:AlternateContent xmlns:mc="http://schemas.openxmlformats.org/markup-compatibility/2006">
              <mc:Choice xmlns:v="urn:schemas-microsoft-com:vml" Requires="v">
                <p:oleObj spid="_x0000_s768072" name="Visio" r:id="rId5" imgW="2092452" imgH="1253338" progId="Visio.Drawing.11">
                  <p:embed/>
                </p:oleObj>
              </mc:Choice>
              <mc:Fallback>
                <p:oleObj name="Visio" r:id="rId5" imgW="2092452" imgH="1253338"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2668588"/>
                        <a:ext cx="2952750"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3" name="Object 5"/>
          <p:cNvGraphicFramePr>
            <a:graphicFrameLocks noChangeAspect="1"/>
          </p:cNvGraphicFramePr>
          <p:nvPr/>
        </p:nvGraphicFramePr>
        <p:xfrm>
          <a:off x="34925" y="2565400"/>
          <a:ext cx="2952750" cy="2017713"/>
        </p:xfrm>
        <a:graphic>
          <a:graphicData uri="http://schemas.openxmlformats.org/presentationml/2006/ole">
            <mc:AlternateContent xmlns:mc="http://schemas.openxmlformats.org/markup-compatibility/2006">
              <mc:Choice xmlns:v="urn:schemas-microsoft-com:vml" Requires="v">
                <p:oleObj spid="_x0000_s768073" name="Visio" r:id="rId7" imgW="2296973" imgH="1572768" progId="Visio.Drawing.11">
                  <p:embed/>
                </p:oleObj>
              </mc:Choice>
              <mc:Fallback>
                <p:oleObj name="Visio" r:id="rId7" imgW="2296973" imgH="1572768" progId="Visio.Drawing.11">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2565400"/>
                        <a:ext cx="2952750" cy="201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8614" name="Title 1"/>
          <p:cNvSpPr>
            <a:spLocks/>
          </p:cNvSpPr>
          <p:nvPr/>
        </p:nvSpPr>
        <p:spPr bwMode="auto">
          <a:xfrm>
            <a:off x="457200" y="457200"/>
            <a:ext cx="8229600" cy="1371600"/>
          </a:xfrm>
          <a:prstGeom prst="rect">
            <a:avLst/>
          </a:prstGeom>
          <a:noFill/>
          <a:ln w="9525">
            <a:noFill/>
            <a:miter lim="800000"/>
            <a:headEnd/>
            <a:tailEnd/>
          </a:ln>
        </p:spPr>
        <p:txBody>
          <a:bodyPr anchor="ctr"/>
          <a:lstStyle/>
          <a:p>
            <a:pPr eaLnBrk="0" hangingPunct="0"/>
            <a:r>
              <a:rPr lang="en-GB" sz="3600"/>
              <a:t>Solution Proposal</a:t>
            </a:r>
            <a:r>
              <a:rPr lang="en-US" sz="3600"/>
              <a:t/>
            </a:r>
            <a:br>
              <a:rPr lang="en-US" sz="3600"/>
            </a:br>
            <a:r>
              <a:rPr lang="en-US" b="1"/>
              <a:t>Contribution Perspective</a:t>
            </a:r>
          </a:p>
        </p:txBody>
      </p:sp>
      <p:sp>
        <p:nvSpPr>
          <p:cNvPr id="708615" name="Rectangle 8"/>
          <p:cNvSpPr>
            <a:spLocks noChangeArrowheads="1"/>
          </p:cNvSpPr>
          <p:nvPr/>
        </p:nvSpPr>
        <p:spPr bwMode="auto">
          <a:xfrm>
            <a:off x="395288" y="4511675"/>
            <a:ext cx="2459037" cy="574675"/>
          </a:xfrm>
          <a:prstGeom prst="rect">
            <a:avLst/>
          </a:prstGeom>
          <a:noFill/>
          <a:ln w="9525">
            <a:noFill/>
            <a:miter lim="800000"/>
            <a:headEnd/>
            <a:tailEnd/>
          </a:ln>
        </p:spPr>
        <p:txBody>
          <a:bodyPr/>
          <a:lstStyle/>
          <a:p>
            <a:pPr marL="342900" indent="-342900" algn="ctr" eaLnBrk="0" hangingPunct="0">
              <a:spcBef>
                <a:spcPct val="20000"/>
              </a:spcBef>
              <a:buClr>
                <a:schemeClr val="bg2"/>
              </a:buClr>
              <a:buSzPct val="75000"/>
              <a:buFont typeface="Wingdings" pitchFamily="2" charset="2"/>
              <a:buNone/>
            </a:pPr>
            <a:r>
              <a:rPr lang="en-GB" sz="2000" b="1"/>
              <a:t>Construction</a:t>
            </a:r>
            <a:endParaRPr lang="en-GB" sz="1200"/>
          </a:p>
        </p:txBody>
      </p:sp>
      <p:sp>
        <p:nvSpPr>
          <p:cNvPr id="708616" name="Rectangle 8"/>
          <p:cNvSpPr>
            <a:spLocks noChangeArrowheads="1"/>
          </p:cNvSpPr>
          <p:nvPr/>
        </p:nvSpPr>
        <p:spPr bwMode="auto">
          <a:xfrm>
            <a:off x="3779838" y="4511675"/>
            <a:ext cx="1954212" cy="574675"/>
          </a:xfrm>
          <a:prstGeom prst="rect">
            <a:avLst/>
          </a:prstGeom>
          <a:noFill/>
          <a:ln w="9525">
            <a:noFill/>
            <a:miter lim="800000"/>
            <a:headEnd/>
            <a:tailEnd/>
          </a:ln>
        </p:spPr>
        <p:txBody>
          <a:bodyPr/>
          <a:lstStyle/>
          <a:p>
            <a:pPr marL="342900" indent="-342900" algn="ctr" eaLnBrk="0" hangingPunct="0">
              <a:spcBef>
                <a:spcPct val="20000"/>
              </a:spcBef>
              <a:buClr>
                <a:schemeClr val="bg2"/>
              </a:buClr>
              <a:buSzPct val="75000"/>
              <a:buFont typeface="Wingdings" pitchFamily="2" charset="2"/>
              <a:buNone/>
            </a:pPr>
            <a:r>
              <a:rPr lang="en-GB" sz="2000" b="1"/>
              <a:t>Function</a:t>
            </a:r>
            <a:endParaRPr lang="en-GB" sz="1200"/>
          </a:p>
        </p:txBody>
      </p:sp>
      <p:sp>
        <p:nvSpPr>
          <p:cNvPr id="708617" name="Rectangle 8"/>
          <p:cNvSpPr>
            <a:spLocks noChangeArrowheads="1"/>
          </p:cNvSpPr>
          <p:nvPr/>
        </p:nvSpPr>
        <p:spPr bwMode="auto">
          <a:xfrm>
            <a:off x="6361113" y="4511675"/>
            <a:ext cx="2386012" cy="574675"/>
          </a:xfrm>
          <a:prstGeom prst="rect">
            <a:avLst/>
          </a:prstGeom>
          <a:noFill/>
          <a:ln w="9525">
            <a:noFill/>
            <a:miter lim="800000"/>
            <a:headEnd/>
            <a:tailEnd/>
          </a:ln>
        </p:spPr>
        <p:txBody>
          <a:bodyPr/>
          <a:lstStyle/>
          <a:p>
            <a:pPr marL="342900" indent="-342900" algn="ctr" eaLnBrk="0" hangingPunct="0">
              <a:spcBef>
                <a:spcPct val="20000"/>
              </a:spcBef>
              <a:buClr>
                <a:schemeClr val="bg2"/>
              </a:buClr>
              <a:buSzPct val="75000"/>
              <a:buFont typeface="Wingdings" pitchFamily="2" charset="2"/>
              <a:buNone/>
            </a:pPr>
            <a:r>
              <a:rPr lang="en-GB" sz="2000" b="1"/>
              <a:t>Contribution</a:t>
            </a:r>
            <a:endParaRPr lang="en-GB" sz="1200"/>
          </a:p>
        </p:txBody>
      </p:sp>
      <p:sp>
        <p:nvSpPr>
          <p:cNvPr id="708618" name="Rectangle 16"/>
          <p:cNvSpPr>
            <a:spLocks noChangeArrowheads="1"/>
          </p:cNvSpPr>
          <p:nvPr/>
        </p:nvSpPr>
        <p:spPr bwMode="auto">
          <a:xfrm>
            <a:off x="539750" y="5302250"/>
            <a:ext cx="8208963" cy="503238"/>
          </a:xfrm>
          <a:prstGeom prst="rect">
            <a:avLst/>
          </a:prstGeom>
          <a:solidFill>
            <a:schemeClr val="accent1"/>
          </a:solidFill>
          <a:ln w="28575">
            <a:solidFill>
              <a:schemeClr val="tx1"/>
            </a:solidFill>
            <a:miter lim="800000"/>
            <a:headEnd/>
            <a:tailEnd/>
          </a:ln>
        </p:spPr>
        <p:txBody>
          <a:bodyPr wrap="none" anchor="ctr"/>
          <a:lstStyle/>
          <a:p>
            <a:pPr algn="ctr"/>
            <a:r>
              <a:rPr lang="en-GB" sz="2800" b="1"/>
              <a:t>Alignment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86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86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86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86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86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86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08618"/>
                                        </p:tgtEl>
                                        <p:attrNameLst>
                                          <p:attrName>style.visibility</p:attrName>
                                        </p:attrNameLst>
                                      </p:cBhvr>
                                      <p:to>
                                        <p:strVal val="visible"/>
                                      </p:to>
                                    </p:set>
                                    <p:animEffect transition="in" filter="fade">
                                      <p:cBhvr>
                                        <p:cTn id="25" dur="2000"/>
                                        <p:tgtEl>
                                          <p:spTgt spid="70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5" grpId="0"/>
      <p:bldP spid="708616" grpId="0"/>
      <p:bldP spid="708617" grpId="0"/>
      <p:bldP spid="7086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Rectangle 2"/>
          <p:cNvSpPr>
            <a:spLocks noGrp="1" noChangeArrowheads="1"/>
          </p:cNvSpPr>
          <p:nvPr>
            <p:ph type="title" idx="4294967295"/>
          </p:nvPr>
        </p:nvSpPr>
        <p:spPr/>
        <p:txBody>
          <a:bodyPr/>
          <a:lstStyle/>
          <a:p>
            <a:pPr eaLnBrk="1" hangingPunct="1"/>
            <a:r>
              <a:rPr lang="en-GB" sz="3600" smtClean="0"/>
              <a:t>Related Work Analysis</a:t>
            </a:r>
            <a:r>
              <a:rPr lang="en-GB" smtClean="0"/>
              <a:t/>
            </a:r>
            <a:br>
              <a:rPr lang="en-GB" smtClean="0"/>
            </a:br>
            <a:r>
              <a:rPr lang="en-GB" sz="1800" b="1" smtClean="0"/>
              <a:t>Archimate, Business Modeling and Requirements Engineering</a:t>
            </a:r>
          </a:p>
        </p:txBody>
      </p:sp>
      <p:sp>
        <p:nvSpPr>
          <p:cNvPr id="620546" name="Rectangle 3"/>
          <p:cNvSpPr>
            <a:spLocks noGrp="1" noChangeArrowheads="1"/>
          </p:cNvSpPr>
          <p:nvPr>
            <p:ph type="body" idx="4294967295"/>
          </p:nvPr>
        </p:nvSpPr>
        <p:spPr>
          <a:xfrm>
            <a:off x="457200" y="1981200"/>
            <a:ext cx="8229600" cy="4471988"/>
          </a:xfrm>
        </p:spPr>
        <p:txBody>
          <a:bodyPr/>
          <a:lstStyle/>
          <a:p>
            <a:pPr>
              <a:lnSpc>
                <a:spcPct val="80000"/>
              </a:lnSpc>
            </a:pPr>
            <a:endParaRPr lang="en-US" sz="2000" b="1" dirty="0" smtClean="0"/>
          </a:p>
          <a:p>
            <a:pPr>
              <a:lnSpc>
                <a:spcPct val="80000"/>
              </a:lnSpc>
            </a:pPr>
            <a:r>
              <a:rPr lang="en-US" sz="2000" b="1" dirty="0" smtClean="0"/>
              <a:t>Archimate’s business layer</a:t>
            </a:r>
            <a:r>
              <a:rPr lang="en-US" sz="2000" dirty="0" smtClean="0"/>
              <a:t> relates to all three B-I-D layers of DEMO, without clear distinction</a:t>
            </a:r>
          </a:p>
          <a:p>
            <a:pPr lvl="1">
              <a:lnSpc>
                <a:spcPct val="80000"/>
              </a:lnSpc>
            </a:pPr>
            <a:r>
              <a:rPr lang="en-US" sz="1800" dirty="0" smtClean="0"/>
              <a:t>Application and technology layers are implementation-level</a:t>
            </a:r>
          </a:p>
          <a:p>
            <a:pPr lvl="1">
              <a:lnSpc>
                <a:spcPct val="80000"/>
              </a:lnSpc>
            </a:pPr>
            <a:r>
              <a:rPr lang="en-US" sz="1800" b="1" dirty="0" smtClean="0"/>
              <a:t>Value - </a:t>
            </a:r>
            <a:r>
              <a:rPr lang="en-US" sz="1800" dirty="0" smtClean="0"/>
              <a:t>measure of appreciation of Business Service by Business Actor</a:t>
            </a:r>
          </a:p>
          <a:p>
            <a:pPr lvl="2">
              <a:lnSpc>
                <a:spcPct val="80000"/>
              </a:lnSpc>
            </a:pPr>
            <a:r>
              <a:rPr lang="en-US" sz="1800" dirty="0" smtClean="0"/>
              <a:t>Value concept is </a:t>
            </a:r>
            <a:r>
              <a:rPr lang="en-US" sz="1800" i="1" dirty="0" smtClean="0"/>
              <a:t>subordinate</a:t>
            </a:r>
            <a:r>
              <a:rPr lang="en-US" sz="1800" dirty="0" smtClean="0"/>
              <a:t> to the Business Service</a:t>
            </a:r>
          </a:p>
          <a:p>
            <a:pPr lvl="2">
              <a:lnSpc>
                <a:spcPct val="80000"/>
              </a:lnSpc>
            </a:pPr>
            <a:r>
              <a:rPr lang="en-US" sz="1800" dirty="0" smtClean="0"/>
              <a:t>Limits exploring multiplicity between Value and Business Service</a:t>
            </a:r>
          </a:p>
          <a:p>
            <a:pPr lvl="2">
              <a:lnSpc>
                <a:spcPct val="80000"/>
              </a:lnSpc>
            </a:pPr>
            <a:r>
              <a:rPr lang="en-US" sz="1800" dirty="0" smtClean="0"/>
              <a:t>No value chain structure, i.e., relation between value nodes</a:t>
            </a:r>
          </a:p>
          <a:p>
            <a:pPr>
              <a:lnSpc>
                <a:spcPct val="80000"/>
              </a:lnSpc>
            </a:pPr>
            <a:r>
              <a:rPr lang="en-US" sz="2000" b="1" dirty="0" smtClean="0"/>
              <a:t>Business Modeling </a:t>
            </a:r>
            <a:r>
              <a:rPr lang="en-US" sz="2000" dirty="0" smtClean="0"/>
              <a:t>approach (BMC)</a:t>
            </a:r>
          </a:p>
          <a:p>
            <a:pPr lvl="1">
              <a:lnSpc>
                <a:spcPct val="80000"/>
              </a:lnSpc>
            </a:pPr>
            <a:r>
              <a:rPr lang="en-US" sz="1800" dirty="0" smtClean="0"/>
              <a:t>Uses concepts found/accepted on the business stakeholders </a:t>
            </a:r>
            <a:r>
              <a:rPr lang="en-US" sz="1800" dirty="0" err="1" smtClean="0"/>
              <a:t>UoD</a:t>
            </a:r>
            <a:endParaRPr lang="en-US" sz="1800" dirty="0" smtClean="0"/>
          </a:p>
          <a:p>
            <a:pPr lvl="1">
              <a:lnSpc>
                <a:spcPct val="80000"/>
              </a:lnSpc>
            </a:pPr>
            <a:r>
              <a:rPr lang="en-US" sz="1800" dirty="0" smtClean="0"/>
              <a:t>Semi-formal ontology that can be translated with other concepts</a:t>
            </a:r>
          </a:p>
          <a:p>
            <a:pPr lvl="1">
              <a:lnSpc>
                <a:spcPct val="80000"/>
              </a:lnSpc>
            </a:pPr>
            <a:r>
              <a:rPr lang="en-US" sz="1800" dirty="0" smtClean="0"/>
              <a:t>Does not model constructional perspective</a:t>
            </a:r>
            <a:r>
              <a:rPr lang="en-US" sz="1800" b="1" dirty="0" smtClean="0"/>
              <a:t> </a:t>
            </a:r>
          </a:p>
          <a:p>
            <a:pPr>
              <a:lnSpc>
                <a:spcPct val="80000"/>
              </a:lnSpc>
            </a:pPr>
            <a:r>
              <a:rPr lang="en-US" sz="2000" b="1" dirty="0" smtClean="0"/>
              <a:t>GORE</a:t>
            </a:r>
            <a:r>
              <a:rPr lang="en-US" sz="2000" dirty="0" smtClean="0"/>
              <a:t> provide structure and traceability but no model the origin of the goals, their </a:t>
            </a:r>
            <a:r>
              <a:rPr lang="en-US" sz="2000" b="1" dirty="0" smtClean="0"/>
              <a:t>why </a:t>
            </a:r>
            <a:r>
              <a:rPr lang="en-US" sz="2000" dirty="0" smtClean="0"/>
              <a:t>dimension, in a structured way</a:t>
            </a:r>
          </a:p>
          <a:p>
            <a:pPr lvl="1">
              <a:lnSpc>
                <a:spcPct val="80000"/>
              </a:lnSpc>
            </a:pPr>
            <a:r>
              <a:rPr lang="en-US" sz="1800" dirty="0" smtClean="0"/>
              <a:t>Representing motivation </a:t>
            </a:r>
            <a:r>
              <a:rPr lang="en-US" sz="1800" dirty="0" smtClean="0">
                <a:cs typeface="Arial" charset="0"/>
              </a:rPr>
              <a:t>≠ Business Engineering</a:t>
            </a:r>
            <a:endParaRPr lang="en-GB" sz="1800" dirty="0" smtClean="0">
              <a:cs typeface="Arial" charset="0"/>
            </a:endParaRPr>
          </a:p>
        </p:txBody>
      </p:sp>
    </p:spTree>
    <p:extLst>
      <p:ext uri="{BB962C8B-B14F-4D97-AF65-F5344CB8AC3E}">
        <p14:creationId xmlns:p14="http://schemas.microsoft.com/office/powerpoint/2010/main" val="4180988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Title 1"/>
          <p:cNvSpPr>
            <a:spLocks noGrp="1"/>
          </p:cNvSpPr>
          <p:nvPr>
            <p:ph type="title" idx="4294967295"/>
          </p:nvPr>
        </p:nvSpPr>
        <p:spPr/>
        <p:txBody>
          <a:bodyPr/>
          <a:lstStyle/>
          <a:p>
            <a:r>
              <a:rPr lang="en-GB" sz="3600" smtClean="0"/>
              <a:t>Solution Proposal - Ontology</a:t>
            </a:r>
            <a:br>
              <a:rPr lang="en-GB" sz="3600" smtClean="0"/>
            </a:br>
            <a:r>
              <a:rPr lang="pt-PT" sz="1800" b="1" smtClean="0"/>
              <a:t>DEMO Ontology Summary</a:t>
            </a:r>
            <a:endParaRPr lang="en-US" sz="1800" b="1" smtClean="0"/>
          </a:p>
        </p:txBody>
      </p:sp>
      <p:sp>
        <p:nvSpPr>
          <p:cNvPr id="627714" name="Content Placeholder 2"/>
          <p:cNvSpPr>
            <a:spLocks noGrp="1"/>
          </p:cNvSpPr>
          <p:nvPr>
            <p:ph idx="4294967295"/>
          </p:nvPr>
        </p:nvSpPr>
        <p:spPr/>
        <p:txBody>
          <a:bodyPr/>
          <a:lstStyle/>
          <a:p>
            <a:r>
              <a:rPr lang="en-US" sz="1400" b="1" smtClean="0"/>
              <a:t>Act</a:t>
            </a:r>
            <a:r>
              <a:rPr lang="en-US" sz="1400" smtClean="0"/>
              <a:t> - An atomic activity performed by an </a:t>
            </a:r>
            <a:r>
              <a:rPr lang="en-US" sz="1400" i="1" smtClean="0"/>
              <a:t>actor</a:t>
            </a:r>
            <a:r>
              <a:rPr lang="en-US" sz="1400" smtClean="0"/>
              <a:t>, resulting in the creation of a factum. Two kinds of acts are distinguished: </a:t>
            </a:r>
            <a:r>
              <a:rPr lang="en-US" sz="1400" i="1" smtClean="0"/>
              <a:t>coordination</a:t>
            </a:r>
            <a:r>
              <a:rPr lang="en-US" sz="1400" smtClean="0"/>
              <a:t> acts and </a:t>
            </a:r>
            <a:r>
              <a:rPr lang="en-US" sz="1400" i="1" smtClean="0"/>
              <a:t>production</a:t>
            </a:r>
            <a:r>
              <a:rPr lang="en-US" sz="1400" smtClean="0"/>
              <a:t> acts</a:t>
            </a:r>
          </a:p>
          <a:p>
            <a:r>
              <a:rPr lang="en-US" sz="1400" b="1" smtClean="0"/>
              <a:t>Actor </a:t>
            </a:r>
            <a:r>
              <a:rPr lang="en-US" sz="1400" smtClean="0"/>
              <a:t>-</a:t>
            </a:r>
            <a:r>
              <a:rPr lang="en-US" sz="1400" b="1" smtClean="0"/>
              <a:t> </a:t>
            </a:r>
            <a:r>
              <a:rPr lang="en-US" sz="1400" smtClean="0"/>
              <a:t>is a subject in fulfilling an Actor Role</a:t>
            </a:r>
          </a:p>
          <a:p>
            <a:r>
              <a:rPr lang="en-US" sz="1400" b="1" smtClean="0"/>
              <a:t>Actor Role </a:t>
            </a:r>
            <a:r>
              <a:rPr lang="en-US" sz="1400" smtClean="0"/>
              <a:t>-</a:t>
            </a:r>
            <a:r>
              <a:rPr lang="en-US" sz="1400" b="1" smtClean="0"/>
              <a:t> </a:t>
            </a:r>
            <a:r>
              <a:rPr lang="en-US" sz="1400" smtClean="0"/>
              <a:t>Unit of authority, responsibility and competence</a:t>
            </a:r>
          </a:p>
          <a:p>
            <a:r>
              <a:rPr lang="en-US" sz="1400" b="1" smtClean="0"/>
              <a:t>Competence</a:t>
            </a:r>
            <a:r>
              <a:rPr lang="en-US" sz="1400" smtClean="0"/>
              <a:t> - The ability of a subject to perform a particular type of production act and the corresponding coordination acts, i.e., the ability to be the executor of a transaction type</a:t>
            </a:r>
          </a:p>
          <a:p>
            <a:r>
              <a:rPr lang="en-US" sz="1400" b="1" smtClean="0"/>
              <a:t>Fact</a:t>
            </a:r>
            <a:r>
              <a:rPr lang="en-US" sz="1400" smtClean="0"/>
              <a:t> – An elementary state of affairs in a world</a:t>
            </a:r>
          </a:p>
          <a:p>
            <a:r>
              <a:rPr lang="en-US" sz="1400" b="1" smtClean="0"/>
              <a:t>Production Act</a:t>
            </a:r>
            <a:r>
              <a:rPr lang="en-US" sz="1400" smtClean="0"/>
              <a:t> - The act in a transaction by which the executor creates the production factum;</a:t>
            </a:r>
          </a:p>
          <a:p>
            <a:r>
              <a:rPr lang="en-US" sz="1400" b="1" smtClean="0"/>
              <a:t>Production Fact</a:t>
            </a:r>
            <a:r>
              <a:rPr lang="en-US" sz="1400" smtClean="0"/>
              <a:t> - An elementary state of affairs in the production world</a:t>
            </a:r>
          </a:p>
          <a:p>
            <a:r>
              <a:rPr lang="en-US" sz="1400" b="1" smtClean="0"/>
              <a:t>Transaction</a:t>
            </a:r>
            <a:r>
              <a:rPr lang="en-US" sz="1400" smtClean="0"/>
              <a:t> – A sequence of acts that is a path through the complete transaction pattern, minimally comprising the basic pattern;</a:t>
            </a:r>
          </a:p>
          <a:p>
            <a:r>
              <a:rPr lang="en-US" sz="1400" b="1" smtClean="0"/>
              <a:t>World</a:t>
            </a:r>
            <a:r>
              <a:rPr lang="en-US" sz="1400" smtClean="0"/>
              <a:t> - The concept of World is crucial to distinguish separate sets of System. System would not be enough to provide this distinction since there can be many interacting systems is a particular World. It represents the modeling UoD.</a:t>
            </a:r>
          </a:p>
          <a:p>
            <a:endParaRPr 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Title 1"/>
          <p:cNvSpPr>
            <a:spLocks noGrp="1"/>
          </p:cNvSpPr>
          <p:nvPr>
            <p:ph type="title" idx="4294967295"/>
          </p:nvPr>
        </p:nvSpPr>
        <p:spPr/>
        <p:txBody>
          <a:bodyPr/>
          <a:lstStyle/>
          <a:p>
            <a:r>
              <a:rPr lang="en-GB" sz="3600" smtClean="0"/>
              <a:t>Solution Proposal - Ontology</a:t>
            </a:r>
            <a:br>
              <a:rPr lang="en-GB" sz="3600" smtClean="0"/>
            </a:br>
            <a:r>
              <a:rPr lang="pt-PT" sz="1800" b="1" smtClean="0"/>
              <a:t>e3Value Ontology Summary</a:t>
            </a:r>
            <a:endParaRPr lang="en-US" sz="1800" b="1" smtClean="0"/>
          </a:p>
        </p:txBody>
      </p:sp>
      <p:sp>
        <p:nvSpPr>
          <p:cNvPr id="624642" name="Content Placeholder 2"/>
          <p:cNvSpPr>
            <a:spLocks/>
          </p:cNvSpPr>
          <p:nvPr/>
        </p:nvSpPr>
        <p:spPr bwMode="auto">
          <a:xfrm>
            <a:off x="457200" y="1981200"/>
            <a:ext cx="8229600" cy="38862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pPr>
            <a:r>
              <a:rPr lang="en-US" sz="1400" b="1"/>
              <a:t>Market Segment</a:t>
            </a:r>
            <a:r>
              <a:rPr lang="en-US" sz="1400"/>
              <a:t> – Groups value interfaces of actors which equally value objects</a:t>
            </a:r>
          </a:p>
          <a:p>
            <a:pPr marL="342900" indent="-342900" eaLnBrk="0" hangingPunct="0">
              <a:spcBef>
                <a:spcPct val="20000"/>
              </a:spcBef>
              <a:buClr>
                <a:schemeClr val="bg2"/>
              </a:buClr>
              <a:buSzPct val="75000"/>
              <a:buFont typeface="Wingdings" pitchFamily="2" charset="2"/>
              <a:buChar char="n"/>
            </a:pPr>
            <a:r>
              <a:rPr lang="en-US" sz="1400" b="1"/>
              <a:t>Actor</a:t>
            </a:r>
            <a:r>
              <a:rPr lang="en-US" sz="1400"/>
              <a:t> - An actor is perceived by his/her environment as an economically independent entity. It can be an Elementary Actor or a Composite Actor</a:t>
            </a:r>
          </a:p>
          <a:p>
            <a:pPr marL="342900" indent="-342900" eaLnBrk="0" hangingPunct="0">
              <a:spcBef>
                <a:spcPct val="20000"/>
              </a:spcBef>
              <a:buClr>
                <a:schemeClr val="bg2"/>
              </a:buClr>
              <a:buSzPct val="75000"/>
              <a:buFont typeface="Wingdings" pitchFamily="2" charset="2"/>
              <a:buChar char="n"/>
            </a:pPr>
            <a:r>
              <a:rPr lang="en-US" sz="1400" b="1"/>
              <a:t>Value Object</a:t>
            </a:r>
            <a:r>
              <a:rPr lang="en-US" sz="1400"/>
              <a:t> - Actors exchange value objects. A value object is a service (SD-Logic) which is of economic value for at least one of the actors involved in a value model</a:t>
            </a:r>
          </a:p>
          <a:p>
            <a:pPr marL="342900" indent="-342900" eaLnBrk="0" hangingPunct="0">
              <a:spcBef>
                <a:spcPct val="20000"/>
              </a:spcBef>
              <a:buClr>
                <a:schemeClr val="bg2"/>
              </a:buClr>
              <a:buSzPct val="75000"/>
              <a:buFont typeface="Wingdings" pitchFamily="2" charset="2"/>
              <a:buChar char="n"/>
            </a:pPr>
            <a:r>
              <a:rPr lang="en-US" sz="1400" b="1"/>
              <a:t>Value Port</a:t>
            </a:r>
            <a:r>
              <a:rPr lang="en-US" sz="1400"/>
              <a:t> - It belongs to an actor, and allows it to request value objects to the others actors. It is characterized by its direction (“in” or “out”); in the implementation</a:t>
            </a:r>
            <a:endParaRPr lang="en-US" sz="1400" b="1"/>
          </a:p>
          <a:p>
            <a:pPr marL="342900" indent="-342900" eaLnBrk="0" hangingPunct="0">
              <a:spcBef>
                <a:spcPct val="20000"/>
              </a:spcBef>
              <a:buClr>
                <a:schemeClr val="bg2"/>
              </a:buClr>
              <a:buSzPct val="75000"/>
              <a:buFont typeface="Wingdings" pitchFamily="2" charset="2"/>
              <a:buChar char="n"/>
            </a:pPr>
            <a:r>
              <a:rPr lang="en-US" sz="1400" b="1"/>
              <a:t>Value Exchange</a:t>
            </a:r>
            <a:r>
              <a:rPr lang="en-US" sz="1400"/>
              <a:t> - A value exchange is used to connect two value ports. It represents one or more potential trades of value object instances between value ports.</a:t>
            </a:r>
          </a:p>
          <a:p>
            <a:pPr marL="342900" indent="-342900" eaLnBrk="0" hangingPunct="0">
              <a:spcBef>
                <a:spcPct val="20000"/>
              </a:spcBef>
              <a:buClr>
                <a:schemeClr val="bg2"/>
              </a:buClr>
              <a:buSzPct val="75000"/>
              <a:buFont typeface="Wingdings" pitchFamily="2" charset="2"/>
              <a:buChar char="n"/>
            </a:pPr>
            <a:r>
              <a:rPr lang="en-US" sz="1400" b="1"/>
              <a:t>Value Offering</a:t>
            </a:r>
            <a:r>
              <a:rPr lang="en-US" sz="1400"/>
              <a:t> - A value offering models what an actor offers to, or requests from, his environment. An offering is a set of equally directed value ports exchanging value objects</a:t>
            </a:r>
          </a:p>
          <a:p>
            <a:pPr marL="342900" indent="-342900" eaLnBrk="0" hangingPunct="0">
              <a:spcBef>
                <a:spcPct val="20000"/>
              </a:spcBef>
              <a:buClr>
                <a:schemeClr val="bg2"/>
              </a:buClr>
              <a:buSzPct val="75000"/>
              <a:buFont typeface="Wingdings" pitchFamily="2" charset="2"/>
              <a:buChar char="n"/>
            </a:pPr>
            <a:r>
              <a:rPr lang="en-US" sz="1400" b="1"/>
              <a:t>Value Interface</a:t>
            </a:r>
            <a:r>
              <a:rPr lang="en-US" sz="1400"/>
              <a:t> - It belongs to an actor, and usually groups one “ingoing” value port, and one “outgoing” value port</a:t>
            </a:r>
          </a:p>
          <a:p>
            <a:pPr marL="342900" indent="-342900" eaLnBrk="0" hangingPunct="0">
              <a:spcBef>
                <a:spcPct val="20000"/>
              </a:spcBef>
              <a:buClr>
                <a:schemeClr val="bg2"/>
              </a:buClr>
              <a:buSzPct val="75000"/>
              <a:buFont typeface="Wingdings" pitchFamily="2" charset="2"/>
              <a:buChar char="n"/>
            </a:pPr>
            <a:r>
              <a:rPr lang="en-US" sz="1400" b="1"/>
              <a:t>Value Transaction</a:t>
            </a:r>
            <a:r>
              <a:rPr lang="en-US" sz="1400"/>
              <a:t> – A group of Value Exchanges that should occur simultaneously. It is interesting in modeling alternative scenarios, since different Value Transactions can happen as variations of a single Value Interface from one Actor’s perspective and towards different Actors.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7" name="Rectangle 2"/>
          <p:cNvSpPr>
            <a:spLocks noChangeArrowheads="1"/>
          </p:cNvSpPr>
          <p:nvPr/>
        </p:nvSpPr>
        <p:spPr bwMode="auto">
          <a:xfrm>
            <a:off x="457200" y="1981200"/>
            <a:ext cx="8229600" cy="4471988"/>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Char char="n"/>
            </a:pPr>
            <a:r>
              <a:rPr lang="en-GB" sz="2000" b="1"/>
              <a:t>IT Demand Management @ ZON Multimedia</a:t>
            </a:r>
            <a:endParaRPr lang="en-GB" sz="2000"/>
          </a:p>
          <a:p>
            <a:pPr marL="742950" lvl="1" indent="-285750" eaLnBrk="0" hangingPunct="0">
              <a:lnSpc>
                <a:spcPct val="80000"/>
              </a:lnSpc>
              <a:spcBef>
                <a:spcPct val="20000"/>
              </a:spcBef>
              <a:buClr>
                <a:schemeClr val="bg2"/>
              </a:buClr>
              <a:buSzPct val="75000"/>
              <a:buFont typeface="Wingdings" pitchFamily="2" charset="2"/>
              <a:buChar char="n"/>
            </a:pPr>
            <a:r>
              <a:rPr lang="en-GB" sz="1600"/>
              <a:t>Portugal’s largest Cable Operator (TV, NET, Voice and Mobile)</a:t>
            </a:r>
          </a:p>
          <a:p>
            <a:pPr marL="742950" lvl="1" indent="-285750" eaLnBrk="0" hangingPunct="0">
              <a:lnSpc>
                <a:spcPct val="80000"/>
              </a:lnSpc>
              <a:spcBef>
                <a:spcPct val="20000"/>
              </a:spcBef>
              <a:buClr>
                <a:schemeClr val="bg2"/>
              </a:buClr>
              <a:buSzPct val="75000"/>
              <a:buFont typeface="Wingdings" pitchFamily="2" charset="2"/>
              <a:buChar char="n"/>
            </a:pPr>
            <a:r>
              <a:rPr lang="en-GB" sz="1600"/>
              <a:t>30 business areas - Heterogeneous problem/opportunity descriptions</a:t>
            </a:r>
          </a:p>
          <a:p>
            <a:pPr marL="742950" lvl="1" indent="-285750" eaLnBrk="0" hangingPunct="0">
              <a:lnSpc>
                <a:spcPct val="80000"/>
              </a:lnSpc>
              <a:spcBef>
                <a:spcPct val="20000"/>
              </a:spcBef>
              <a:buClr>
                <a:schemeClr val="bg2"/>
              </a:buClr>
              <a:buSzPct val="75000"/>
              <a:buFont typeface="Wingdings" pitchFamily="2" charset="2"/>
              <a:buChar char="n"/>
            </a:pPr>
            <a:endParaRPr lang="en-GB"/>
          </a:p>
          <a:p>
            <a:pPr marL="742950" lvl="1" indent="-28575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Char char="n"/>
            </a:pPr>
            <a:endParaRPr lang="en-US"/>
          </a:p>
          <a:p>
            <a:pPr marL="342900" indent="-342900" eaLnBrk="0" hangingPunct="0">
              <a:lnSpc>
                <a:spcPct val="80000"/>
              </a:lnSpc>
              <a:spcBef>
                <a:spcPct val="20000"/>
              </a:spcBef>
              <a:buClr>
                <a:schemeClr val="bg2"/>
              </a:buClr>
              <a:buSzPct val="75000"/>
              <a:buFont typeface="Wingdings" pitchFamily="2" charset="2"/>
              <a:buChar char="n"/>
            </a:pPr>
            <a:endParaRPr lang="en-US"/>
          </a:p>
          <a:p>
            <a:pPr marL="342900" indent="-342900" eaLnBrk="0" hangingPunct="0">
              <a:lnSpc>
                <a:spcPct val="80000"/>
              </a:lnSpc>
              <a:spcBef>
                <a:spcPct val="20000"/>
              </a:spcBef>
              <a:buClr>
                <a:schemeClr val="bg2"/>
              </a:buClr>
              <a:buSzPct val="75000"/>
              <a:buFont typeface="Wingdings" pitchFamily="2" charset="2"/>
              <a:buChar char="n"/>
            </a:pPr>
            <a:r>
              <a:rPr lang="en-US"/>
              <a:t>1200+ new project requests / year + 400 backlog; &gt;1/day/person</a:t>
            </a:r>
          </a:p>
          <a:p>
            <a:pPr marL="342900" indent="-342900" eaLnBrk="0" hangingPunct="0">
              <a:lnSpc>
                <a:spcPct val="80000"/>
              </a:lnSpc>
              <a:spcBef>
                <a:spcPct val="20000"/>
              </a:spcBef>
              <a:buClr>
                <a:schemeClr val="bg2"/>
              </a:buClr>
              <a:buSzPct val="75000"/>
              <a:buFont typeface="Wingdings" pitchFamily="2" charset="2"/>
              <a:buChar char="n"/>
            </a:pPr>
            <a:r>
              <a:rPr lang="en-GB"/>
              <a:t>No tool support, “no time” to model… decisions must be made!</a:t>
            </a:r>
          </a:p>
          <a:p>
            <a:pPr marL="342900" indent="-342900" eaLnBrk="0" hangingPunct="0">
              <a:lnSpc>
                <a:spcPct val="80000"/>
              </a:lnSpc>
              <a:spcBef>
                <a:spcPct val="20000"/>
              </a:spcBef>
              <a:buClr>
                <a:schemeClr val="bg2"/>
              </a:buClr>
              <a:buSzPct val="75000"/>
              <a:buFont typeface="Wingdings" pitchFamily="2" charset="2"/>
              <a:buChar char="n"/>
            </a:pPr>
            <a:endParaRPr lang="en-GB"/>
          </a:p>
          <a:p>
            <a:pPr marL="342900" indent="-342900" eaLnBrk="0" hangingPunct="0">
              <a:lnSpc>
                <a:spcPct val="80000"/>
              </a:lnSpc>
              <a:spcBef>
                <a:spcPct val="20000"/>
              </a:spcBef>
              <a:buClr>
                <a:schemeClr val="bg2"/>
              </a:buClr>
              <a:buSzPct val="75000"/>
              <a:buFont typeface="Wingdings" pitchFamily="2" charset="2"/>
              <a:buNone/>
            </a:pPr>
            <a:endParaRPr lang="en-GB"/>
          </a:p>
        </p:txBody>
      </p:sp>
      <p:sp>
        <p:nvSpPr>
          <p:cNvPr id="520198" name="Rectangle 3"/>
          <p:cNvSpPr>
            <a:spLocks noGrp="1" noChangeArrowheads="1"/>
          </p:cNvSpPr>
          <p:nvPr>
            <p:ph type="title" idx="4294967295"/>
          </p:nvPr>
        </p:nvSpPr>
        <p:spPr/>
        <p:txBody>
          <a:bodyPr/>
          <a:lstStyle/>
          <a:p>
            <a:r>
              <a:rPr lang="en-GB" sz="3600" smtClean="0"/>
              <a:t>Introduction and Motivation </a:t>
            </a:r>
            <a:br>
              <a:rPr lang="en-GB" sz="3600" smtClean="0"/>
            </a:br>
            <a:r>
              <a:rPr lang="en-GB" sz="1800" b="1" smtClean="0"/>
              <a:t>Practical Background</a:t>
            </a:r>
          </a:p>
        </p:txBody>
      </p:sp>
      <p:graphicFrame>
        <p:nvGraphicFramePr>
          <p:cNvPr id="520196" name="Object 4"/>
          <p:cNvGraphicFramePr>
            <a:graphicFrameLocks noGrp="1" noChangeAspect="1"/>
          </p:cNvGraphicFramePr>
          <p:nvPr>
            <p:ph sz="half" idx="4294967295"/>
          </p:nvPr>
        </p:nvGraphicFramePr>
        <p:xfrm>
          <a:off x="395288" y="3028950"/>
          <a:ext cx="4248150" cy="2705100"/>
        </p:xfrm>
        <a:graphic>
          <a:graphicData uri="http://schemas.openxmlformats.org/presentationml/2006/ole">
            <mc:AlternateContent xmlns:mc="http://schemas.openxmlformats.org/markup-compatibility/2006">
              <mc:Choice xmlns:v="urn:schemas-microsoft-com:vml" Requires="v">
                <p:oleObj spid="_x0000_s765977" name="Visio" r:id="rId4" imgW="4602175" imgH="2930042" progId="Visio.Drawing.11">
                  <p:embed/>
                </p:oleObj>
              </mc:Choice>
              <mc:Fallback>
                <p:oleObj name="Visio" r:id="rId4" imgW="4602175" imgH="293004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028950"/>
                        <a:ext cx="4248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0199" name="Picture 12" descr="zon_multimedia"/>
          <p:cNvPicPr>
            <a:picLocks noChangeAspect="1" noChangeArrowheads="1"/>
          </p:cNvPicPr>
          <p:nvPr/>
        </p:nvPicPr>
        <p:blipFill>
          <a:blip r:embed="rId6" cstate="print"/>
          <a:srcRect/>
          <a:stretch>
            <a:fillRect/>
          </a:stretch>
        </p:blipFill>
        <p:spPr bwMode="auto">
          <a:xfrm>
            <a:off x="6659563" y="749300"/>
            <a:ext cx="1979612" cy="879475"/>
          </a:xfrm>
          <a:prstGeom prst="rect">
            <a:avLst/>
          </a:prstGeom>
          <a:noFill/>
          <a:ln w="9525">
            <a:noFill/>
            <a:miter lim="800000"/>
            <a:headEnd/>
            <a:tailEnd/>
          </a:ln>
        </p:spPr>
      </p:pic>
      <p:sp>
        <p:nvSpPr>
          <p:cNvPr id="520200" name="Rectangle 2"/>
          <p:cNvSpPr>
            <a:spLocks noChangeArrowheads="1"/>
          </p:cNvSpPr>
          <p:nvPr/>
        </p:nvSpPr>
        <p:spPr bwMode="auto">
          <a:xfrm>
            <a:off x="4787900" y="2989263"/>
            <a:ext cx="4249738" cy="288766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pPr>
            <a:r>
              <a:rPr lang="en-US"/>
              <a:t>The platforms (BSS) include:</a:t>
            </a:r>
          </a:p>
          <a:p>
            <a:pPr marL="342900" indent="-342900" eaLnBrk="0" hangingPunct="0">
              <a:lnSpc>
                <a:spcPct val="80000"/>
              </a:lnSpc>
              <a:spcBef>
                <a:spcPct val="20000"/>
              </a:spcBef>
              <a:buClr>
                <a:schemeClr val="bg2"/>
              </a:buClr>
              <a:buSzPct val="75000"/>
              <a:buFont typeface="Wingdings" pitchFamily="2" charset="2"/>
              <a:buChar char="n"/>
            </a:pPr>
            <a:r>
              <a:rPr lang="en-US" sz="1600"/>
              <a:t>Customer Relationship Mgmt(CRM)</a:t>
            </a:r>
          </a:p>
          <a:p>
            <a:pPr marL="342900" indent="-342900" eaLnBrk="0" hangingPunct="0">
              <a:lnSpc>
                <a:spcPct val="80000"/>
              </a:lnSpc>
              <a:spcBef>
                <a:spcPct val="20000"/>
              </a:spcBef>
              <a:buClr>
                <a:schemeClr val="bg2"/>
              </a:buClr>
              <a:buSzPct val="75000"/>
              <a:buFont typeface="Wingdings" pitchFamily="2" charset="2"/>
              <a:buChar char="n"/>
            </a:pPr>
            <a:r>
              <a:rPr lang="en-US" sz="1600"/>
              <a:t>Enterprise Application Integration (EAI)</a:t>
            </a:r>
          </a:p>
          <a:p>
            <a:pPr marL="342900" indent="-342900" eaLnBrk="0" hangingPunct="0">
              <a:lnSpc>
                <a:spcPct val="80000"/>
              </a:lnSpc>
              <a:spcBef>
                <a:spcPct val="20000"/>
              </a:spcBef>
              <a:buClr>
                <a:schemeClr val="bg2"/>
              </a:buClr>
              <a:buSzPct val="75000"/>
              <a:buFont typeface="Wingdings" pitchFamily="2" charset="2"/>
              <a:buChar char="n"/>
            </a:pPr>
            <a:r>
              <a:rPr lang="en-US" sz="1600"/>
              <a:t>Billing</a:t>
            </a:r>
          </a:p>
          <a:p>
            <a:pPr marL="342900" indent="-342900" eaLnBrk="0" hangingPunct="0">
              <a:lnSpc>
                <a:spcPct val="80000"/>
              </a:lnSpc>
              <a:spcBef>
                <a:spcPct val="20000"/>
              </a:spcBef>
              <a:buClr>
                <a:schemeClr val="bg2"/>
              </a:buClr>
              <a:buSzPct val="75000"/>
              <a:buFont typeface="Wingdings" pitchFamily="2" charset="2"/>
              <a:buChar char="n"/>
            </a:pPr>
            <a:r>
              <a:rPr lang="en-US" sz="1600"/>
              <a:t>Enterprise Resource Planning (ERP)</a:t>
            </a:r>
          </a:p>
          <a:p>
            <a:pPr marL="342900" indent="-342900" eaLnBrk="0" hangingPunct="0">
              <a:lnSpc>
                <a:spcPct val="80000"/>
              </a:lnSpc>
              <a:spcBef>
                <a:spcPct val="20000"/>
              </a:spcBef>
              <a:buClr>
                <a:schemeClr val="bg2"/>
              </a:buClr>
              <a:buSzPct val="75000"/>
              <a:buFont typeface="Wingdings" pitchFamily="2" charset="2"/>
              <a:buChar char="n"/>
            </a:pPr>
            <a:r>
              <a:rPr lang="en-US" sz="1600"/>
              <a:t>Field-Force</a:t>
            </a:r>
          </a:p>
          <a:p>
            <a:pPr marL="342900" indent="-342900" eaLnBrk="0" hangingPunct="0">
              <a:lnSpc>
                <a:spcPct val="80000"/>
              </a:lnSpc>
              <a:spcBef>
                <a:spcPct val="20000"/>
              </a:spcBef>
              <a:buClr>
                <a:schemeClr val="bg2"/>
              </a:buClr>
              <a:buSzPct val="75000"/>
              <a:buFont typeface="Wingdings" pitchFamily="2" charset="2"/>
              <a:buChar char="n"/>
            </a:pPr>
            <a:r>
              <a:rPr lang="en-US" sz="1600"/>
              <a:t>Portals</a:t>
            </a:r>
          </a:p>
          <a:p>
            <a:pPr marL="342900" indent="-342900" eaLnBrk="0" hangingPunct="0">
              <a:lnSpc>
                <a:spcPct val="80000"/>
              </a:lnSpc>
              <a:spcBef>
                <a:spcPct val="20000"/>
              </a:spcBef>
              <a:buClr>
                <a:schemeClr val="bg2"/>
              </a:buClr>
              <a:buSzPct val="75000"/>
              <a:buFont typeface="Wingdings" pitchFamily="2" charset="2"/>
              <a:buChar char="n"/>
            </a:pPr>
            <a:r>
              <a:rPr lang="en-US" sz="1600"/>
              <a:t>Comissioning</a:t>
            </a:r>
          </a:p>
          <a:p>
            <a:pPr marL="342900" indent="-342900" eaLnBrk="0" hangingPunct="0">
              <a:lnSpc>
                <a:spcPct val="80000"/>
              </a:lnSpc>
              <a:spcBef>
                <a:spcPct val="20000"/>
              </a:spcBef>
              <a:buClr>
                <a:schemeClr val="bg2"/>
              </a:buClr>
              <a:buSzPct val="75000"/>
              <a:buFont typeface="Wingdings" pitchFamily="2" charset="2"/>
              <a:buChar char="n"/>
            </a:pPr>
            <a:r>
              <a:rPr lang="en-US" sz="1600"/>
              <a:t>Mediation</a:t>
            </a:r>
          </a:p>
          <a:p>
            <a:pPr marL="342900" indent="-342900" eaLnBrk="0" hangingPunct="0">
              <a:lnSpc>
                <a:spcPct val="80000"/>
              </a:lnSpc>
              <a:spcBef>
                <a:spcPct val="20000"/>
              </a:spcBef>
              <a:buClr>
                <a:schemeClr val="bg2"/>
              </a:buClr>
              <a:buSzPct val="75000"/>
              <a:buFont typeface="Wingdings" pitchFamily="2" charset="2"/>
              <a:buChar char="n"/>
            </a:pPr>
            <a:r>
              <a:rPr lang="en-US" sz="1600"/>
              <a:t>Provisioning </a:t>
            </a:r>
          </a:p>
          <a:p>
            <a:pPr marL="342900" indent="-342900" eaLnBrk="0" hangingPunct="0">
              <a:lnSpc>
                <a:spcPct val="80000"/>
              </a:lnSpc>
              <a:spcBef>
                <a:spcPct val="20000"/>
              </a:spcBef>
              <a:buClr>
                <a:schemeClr val="bg2"/>
              </a:buClr>
              <a:buSzPct val="75000"/>
              <a:buFont typeface="Wingdings" pitchFamily="2" charset="2"/>
              <a:buChar char="n"/>
            </a:pPr>
            <a:endParaRPr lang="en-GB" sz="1600"/>
          </a:p>
          <a:p>
            <a:pPr marL="342900" indent="-342900" eaLnBrk="0" hangingPunct="0">
              <a:lnSpc>
                <a:spcPct val="80000"/>
              </a:lnSpc>
              <a:spcBef>
                <a:spcPct val="20000"/>
              </a:spcBef>
              <a:buClr>
                <a:schemeClr val="bg2"/>
              </a:buClr>
              <a:buSzPct val="75000"/>
              <a:buFont typeface="Wingdings" pitchFamily="2" charset="2"/>
              <a:buNone/>
            </a:pP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42" name="Rectangle 2"/>
          <p:cNvSpPr>
            <a:spLocks noChangeArrowheads="1"/>
          </p:cNvSpPr>
          <p:nvPr/>
        </p:nvSpPr>
        <p:spPr bwMode="auto">
          <a:xfrm>
            <a:off x="457200" y="1981200"/>
            <a:ext cx="8229600" cy="4471988"/>
          </a:xfrm>
          <a:prstGeom prst="rect">
            <a:avLst/>
          </a:prstGeom>
          <a:noFill/>
          <a:ln w="9525">
            <a:noFill/>
            <a:miter lim="800000"/>
            <a:headEnd/>
            <a:tailEnd/>
          </a:ln>
        </p:spPr>
        <p:txBody>
          <a:bodyPr/>
          <a:lstStyle/>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r>
              <a:rPr lang="en-GB" b="1"/>
              <a:t>Specify Problem</a:t>
            </a:r>
            <a:r>
              <a:rPr lang="en-GB"/>
              <a:t> – clearly establishing the problem to be addressed and collecting additional information about it in order to link individual problem parts to purpose and value</a:t>
            </a:r>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r>
              <a:rPr lang="en-GB" b="1"/>
              <a:t>Quickscan + Business Case Approval </a:t>
            </a:r>
            <a:r>
              <a:rPr lang="en-GB"/>
              <a:t>- developing solution scenarios. Can change scope or even solve problem without the need of IT project</a:t>
            </a:r>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r>
              <a:rPr lang="en-GB" b="1"/>
              <a:t>Detailed Solution </a:t>
            </a:r>
            <a:r>
              <a:rPr lang="en-GB"/>
              <a:t>–specification of FUs and validation of QS assumptions</a:t>
            </a:r>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r>
              <a:rPr lang="en-GB" b="1"/>
              <a:t>Prioritization and Planning</a:t>
            </a:r>
            <a:r>
              <a:rPr lang="en-GB"/>
              <a:t> - establishing a relative priority over all the active projects and planning with the Delivery area </a:t>
            </a:r>
            <a:r>
              <a:rPr lang="en-GB" i="1"/>
              <a:t>vs.</a:t>
            </a:r>
            <a:r>
              <a:rPr lang="en-GB"/>
              <a:t> capacity</a:t>
            </a:r>
          </a:p>
          <a:p>
            <a:pPr eaLnBrk="0" hangingPunct="0">
              <a:lnSpc>
                <a:spcPct val="80000"/>
              </a:lnSpc>
              <a:spcBef>
                <a:spcPct val="20000"/>
              </a:spcBef>
              <a:buClr>
                <a:schemeClr val="bg2"/>
              </a:buClr>
              <a:buSzPct val="75000"/>
              <a:buFont typeface="Wingdings" pitchFamily="2" charset="2"/>
              <a:buChar char="n"/>
            </a:pPr>
            <a:endParaRPr lang="en-GB" b="1"/>
          </a:p>
          <a:p>
            <a:pPr eaLnBrk="0" hangingPunct="0">
              <a:lnSpc>
                <a:spcPct val="80000"/>
              </a:lnSpc>
              <a:spcBef>
                <a:spcPct val="20000"/>
              </a:spcBef>
              <a:buClr>
                <a:schemeClr val="bg2"/>
              </a:buClr>
              <a:buSzPct val="75000"/>
              <a:buFont typeface="Wingdings" pitchFamily="2" charset="2"/>
              <a:buChar char="n"/>
            </a:pPr>
            <a:r>
              <a:rPr lang="en-GB" b="1"/>
              <a:t>Post-Implementation Review (PIR) </a:t>
            </a:r>
            <a:r>
              <a:rPr lang="en-GB"/>
              <a:t>- after the delivery of the project, assist in verifying if the proposed value is effectively transferred by using the solution</a:t>
            </a:r>
            <a:endParaRPr lang="en-US"/>
          </a:p>
        </p:txBody>
      </p:sp>
      <p:sp>
        <p:nvSpPr>
          <p:cNvPr id="603143" name="Rectangle 3"/>
          <p:cNvSpPr>
            <a:spLocks noGrp="1" noChangeArrowheads="1"/>
          </p:cNvSpPr>
          <p:nvPr>
            <p:ph type="title" idx="4294967295"/>
          </p:nvPr>
        </p:nvSpPr>
        <p:spPr/>
        <p:txBody>
          <a:bodyPr/>
          <a:lstStyle/>
          <a:p>
            <a:r>
              <a:rPr lang="en-GB" sz="3600" smtClean="0"/>
              <a:t>Introduction and Motivation</a:t>
            </a:r>
            <a:r>
              <a:rPr lang="en-GB" sz="4000" smtClean="0"/>
              <a:t> </a:t>
            </a:r>
            <a:br>
              <a:rPr lang="en-GB" sz="4000" smtClean="0"/>
            </a:br>
            <a:r>
              <a:rPr lang="en-GB" sz="1800" b="1" smtClean="0"/>
              <a:t>Practical Background – Main activities and Value driver</a:t>
            </a:r>
          </a:p>
        </p:txBody>
      </p:sp>
      <p:pic>
        <p:nvPicPr>
          <p:cNvPr id="603144" name="Picture 12" descr="zon_multimedia"/>
          <p:cNvPicPr>
            <a:picLocks noChangeAspect="1" noChangeArrowheads="1"/>
          </p:cNvPicPr>
          <p:nvPr/>
        </p:nvPicPr>
        <p:blipFill>
          <a:blip r:embed="rId4" cstate="print"/>
          <a:srcRect/>
          <a:stretch>
            <a:fillRect/>
          </a:stretch>
        </p:blipFill>
        <p:spPr bwMode="auto">
          <a:xfrm>
            <a:off x="6659563" y="749300"/>
            <a:ext cx="1979612" cy="879475"/>
          </a:xfrm>
          <a:prstGeom prst="rect">
            <a:avLst/>
          </a:prstGeom>
          <a:noFill/>
          <a:ln w="9525">
            <a:noFill/>
            <a:miter lim="800000"/>
            <a:headEnd/>
            <a:tailEnd/>
          </a:ln>
        </p:spPr>
      </p:pic>
      <p:graphicFrame>
        <p:nvGraphicFramePr>
          <p:cNvPr id="603141" name="Object 5"/>
          <p:cNvGraphicFramePr>
            <a:graphicFrameLocks noChangeAspect="1"/>
          </p:cNvGraphicFramePr>
          <p:nvPr/>
        </p:nvGraphicFramePr>
        <p:xfrm>
          <a:off x="1187450" y="1773238"/>
          <a:ext cx="6980238" cy="1730375"/>
        </p:xfrm>
        <a:graphic>
          <a:graphicData uri="http://schemas.openxmlformats.org/presentationml/2006/ole">
            <mc:AlternateContent xmlns:mc="http://schemas.openxmlformats.org/markup-compatibility/2006">
              <mc:Choice xmlns:v="urn:schemas-microsoft-com:vml" Requires="v">
                <p:oleObj spid="_x0000_s767001" name="Visio" r:id="rId5" imgW="6801307" imgH="1686154" progId="Visio.Drawing.11">
                  <p:embed/>
                </p:oleObj>
              </mc:Choice>
              <mc:Fallback>
                <p:oleObj name="Visio" r:id="rId5" imgW="6801307" imgH="1686154" progId="Visio.Drawing.1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773238"/>
                        <a:ext cx="6980238"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pt-PT" sz="3600" dirty="0" smtClean="0"/>
              <a:t>Introduction and Motivation</a:t>
            </a:r>
            <a:r>
              <a:rPr lang="pt-PT" sz="3200" dirty="0" smtClean="0"/>
              <a:t/>
            </a:r>
            <a:br>
              <a:rPr lang="pt-PT" sz="3200" dirty="0" smtClean="0"/>
            </a:br>
            <a:r>
              <a:rPr lang="pt-PT" sz="1800" b="1" dirty="0" smtClean="0"/>
              <a:t>ZON </a:t>
            </a:r>
            <a:r>
              <a:rPr lang="pt-PT" sz="1800" b="1" dirty="0" err="1" smtClean="0"/>
              <a:t>Multimedia</a:t>
            </a:r>
            <a:endParaRPr lang="en-US" sz="1800" b="1" dirty="0" smtClean="0"/>
          </a:p>
        </p:txBody>
      </p:sp>
      <p:sp>
        <p:nvSpPr>
          <p:cNvPr id="2" name="Content Placeholder 1"/>
          <p:cNvSpPr>
            <a:spLocks noGrp="1"/>
          </p:cNvSpPr>
          <p:nvPr>
            <p:ph idx="1"/>
          </p:nvPr>
        </p:nvSpPr>
        <p:spPr/>
        <p:txBody>
          <a:bodyPr/>
          <a:lstStyle/>
          <a:p>
            <a:r>
              <a:rPr lang="en-US" sz="1600" dirty="0"/>
              <a:t>In 2008, after TV </a:t>
            </a:r>
            <a:r>
              <a:rPr lang="en-US" sz="1600" dirty="0" err="1"/>
              <a:t>Cabo</a:t>
            </a:r>
            <a:r>
              <a:rPr lang="en-US" sz="1600" dirty="0"/>
              <a:t> had split off from the incumbent operator, ZON Multimedia first appeared as an independent brand</a:t>
            </a:r>
          </a:p>
          <a:p>
            <a:r>
              <a:rPr lang="en-US" sz="1600" dirty="0" smtClean="0"/>
              <a:t>The </a:t>
            </a:r>
            <a:r>
              <a:rPr lang="en-US" sz="1600" dirty="0"/>
              <a:t>ZON Multimedia business group leads the market in pay TV </a:t>
            </a:r>
            <a:r>
              <a:rPr lang="en-US" sz="1600" dirty="0" smtClean="0"/>
              <a:t>and cinema in </a:t>
            </a:r>
            <a:r>
              <a:rPr lang="en-US" sz="1600" dirty="0"/>
              <a:t>Portugal and is the second largest internet </a:t>
            </a:r>
            <a:r>
              <a:rPr lang="en-US" sz="1600" dirty="0" smtClean="0"/>
              <a:t>provider</a:t>
            </a:r>
          </a:p>
          <a:p>
            <a:r>
              <a:rPr lang="en-US" sz="1600" b="1" dirty="0" smtClean="0"/>
              <a:t>1.6 </a:t>
            </a:r>
            <a:r>
              <a:rPr lang="en-US" sz="1600" b="1" dirty="0"/>
              <a:t>million customers</a:t>
            </a:r>
          </a:p>
          <a:p>
            <a:r>
              <a:rPr lang="en-US" sz="1600" dirty="0" smtClean="0"/>
              <a:t>ZON </a:t>
            </a:r>
            <a:r>
              <a:rPr lang="en-US" sz="1600" dirty="0"/>
              <a:t>operates the largest New Generation Network in Portugal, reaching over three million homes. </a:t>
            </a:r>
            <a:endParaRPr lang="en-US" sz="1600" dirty="0" smtClean="0"/>
          </a:p>
          <a:p>
            <a:r>
              <a:rPr lang="en-US" sz="1600" dirty="0" smtClean="0"/>
              <a:t>Its </a:t>
            </a:r>
            <a:r>
              <a:rPr lang="en-US" sz="1600" dirty="0"/>
              <a:t>210 cinemas make up the largest network in the country and attract almost ten million cinema-goers a </a:t>
            </a:r>
            <a:r>
              <a:rPr lang="en-US" sz="1600" dirty="0" smtClean="0"/>
              <a:t>year.</a:t>
            </a:r>
          </a:p>
          <a:p>
            <a:r>
              <a:rPr lang="en-US" sz="1600" dirty="0" smtClean="0"/>
              <a:t>ZON </a:t>
            </a:r>
            <a:r>
              <a:rPr lang="en-US" sz="1600" dirty="0"/>
              <a:t>Multimedia and its affiliates have approximately </a:t>
            </a:r>
            <a:r>
              <a:rPr lang="en-US" sz="1600" b="1" dirty="0"/>
              <a:t>1,600 </a:t>
            </a:r>
            <a:r>
              <a:rPr lang="en-US" sz="1600" b="1" dirty="0" smtClean="0"/>
              <a:t>employees</a:t>
            </a:r>
            <a:endParaRPr lang="en-US" sz="1600" dirty="0"/>
          </a:p>
        </p:txBody>
      </p:sp>
      <p:pic>
        <p:nvPicPr>
          <p:cNvPr id="9"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extLst>
      <p:ext uri="{BB962C8B-B14F-4D97-AF65-F5344CB8AC3E}">
        <p14:creationId xmlns:p14="http://schemas.microsoft.com/office/powerpoint/2010/main" val="3973064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pt-PT" sz="3600" dirty="0" smtClean="0"/>
              <a:t>Introduction and Motivation</a:t>
            </a:r>
            <a:r>
              <a:rPr lang="pt-PT" sz="3200" dirty="0" smtClean="0"/>
              <a:t/>
            </a:r>
            <a:br>
              <a:rPr lang="pt-PT" sz="3200" dirty="0" smtClean="0"/>
            </a:br>
            <a:r>
              <a:rPr lang="pt-PT" sz="1800" b="1" dirty="0" smtClean="0"/>
              <a:t>ZON </a:t>
            </a:r>
            <a:r>
              <a:rPr lang="pt-PT" sz="1800" b="1" dirty="0" err="1" smtClean="0"/>
              <a:t>Multimedia</a:t>
            </a:r>
            <a:r>
              <a:rPr lang="pt-PT" sz="1800" b="1" dirty="0" smtClean="0"/>
              <a:t> – IT </a:t>
            </a:r>
            <a:r>
              <a:rPr lang="pt-PT" sz="1800" b="1" dirty="0" err="1" smtClean="0"/>
              <a:t>Demand</a:t>
            </a:r>
            <a:r>
              <a:rPr lang="pt-PT" sz="1800" b="1" dirty="0" smtClean="0"/>
              <a:t> Management</a:t>
            </a:r>
            <a:endParaRPr lang="en-US" sz="1800" b="1" dirty="0" smtClean="0"/>
          </a:p>
        </p:txBody>
      </p:sp>
      <p:sp>
        <p:nvSpPr>
          <p:cNvPr id="2" name="Content Placeholder 1"/>
          <p:cNvSpPr>
            <a:spLocks noGrp="1"/>
          </p:cNvSpPr>
          <p:nvPr>
            <p:ph idx="1"/>
          </p:nvPr>
        </p:nvSpPr>
        <p:spPr/>
        <p:txBody>
          <a:bodyPr/>
          <a:lstStyle/>
          <a:p>
            <a:r>
              <a:rPr lang="en-US" sz="1800" dirty="0" smtClean="0"/>
              <a:t>Responsible </a:t>
            </a:r>
            <a:r>
              <a:rPr lang="en-US" sz="1800" dirty="0"/>
              <a:t>for analyzing business needs and using the available resources to provide feasible </a:t>
            </a:r>
            <a:r>
              <a:rPr lang="en-US" sz="1800" dirty="0" smtClean="0"/>
              <a:t>solutions</a:t>
            </a:r>
            <a:endParaRPr lang="en-US" sz="1800" dirty="0"/>
          </a:p>
          <a:p>
            <a:r>
              <a:rPr lang="en-US" sz="1800" dirty="0" smtClean="0"/>
              <a:t>Managed </a:t>
            </a:r>
            <a:r>
              <a:rPr lang="en-US" sz="1800" dirty="0"/>
              <a:t>platforms included those typical of a Telco, e.g. CRM, Integration, Billing, Provisioning, ERP, public and internal </a:t>
            </a:r>
            <a:r>
              <a:rPr lang="en-US" sz="1800" dirty="0" smtClean="0"/>
              <a:t>Portals</a:t>
            </a:r>
          </a:p>
          <a:p>
            <a:r>
              <a:rPr lang="en-US" sz="1800" dirty="0" smtClean="0"/>
              <a:t>A </a:t>
            </a:r>
            <a:r>
              <a:rPr lang="en-US" sz="1800" dirty="0"/>
              <a:t>standard IT </a:t>
            </a:r>
            <a:r>
              <a:rPr lang="en-US" sz="1800" dirty="0" smtClean="0"/>
              <a:t>DM </a:t>
            </a:r>
            <a:r>
              <a:rPr lang="en-US" sz="1800" dirty="0"/>
              <a:t>process that mapped to a classical Software Development </a:t>
            </a:r>
            <a:r>
              <a:rPr lang="en-US" sz="1800" dirty="0" err="1"/>
              <a:t>LifeCycle</a:t>
            </a:r>
            <a:r>
              <a:rPr lang="en-US" sz="1800" dirty="0"/>
              <a:t> (SDLC) was in </a:t>
            </a:r>
            <a:r>
              <a:rPr lang="en-US" sz="1800" dirty="0" smtClean="0"/>
              <a:t>place</a:t>
            </a:r>
            <a:endParaRPr lang="en-US" sz="1800" dirty="0"/>
          </a:p>
          <a:p>
            <a:r>
              <a:rPr lang="en-US" sz="1800" dirty="0" smtClean="0"/>
              <a:t>IT </a:t>
            </a:r>
            <a:r>
              <a:rPr lang="en-US" sz="1800" dirty="0"/>
              <a:t>client units (business and support) jointly created over a thousand project requests per year through this process, ranging from simple changes to full-scale product launches and IT transformations with development effort that amount to hundreds of </a:t>
            </a:r>
            <a:r>
              <a:rPr lang="en-US" sz="1800" dirty="0" smtClean="0"/>
              <a:t>staff-days</a:t>
            </a:r>
          </a:p>
          <a:p>
            <a:r>
              <a:rPr lang="en-US" sz="1800" dirty="0" smtClean="0"/>
              <a:t>The IS support </a:t>
            </a:r>
            <a:r>
              <a:rPr lang="en-US" sz="1800" dirty="0"/>
              <a:t>services annual investment was 18,9 M€ in 2011 [8</a:t>
            </a:r>
            <a:r>
              <a:rPr lang="en-US" sz="1800" dirty="0" smtClean="0"/>
              <a:t>]</a:t>
            </a:r>
            <a:endParaRPr lang="en-US" sz="1800" dirty="0"/>
          </a:p>
          <a:p>
            <a:endParaRPr lang="en-US" sz="1800" dirty="0"/>
          </a:p>
        </p:txBody>
      </p:sp>
      <p:pic>
        <p:nvPicPr>
          <p:cNvPr id="9"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extLst>
      <p:ext uri="{BB962C8B-B14F-4D97-AF65-F5344CB8AC3E}">
        <p14:creationId xmlns:p14="http://schemas.microsoft.com/office/powerpoint/2010/main" val="197023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619250" y="3644900"/>
            <a:ext cx="6192838" cy="2620963"/>
          </a:xfrm>
        </p:spPr>
        <p:txBody>
          <a:bodyPr rtlCol="0">
            <a:normAutofit fontScale="85000" lnSpcReduction="20000"/>
          </a:bodyPr>
          <a:lstStyle/>
          <a:p>
            <a:pPr eaLnBrk="1" fontAlgn="auto" hangingPunct="1">
              <a:spcAft>
                <a:spcPts val="0"/>
              </a:spcAft>
              <a:buFont typeface="Wingdings" pitchFamily="2" charset="2"/>
              <a:buChar char="ü"/>
              <a:defRPr/>
            </a:pPr>
            <a:r>
              <a:rPr lang="pt-PT" dirty="0" smtClean="0"/>
              <a:t>Consolidate business needs</a:t>
            </a:r>
          </a:p>
          <a:p>
            <a:pPr eaLnBrk="1" fontAlgn="auto" hangingPunct="1">
              <a:spcAft>
                <a:spcPts val="0"/>
              </a:spcAft>
              <a:buFont typeface="Wingdings" pitchFamily="2" charset="2"/>
              <a:buChar char="ü"/>
              <a:defRPr/>
            </a:pPr>
            <a:r>
              <a:rPr lang="pt-PT" dirty="0" smtClean="0"/>
              <a:t>Identify and specify solutions</a:t>
            </a:r>
          </a:p>
          <a:p>
            <a:pPr eaLnBrk="1" fontAlgn="auto" hangingPunct="1">
              <a:spcAft>
                <a:spcPts val="0"/>
              </a:spcAft>
              <a:buFont typeface="Wingdings" pitchFamily="2" charset="2"/>
              <a:buChar char="ü"/>
              <a:defRPr/>
            </a:pPr>
            <a:r>
              <a:rPr lang="pt-PT" dirty="0" smtClean="0"/>
              <a:t>Evaluate priorities and cost/benefit</a:t>
            </a:r>
          </a:p>
          <a:p>
            <a:pPr eaLnBrk="1" fontAlgn="auto" hangingPunct="1">
              <a:spcAft>
                <a:spcPts val="0"/>
              </a:spcAft>
              <a:buFont typeface="Wingdings" pitchFamily="2" charset="2"/>
              <a:buChar char="ü"/>
              <a:defRPr/>
            </a:pPr>
            <a:r>
              <a:rPr lang="pt-PT" dirty="0" smtClean="0"/>
              <a:t>Plan according to delivery capacity</a:t>
            </a:r>
          </a:p>
          <a:p>
            <a:pPr eaLnBrk="1" fontAlgn="auto" hangingPunct="1">
              <a:spcAft>
                <a:spcPts val="0"/>
              </a:spcAft>
              <a:buFont typeface="Wingdings" pitchFamily="2" charset="2"/>
              <a:buChar char="ü"/>
              <a:defRPr/>
            </a:pPr>
            <a:r>
              <a:rPr lang="pt-PT" dirty="0" smtClean="0"/>
              <a:t>Hands over to </a:t>
            </a:r>
            <a:r>
              <a:rPr lang="pt-PT" i="1" dirty="0" smtClean="0"/>
              <a:t>Delivery</a:t>
            </a:r>
          </a:p>
          <a:p>
            <a:pPr lvl="1" eaLnBrk="1" fontAlgn="auto" hangingPunct="1">
              <a:spcAft>
                <a:spcPts val="0"/>
              </a:spcAft>
              <a:buFont typeface="Arial" pitchFamily="34" charset="0"/>
              <a:buNone/>
              <a:defRPr/>
            </a:pPr>
            <a:r>
              <a:rPr lang="pt-PT" i="1" dirty="0" smtClean="0"/>
              <a:t>... or not!</a:t>
            </a:r>
            <a:endParaRPr lang="en-US" i="1" dirty="0"/>
          </a:p>
        </p:txBody>
      </p:sp>
      <p:sp>
        <p:nvSpPr>
          <p:cNvPr id="17410" name="Title 1"/>
          <p:cNvSpPr>
            <a:spLocks noGrp="1"/>
          </p:cNvSpPr>
          <p:nvPr>
            <p:ph type="title"/>
          </p:nvPr>
        </p:nvSpPr>
        <p:spPr/>
        <p:txBody>
          <a:bodyPr/>
          <a:lstStyle/>
          <a:p>
            <a:pPr algn="l" eaLnBrk="1" hangingPunct="1"/>
            <a:r>
              <a:rPr lang="pt-PT" sz="3600" dirty="0" smtClean="0"/>
              <a:t>Introduction and Motivation</a:t>
            </a:r>
            <a:r>
              <a:rPr lang="pt-PT" sz="3200" dirty="0" smtClean="0"/>
              <a:t/>
            </a:r>
            <a:br>
              <a:rPr lang="pt-PT" sz="3200" dirty="0" smtClean="0"/>
            </a:br>
            <a:r>
              <a:rPr lang="pt-PT" sz="1800" b="1" dirty="0" smtClean="0"/>
              <a:t>What does IT Demand Management do?</a:t>
            </a:r>
            <a:endParaRPr lang="en-US" sz="1800" b="1" dirty="0" smtClean="0"/>
          </a:p>
        </p:txBody>
      </p:sp>
      <p:pic>
        <p:nvPicPr>
          <p:cNvPr id="17411" name="Picture 2" descr="https://encrypted-tbn0.gstatic.com/images?q=tbn:ANd9GcRbl-X7Xv37pqkoc4_4iffYPSwn0_pBYqnMKsDb7lHLmwRBTrEL"/>
          <p:cNvPicPr>
            <a:picLocks noChangeAspect="1" noChangeArrowheads="1"/>
          </p:cNvPicPr>
          <p:nvPr/>
        </p:nvPicPr>
        <p:blipFill>
          <a:blip r:embed="rId3" cstate="print"/>
          <a:srcRect/>
          <a:stretch>
            <a:fillRect/>
          </a:stretch>
        </p:blipFill>
        <p:spPr bwMode="auto">
          <a:xfrm>
            <a:off x="2940050" y="1587500"/>
            <a:ext cx="1055688" cy="1409700"/>
          </a:xfrm>
          <a:prstGeom prst="rect">
            <a:avLst/>
          </a:prstGeom>
          <a:noFill/>
          <a:ln w="9525">
            <a:noFill/>
            <a:miter lim="800000"/>
            <a:headEnd/>
            <a:tailEnd/>
          </a:ln>
        </p:spPr>
      </p:pic>
      <p:pic>
        <p:nvPicPr>
          <p:cNvPr id="17412" name="Picture 4" descr="https://encrypted-tbn0.gstatic.com/images?q=tbn:ANd9GcSTXRnmgTD0YxjWpmC1k3X8SRiaahgZwtZK5ey1hUWFeZz-3ed1lw"/>
          <p:cNvPicPr>
            <a:picLocks noChangeAspect="1" noChangeArrowheads="1"/>
          </p:cNvPicPr>
          <p:nvPr/>
        </p:nvPicPr>
        <p:blipFill>
          <a:blip r:embed="rId4" cstate="print"/>
          <a:srcRect/>
          <a:stretch>
            <a:fillRect/>
          </a:stretch>
        </p:blipFill>
        <p:spPr bwMode="auto">
          <a:xfrm>
            <a:off x="554038" y="1628775"/>
            <a:ext cx="1930400" cy="1358900"/>
          </a:xfrm>
          <a:prstGeom prst="rect">
            <a:avLst/>
          </a:prstGeom>
          <a:noFill/>
          <a:ln w="9525">
            <a:noFill/>
            <a:miter lim="800000"/>
            <a:headEnd/>
            <a:tailEnd/>
          </a:ln>
        </p:spPr>
      </p:pic>
      <p:pic>
        <p:nvPicPr>
          <p:cNvPr id="17413" name="Picture 8" descr="https://encrypted-tbn3.gstatic.com/images?q=tbn:ANd9GcSGVEVtehvNtO_Dx8nWkHh66XKe3DQaO6lPyPPCArikCq_ydbHmOA"/>
          <p:cNvPicPr>
            <a:picLocks noChangeAspect="1" noChangeArrowheads="1"/>
          </p:cNvPicPr>
          <p:nvPr/>
        </p:nvPicPr>
        <p:blipFill>
          <a:blip r:embed="rId5" cstate="print"/>
          <a:srcRect l="10469"/>
          <a:stretch>
            <a:fillRect/>
          </a:stretch>
        </p:blipFill>
        <p:spPr bwMode="auto">
          <a:xfrm>
            <a:off x="6804025" y="1628775"/>
            <a:ext cx="1847850" cy="1368425"/>
          </a:xfrm>
          <a:prstGeom prst="rect">
            <a:avLst/>
          </a:prstGeom>
          <a:noFill/>
          <a:ln w="9525">
            <a:noFill/>
            <a:miter lim="800000"/>
            <a:headEnd/>
            <a:tailEnd/>
          </a:ln>
        </p:spPr>
      </p:pic>
      <p:pic>
        <p:nvPicPr>
          <p:cNvPr id="17414" name="Picture 2" descr="http://www.rivertoncity.com/img/Image/budgetcalculator.jpg"/>
          <p:cNvPicPr>
            <a:picLocks noChangeAspect="1" noChangeArrowheads="1"/>
          </p:cNvPicPr>
          <p:nvPr/>
        </p:nvPicPr>
        <p:blipFill>
          <a:blip r:embed="rId6" cstate="print"/>
          <a:srcRect l="22514"/>
          <a:stretch>
            <a:fillRect/>
          </a:stretch>
        </p:blipFill>
        <p:spPr bwMode="auto">
          <a:xfrm>
            <a:off x="4397375" y="1628775"/>
            <a:ext cx="1830388" cy="1368425"/>
          </a:xfrm>
          <a:prstGeom prst="rect">
            <a:avLst/>
          </a:prstGeom>
          <a:noFill/>
          <a:ln w="9525">
            <a:noFill/>
            <a:miter lim="800000"/>
            <a:headEnd/>
            <a:tailEnd/>
          </a:ln>
        </p:spPr>
      </p:pic>
      <p:pic>
        <p:nvPicPr>
          <p:cNvPr id="8" name="Picture 5" descr="zon_multimedia"/>
          <p:cNvPicPr>
            <a:picLocks noChangeAspect="1" noChangeArrowheads="1"/>
          </p:cNvPicPr>
          <p:nvPr/>
        </p:nvPicPr>
        <p:blipFill>
          <a:blip r:embed="rId7" cstate="print"/>
          <a:srcRect/>
          <a:stretch>
            <a:fillRect/>
          </a:stretch>
        </p:blipFill>
        <p:spPr bwMode="auto">
          <a:xfrm>
            <a:off x="6659563" y="692696"/>
            <a:ext cx="1979612" cy="879475"/>
          </a:xfrm>
          <a:prstGeom prst="rect">
            <a:avLst/>
          </a:prstGeom>
          <a:noFill/>
          <a:ln w="9525">
            <a:noFill/>
            <a:miter lim="800000"/>
            <a:headEnd/>
            <a:tailEnd/>
          </a:ln>
        </p:spPr>
      </p:pic>
    </p:spTree>
    <p:extLst>
      <p:ext uri="{BB962C8B-B14F-4D97-AF65-F5344CB8AC3E}">
        <p14:creationId xmlns:p14="http://schemas.microsoft.com/office/powerpoint/2010/main" val="5921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3" descr="ANd9GcSt3-ILf1qWNlp0J9z7FRQOcppdAjiiaYuIxlaE8gbNyi8B7FC1"/>
          <p:cNvPicPr>
            <a:picLocks noChangeAspect="1" noChangeArrowheads="1"/>
          </p:cNvPicPr>
          <p:nvPr/>
        </p:nvPicPr>
        <p:blipFill>
          <a:blip r:embed="rId3" cstate="print"/>
          <a:srcRect/>
          <a:stretch>
            <a:fillRect/>
          </a:stretch>
        </p:blipFill>
        <p:spPr bwMode="auto">
          <a:xfrm>
            <a:off x="649288" y="4219575"/>
            <a:ext cx="1150937" cy="1150938"/>
          </a:xfrm>
          <a:prstGeom prst="rect">
            <a:avLst/>
          </a:prstGeom>
          <a:noFill/>
          <a:ln w="9525">
            <a:noFill/>
            <a:miter lim="800000"/>
            <a:headEnd/>
            <a:tailEnd/>
          </a:ln>
        </p:spPr>
      </p:pic>
      <p:graphicFrame>
        <p:nvGraphicFramePr>
          <p:cNvPr id="4" name="Content Placeholder 3"/>
          <p:cNvGraphicFramePr>
            <a:graphicFrameLocks noGrp="1"/>
          </p:cNvGraphicFramePr>
          <p:nvPr>
            <p:ph idx="1"/>
          </p:nvPr>
        </p:nvGraphicFramePr>
        <p:xfrm>
          <a:off x="457200" y="1517699"/>
          <a:ext cx="8229600" cy="1905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p:cNvCxnSpPr/>
          <p:nvPr/>
        </p:nvCxnSpPr>
        <p:spPr>
          <a:xfrm flipV="1">
            <a:off x="1944688" y="3571875"/>
            <a:ext cx="4824412"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44688" y="5011738"/>
            <a:ext cx="4824412" cy="8636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41450" y="4508500"/>
            <a:ext cx="215900" cy="457200"/>
          </a:xfrm>
          <a:prstGeom prst="rect">
            <a:avLst/>
          </a:prstGeom>
          <a:noFill/>
          <a:ln>
            <a:noFill/>
          </a:ln>
        </p:spPr>
        <p:txBody>
          <a:bodyPr>
            <a:spAutoFit/>
          </a:bodyPr>
          <a:lstStyle/>
          <a:p>
            <a:pPr fontAlgn="auto">
              <a:spcBef>
                <a:spcPts val="0"/>
              </a:spcBef>
              <a:spcAft>
                <a:spcPts val="0"/>
              </a:spcAft>
              <a:defRPr/>
            </a:pPr>
            <a:r>
              <a:rPr lang="pt-PT" sz="2400" b="1" dirty="0">
                <a:solidFill>
                  <a:schemeClr val="accent2">
                    <a:lumMod val="75000"/>
                  </a:schemeClr>
                </a:solidFill>
                <a:latin typeface="+mn-lt"/>
              </a:rPr>
              <a:t>!</a:t>
            </a:r>
            <a:endParaRPr lang="en-US" sz="2400" b="1" dirty="0">
              <a:solidFill>
                <a:schemeClr val="accent2">
                  <a:lumMod val="75000"/>
                </a:schemeClr>
              </a:solidFill>
              <a:latin typeface="+mn-lt"/>
            </a:endParaRPr>
          </a:p>
        </p:txBody>
      </p:sp>
      <p:pic>
        <p:nvPicPr>
          <p:cNvPr id="12290" name="Picture 2" descr="https://encrypted-tbn3.gstatic.com/images?q=tbn:ANd9GcT5b_B90Lsf4Stg-WEbZfFyi4eNeGp8Ka3ow9Q4CEDZzAY3W7FASw"/>
          <p:cNvPicPr>
            <a:picLocks noChangeAspect="1" noChangeArrowheads="1"/>
          </p:cNvPicPr>
          <p:nvPr/>
        </p:nvPicPr>
        <p:blipFill>
          <a:blip r:embed="rId9" cstate="print"/>
          <a:srcRect/>
          <a:stretch>
            <a:fillRect/>
          </a:stretch>
        </p:blipFill>
        <p:spPr bwMode="auto">
          <a:xfrm>
            <a:off x="7143750" y="4291013"/>
            <a:ext cx="1965325" cy="1092200"/>
          </a:xfrm>
          <a:prstGeom prst="rect">
            <a:avLst/>
          </a:prstGeom>
          <a:noFill/>
          <a:ln w="9525">
            <a:noFill/>
            <a:miter lim="800000"/>
            <a:headEnd/>
            <a:tailEnd/>
          </a:ln>
        </p:spPr>
      </p:pic>
      <p:sp>
        <p:nvSpPr>
          <p:cNvPr id="14" name="Oval 13"/>
          <p:cNvSpPr/>
          <p:nvPr/>
        </p:nvSpPr>
        <p:spPr>
          <a:xfrm>
            <a:off x="7921625" y="3500438"/>
            <a:ext cx="647700" cy="1150937"/>
          </a:xfrm>
          <a:prstGeom prst="ellipse">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PT" sz="6600" dirty="0">
                <a:solidFill>
                  <a:schemeClr val="accent2">
                    <a:lumMod val="50000"/>
                  </a:schemeClr>
                </a:solidFill>
              </a:rPr>
              <a:t>!</a:t>
            </a:r>
            <a:endParaRPr lang="en-US" sz="6600" dirty="0">
              <a:solidFill>
                <a:schemeClr val="accent2">
                  <a:lumMod val="50000"/>
                </a:schemeClr>
              </a:solidFill>
            </a:endParaRPr>
          </a:p>
        </p:txBody>
      </p:sp>
      <p:pic>
        <p:nvPicPr>
          <p:cNvPr id="16" name="Picture 1221"/>
          <p:cNvPicPr>
            <a:picLocks noChangeAspect="1" noChangeArrowheads="1"/>
          </p:cNvPicPr>
          <p:nvPr/>
        </p:nvPicPr>
        <p:blipFill>
          <a:blip r:embed="rId10" cstate="print"/>
          <a:srcRect/>
          <a:stretch>
            <a:fillRect/>
          </a:stretch>
        </p:blipFill>
        <p:spPr bwMode="auto">
          <a:xfrm>
            <a:off x="3600450" y="4075113"/>
            <a:ext cx="576263" cy="566737"/>
          </a:xfrm>
          <a:prstGeom prst="rect">
            <a:avLst/>
          </a:prstGeom>
          <a:noFill/>
          <a:ln w="9525">
            <a:solidFill>
              <a:schemeClr val="tx1"/>
            </a:solidFill>
            <a:miter lim="800000"/>
            <a:headEnd/>
            <a:tailEnd/>
          </a:ln>
        </p:spPr>
      </p:pic>
      <p:pic>
        <p:nvPicPr>
          <p:cNvPr id="17" name="Picture 9" descr="ANd9GcTydyTxmJRp_tMTlWDI5HLG1vr1acyW8TSp3ecbur-_lZQBckV5uJ4YTuxOQA"/>
          <p:cNvPicPr>
            <a:picLocks noChangeAspect="1" noChangeArrowheads="1"/>
          </p:cNvPicPr>
          <p:nvPr/>
        </p:nvPicPr>
        <p:blipFill>
          <a:blip r:embed="rId11" cstate="print"/>
          <a:srcRect/>
          <a:stretch>
            <a:fillRect/>
          </a:stretch>
        </p:blipFill>
        <p:spPr bwMode="auto">
          <a:xfrm>
            <a:off x="2592388" y="4508500"/>
            <a:ext cx="492125" cy="688975"/>
          </a:xfrm>
          <a:prstGeom prst="rect">
            <a:avLst/>
          </a:prstGeom>
          <a:noFill/>
          <a:ln w="9525">
            <a:solidFill>
              <a:schemeClr val="tx1"/>
            </a:solidFill>
            <a:miter lim="800000"/>
            <a:headEnd/>
            <a:tailEnd/>
          </a:ln>
        </p:spPr>
      </p:pic>
      <p:pic>
        <p:nvPicPr>
          <p:cNvPr id="18" name="Picture 11" descr="soc_gantt_chart11"/>
          <p:cNvPicPr>
            <a:picLocks noChangeAspect="1" noChangeArrowheads="1"/>
          </p:cNvPicPr>
          <p:nvPr/>
        </p:nvPicPr>
        <p:blipFill>
          <a:blip r:embed="rId12" cstate="print"/>
          <a:srcRect/>
          <a:stretch>
            <a:fillRect/>
          </a:stretch>
        </p:blipFill>
        <p:spPr bwMode="auto">
          <a:xfrm>
            <a:off x="4321175" y="4867275"/>
            <a:ext cx="936625" cy="685800"/>
          </a:xfrm>
          <a:prstGeom prst="rect">
            <a:avLst/>
          </a:prstGeom>
          <a:noFill/>
          <a:ln w="9525">
            <a:solidFill>
              <a:schemeClr val="tx1"/>
            </a:solidFill>
            <a:miter lim="800000"/>
            <a:headEnd/>
            <a:tailEnd/>
          </a:ln>
        </p:spPr>
      </p:pic>
      <p:pic>
        <p:nvPicPr>
          <p:cNvPr id="12292" name="Picture 4" descr="https://encrypted-tbn3.gstatic.com/images?q=tbn:ANd9GcTDTR_-RnZK0kkyjp0Iu4WcBkIZmE-r0AhqWY9AGXJTmOUPeIva"/>
          <p:cNvPicPr>
            <a:picLocks noChangeAspect="1" noChangeArrowheads="1"/>
          </p:cNvPicPr>
          <p:nvPr/>
        </p:nvPicPr>
        <p:blipFill>
          <a:blip r:embed="rId13" cstate="print"/>
          <a:srcRect/>
          <a:stretch>
            <a:fillRect/>
          </a:stretch>
        </p:blipFill>
        <p:spPr bwMode="auto">
          <a:xfrm>
            <a:off x="5416550" y="3571875"/>
            <a:ext cx="776288" cy="1028700"/>
          </a:xfrm>
          <a:prstGeom prst="rect">
            <a:avLst/>
          </a:prstGeom>
          <a:noFill/>
          <a:ln w="9525">
            <a:solidFill>
              <a:schemeClr val="tx1"/>
            </a:solidFill>
            <a:miter lim="800000"/>
            <a:headEnd/>
            <a:tailEnd/>
          </a:ln>
        </p:spPr>
      </p:pic>
      <p:pic>
        <p:nvPicPr>
          <p:cNvPr id="12294" name="Picture 6" descr="https://encrypted-tbn0.gstatic.com/images?q=tbn:ANd9GcTnPBS4ZTCi0vEflxM8cJu0c3a2Dh5EyV_osW9L1cRVFGdsYUax4g"/>
          <p:cNvPicPr>
            <a:picLocks noChangeAspect="1" noChangeArrowheads="1"/>
          </p:cNvPicPr>
          <p:nvPr/>
        </p:nvPicPr>
        <p:blipFill>
          <a:blip r:embed="rId14" cstate="print"/>
          <a:srcRect/>
          <a:stretch>
            <a:fillRect/>
          </a:stretch>
        </p:blipFill>
        <p:spPr bwMode="auto">
          <a:xfrm>
            <a:off x="5832475" y="4940300"/>
            <a:ext cx="1274763" cy="712788"/>
          </a:xfrm>
          <a:prstGeom prst="rect">
            <a:avLst/>
          </a:prstGeom>
          <a:noFill/>
          <a:ln w="9525">
            <a:solidFill>
              <a:schemeClr val="tx1"/>
            </a:solidFill>
            <a:miter lim="800000"/>
            <a:headEnd/>
            <a:tailEnd/>
          </a:ln>
        </p:spPr>
      </p:pic>
      <p:sp>
        <p:nvSpPr>
          <p:cNvPr id="19471" name="Rectangle 15"/>
          <p:cNvSpPr>
            <a:spLocks noChangeArrowheads="1"/>
          </p:cNvSpPr>
          <p:nvPr/>
        </p:nvSpPr>
        <p:spPr bwMode="auto">
          <a:xfrm>
            <a:off x="611560" y="6021388"/>
            <a:ext cx="7848872" cy="400110"/>
          </a:xfrm>
          <a:prstGeom prst="rect">
            <a:avLst/>
          </a:prstGeom>
          <a:noFill/>
          <a:ln w="9525">
            <a:noFill/>
            <a:miter lim="800000"/>
            <a:headEnd/>
            <a:tailEnd/>
          </a:ln>
        </p:spPr>
        <p:txBody>
          <a:bodyPr wrap="square">
            <a:spAutoFit/>
          </a:bodyPr>
          <a:lstStyle/>
          <a:p>
            <a:r>
              <a:rPr lang="pt-PT" sz="2000" b="1" dirty="0" smtClean="0"/>
              <a:t>What is the value generated by a particular IT asset at runtime?</a:t>
            </a:r>
            <a:endParaRPr lang="en-GB" sz="2000" b="1" dirty="0"/>
          </a:p>
        </p:txBody>
      </p:sp>
      <p:sp>
        <p:nvSpPr>
          <p:cNvPr id="21" name="Title 1"/>
          <p:cNvSpPr>
            <a:spLocks noGrp="1"/>
          </p:cNvSpPr>
          <p:nvPr>
            <p:ph type="title"/>
          </p:nvPr>
        </p:nvSpPr>
        <p:spPr>
          <a:xfrm>
            <a:off x="457200" y="457200"/>
            <a:ext cx="8229600" cy="1371600"/>
          </a:xfrm>
        </p:spPr>
        <p:txBody>
          <a:bodyPr/>
          <a:lstStyle/>
          <a:p>
            <a:pPr algn="l" eaLnBrk="1" hangingPunct="1"/>
            <a:r>
              <a:rPr lang="pt-PT" sz="3600" dirty="0" smtClean="0"/>
              <a:t>Introduction and Motivation</a:t>
            </a:r>
            <a:r>
              <a:rPr lang="pt-PT" sz="3200" dirty="0" smtClean="0"/>
              <a:t/>
            </a:r>
            <a:br>
              <a:rPr lang="pt-PT" sz="3200" dirty="0" smtClean="0"/>
            </a:br>
            <a:r>
              <a:rPr lang="pt-PT" sz="1800" b="1" dirty="0" smtClean="0"/>
              <a:t>IT Demand Management process</a:t>
            </a:r>
            <a:endParaRPr lang="en-US" sz="1800" b="1" dirty="0" smtClean="0"/>
          </a:p>
        </p:txBody>
      </p:sp>
      <p:pic>
        <p:nvPicPr>
          <p:cNvPr id="19" name="Picture 5" descr="zon_multimedia"/>
          <p:cNvPicPr>
            <a:picLocks noChangeAspect="1" noChangeArrowheads="1"/>
          </p:cNvPicPr>
          <p:nvPr/>
        </p:nvPicPr>
        <p:blipFill>
          <a:blip r:embed="rId15" cstate="print"/>
          <a:srcRect/>
          <a:stretch>
            <a:fillRect/>
          </a:stretch>
        </p:blipFill>
        <p:spPr bwMode="auto">
          <a:xfrm>
            <a:off x="6659563" y="620688"/>
            <a:ext cx="1979612" cy="879475"/>
          </a:xfrm>
          <a:prstGeom prst="rect">
            <a:avLst/>
          </a:prstGeom>
          <a:noFill/>
          <a:ln w="9525">
            <a:noFill/>
            <a:miter lim="800000"/>
            <a:headEnd/>
            <a:tailEnd/>
          </a:ln>
        </p:spPr>
      </p:pic>
    </p:spTree>
    <p:extLst>
      <p:ext uri="{BB962C8B-B14F-4D97-AF65-F5344CB8AC3E}">
        <p14:creationId xmlns:p14="http://schemas.microsoft.com/office/powerpoint/2010/main" val="2251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4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457200"/>
            <a:ext cx="8229600" cy="1371600"/>
          </a:xfrm>
        </p:spPr>
        <p:txBody>
          <a:bodyPr/>
          <a:lstStyle/>
          <a:p>
            <a:pPr algn="l" eaLnBrk="1" hangingPunct="1"/>
            <a:r>
              <a:rPr lang="pt-PT" sz="3600" dirty="0" smtClean="0"/>
              <a:t>Introduction and Motivation</a:t>
            </a:r>
            <a:r>
              <a:rPr lang="pt-PT" sz="3200" dirty="0" smtClean="0"/>
              <a:t/>
            </a:r>
            <a:br>
              <a:rPr lang="pt-PT" sz="3200" dirty="0" smtClean="0"/>
            </a:br>
            <a:r>
              <a:rPr lang="pt-PT" sz="1800" b="1" dirty="0" smtClean="0"/>
              <a:t>IT Demand Management </a:t>
            </a:r>
            <a:r>
              <a:rPr lang="pt-PT" sz="1800" b="1" dirty="0" err="1" smtClean="0"/>
              <a:t>process</a:t>
            </a:r>
            <a:r>
              <a:rPr lang="pt-PT" sz="1800" b="1" dirty="0" smtClean="0"/>
              <a:t> - </a:t>
            </a:r>
            <a:r>
              <a:rPr lang="pt-PT" sz="1800" b="1" dirty="0" err="1" smtClean="0"/>
              <a:t>Issues</a:t>
            </a:r>
            <a:endParaRPr lang="en-US" sz="1800" b="1" dirty="0" smtClean="0"/>
          </a:p>
        </p:txBody>
      </p:sp>
      <p:sp>
        <p:nvSpPr>
          <p:cNvPr id="2" name="Content Placeholder 1"/>
          <p:cNvSpPr>
            <a:spLocks noGrp="1"/>
          </p:cNvSpPr>
          <p:nvPr>
            <p:ph idx="1"/>
          </p:nvPr>
        </p:nvSpPr>
        <p:spPr/>
        <p:txBody>
          <a:bodyPr/>
          <a:lstStyle/>
          <a:p>
            <a:pPr lvl="0"/>
            <a:r>
              <a:rPr lang="en-US" sz="1800" dirty="0" smtClean="0"/>
              <a:t>Problems/opportunities </a:t>
            </a:r>
            <a:r>
              <a:rPr lang="en-US" sz="1800" dirty="0"/>
              <a:t>were not clear and direct implementation of solutions was requested from </a:t>
            </a:r>
            <a:r>
              <a:rPr lang="en-US" sz="1800" dirty="0" smtClean="0"/>
              <a:t>IT</a:t>
            </a:r>
            <a:endParaRPr lang="en-US" sz="1800" dirty="0"/>
          </a:p>
          <a:p>
            <a:pPr lvl="0"/>
            <a:r>
              <a:rPr lang="en-US" sz="1800" dirty="0"/>
              <a:t>Prioritization of projects was casuistic and used criteria were </a:t>
            </a:r>
            <a:r>
              <a:rPr lang="en-US" sz="1800" dirty="0" smtClean="0"/>
              <a:t>opaque</a:t>
            </a:r>
            <a:endParaRPr lang="en-US" sz="1800" dirty="0"/>
          </a:p>
          <a:p>
            <a:pPr lvl="0"/>
            <a:r>
              <a:rPr lang="en-US" sz="1800" dirty="0"/>
              <a:t>A large number of projects went through detailed and time-consuming specification and only after an estimate by the development team was it possible to evaluate the merit of the </a:t>
            </a:r>
            <a:r>
              <a:rPr lang="en-US" sz="1800" dirty="0" smtClean="0"/>
              <a:t>project</a:t>
            </a:r>
            <a:endParaRPr lang="en-US" sz="1800" dirty="0"/>
          </a:p>
          <a:p>
            <a:pPr lvl="0"/>
            <a:r>
              <a:rPr lang="en-US" sz="1800" dirty="0" smtClean="0"/>
              <a:t>Project </a:t>
            </a:r>
            <a:r>
              <a:rPr lang="en-US" sz="1800" dirty="0"/>
              <a:t>backlog amounting to half the new project </a:t>
            </a:r>
            <a:r>
              <a:rPr lang="en-US" sz="1800" dirty="0" smtClean="0"/>
              <a:t>requests/year</a:t>
            </a:r>
            <a:endParaRPr lang="en-US" sz="1800" dirty="0"/>
          </a:p>
          <a:p>
            <a:pPr lvl="0"/>
            <a:r>
              <a:rPr lang="en-US" sz="1800" dirty="0"/>
              <a:t>The capacity issue led to ageing and dated solution </a:t>
            </a:r>
            <a:r>
              <a:rPr lang="en-US" sz="1800" dirty="0" smtClean="0"/>
              <a:t>specifications</a:t>
            </a:r>
            <a:endParaRPr lang="en-US" sz="1800" dirty="0"/>
          </a:p>
          <a:p>
            <a:pPr lvl="0"/>
            <a:r>
              <a:rPr lang="en-US" sz="1800" dirty="0"/>
              <a:t>Investment control and visibility: IT was mostly seen as a cost </a:t>
            </a:r>
            <a:r>
              <a:rPr lang="en-US" sz="1800" dirty="0" smtClean="0"/>
              <a:t>center</a:t>
            </a:r>
            <a:endParaRPr lang="en-US" sz="1800" dirty="0"/>
          </a:p>
          <a:p>
            <a:r>
              <a:rPr lang="en-US" sz="1800" dirty="0"/>
              <a:t>Solution design: </a:t>
            </a:r>
            <a:r>
              <a:rPr lang="en-US" sz="1800" b="1" dirty="0"/>
              <a:t>ROI imbalances</a:t>
            </a:r>
            <a:r>
              <a:rPr lang="en-US" sz="1800" dirty="0"/>
              <a:t> were found at solution component level, i.e., </a:t>
            </a:r>
            <a:r>
              <a:rPr lang="en-US" sz="1800" dirty="0" smtClean="0"/>
              <a:t>their </a:t>
            </a:r>
            <a:r>
              <a:rPr lang="en-US" sz="1800" dirty="0"/>
              <a:t>contribution to the benefits was </a:t>
            </a:r>
            <a:r>
              <a:rPr lang="en-US" sz="1800" b="1" dirty="0"/>
              <a:t>unknown</a:t>
            </a:r>
            <a:r>
              <a:rPr lang="en-US" sz="1800" dirty="0"/>
              <a:t> or </a:t>
            </a:r>
            <a:r>
              <a:rPr lang="en-US" sz="1800" b="1" dirty="0" smtClean="0"/>
              <a:t>unjustifiable</a:t>
            </a:r>
            <a:endParaRPr lang="en-US" sz="1800" b="1" dirty="0"/>
          </a:p>
        </p:txBody>
      </p:sp>
      <p:pic>
        <p:nvPicPr>
          <p:cNvPr id="19" name="Picture 5" descr="zon_multimedia"/>
          <p:cNvPicPr>
            <a:picLocks noChangeAspect="1" noChangeArrowheads="1"/>
          </p:cNvPicPr>
          <p:nvPr/>
        </p:nvPicPr>
        <p:blipFill>
          <a:blip r:embed="rId3" cstate="print"/>
          <a:srcRect/>
          <a:stretch>
            <a:fillRect/>
          </a:stretch>
        </p:blipFill>
        <p:spPr bwMode="auto">
          <a:xfrm>
            <a:off x="6659563" y="749300"/>
            <a:ext cx="1979612" cy="879475"/>
          </a:xfrm>
          <a:prstGeom prst="rect">
            <a:avLst/>
          </a:prstGeom>
          <a:noFill/>
          <a:ln w="9525">
            <a:noFill/>
            <a:miter lim="800000"/>
            <a:headEnd/>
            <a:tailEnd/>
          </a:ln>
        </p:spPr>
      </p:pic>
    </p:spTree>
    <p:extLst>
      <p:ext uri="{BB962C8B-B14F-4D97-AF65-F5344CB8AC3E}">
        <p14:creationId xmlns:p14="http://schemas.microsoft.com/office/powerpoint/2010/main" val="1679799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40031</TotalTime>
  <Words>5301</Words>
  <Application>Microsoft Office PowerPoint</Application>
  <PresentationFormat>On-screen Show (4:3)</PresentationFormat>
  <Paragraphs>530</Paragraphs>
  <Slides>49</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Pixel</vt:lpstr>
      <vt:lpstr>Bitmap Image</vt:lpstr>
      <vt:lpstr>Visio</vt:lpstr>
      <vt:lpstr>       Value-oriented Enterprise Engineering Uncovering the rationale behind organization components</vt:lpstr>
      <vt:lpstr>Agenda</vt:lpstr>
      <vt:lpstr>PowerPoint Presentation</vt:lpstr>
      <vt:lpstr>Introduction and Motivation</vt:lpstr>
      <vt:lpstr>Introduction and Motivation ZON Multimedia</vt:lpstr>
      <vt:lpstr>Introduction and Motivation ZON Multimedia – IT Demand Management</vt:lpstr>
      <vt:lpstr>Introduction and Motivation What does IT Demand Management do?</vt:lpstr>
      <vt:lpstr>Introduction and Motivation IT Demand Management process</vt:lpstr>
      <vt:lpstr>Introduction and Motivation IT Demand Management process - Issues</vt:lpstr>
      <vt:lpstr>PowerPoint Presentation</vt:lpstr>
      <vt:lpstr>PowerPoint Presentation</vt:lpstr>
      <vt:lpstr>Problem Statement Remote Internet support Example – Rationale?</vt:lpstr>
      <vt:lpstr>Problem Statement Main issues</vt:lpstr>
      <vt:lpstr>Problem Statement System Development Continuum</vt:lpstr>
      <vt:lpstr>Problem Statement Summary</vt:lpstr>
      <vt:lpstr>Approach Methodolody - Design Science Research</vt:lpstr>
      <vt:lpstr>Related Work Benefits Management</vt:lpstr>
      <vt:lpstr>Related Work Benefits Management - BDN</vt:lpstr>
      <vt:lpstr>Related Work e3Value</vt:lpstr>
      <vt:lpstr>Related Work DEMO</vt:lpstr>
      <vt:lpstr>Solution Proposal Overview and Developed Artifacts</vt:lpstr>
      <vt:lpstr>Solution Proposal - Ontology e3Value and DEMO integration Ontology</vt:lpstr>
      <vt:lpstr>Solution Proposal - Ontology Integration Ontology :: Aligning Actors + Value Transaction</vt:lpstr>
      <vt:lpstr>Solution Proposal - Ontology Integration Ontology :: Demand / Offer definition</vt:lpstr>
      <vt:lpstr>PowerPoint Presentation</vt:lpstr>
      <vt:lpstr>PowerPoint Presentation</vt:lpstr>
      <vt:lpstr>PowerPoint Presentation</vt:lpstr>
      <vt:lpstr>VoSDP – Instantiation I. Establish Problem</vt:lpstr>
      <vt:lpstr>PowerPoint Presentation</vt:lpstr>
      <vt:lpstr>PowerPoint Presentation</vt:lpstr>
      <vt:lpstr>PowerPoint Presentation</vt:lpstr>
      <vt:lpstr>PowerPoint Presentation</vt:lpstr>
      <vt:lpstr>Practical Application Challenges and preliminary Results</vt:lpstr>
      <vt:lpstr>Practical Application Results</vt:lpstr>
      <vt:lpstr>Practical Application Results</vt:lpstr>
      <vt:lpstr>Practical Application Results</vt:lpstr>
      <vt:lpstr>Practical Application Results – additional contribution</vt:lpstr>
      <vt:lpstr>Contributions &amp; conclusion</vt:lpstr>
      <vt:lpstr>Questions?</vt:lpstr>
      <vt:lpstr>- Support Slides -</vt:lpstr>
      <vt:lpstr>Approach Mindset</vt:lpstr>
      <vt:lpstr>PowerPoint Presentation</vt:lpstr>
      <vt:lpstr>Generic System Development Process Overview</vt:lpstr>
      <vt:lpstr>PowerPoint Presentation</vt:lpstr>
      <vt:lpstr>Related Work Analysis Archimate, Business Modeling and Requirements Engineering</vt:lpstr>
      <vt:lpstr>Solution Proposal - Ontology DEMO Ontology Summary</vt:lpstr>
      <vt:lpstr>Solution Proposal - Ontology e3Value Ontology Summary</vt:lpstr>
      <vt:lpstr>Introduction and Motivation  Practical Background</vt:lpstr>
      <vt:lpstr>Introduction and Motivation  Practical Background – Main activities and Value driver</vt:lpstr>
    </vt:vector>
  </TitlesOfParts>
  <Company>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System Development Process</dc:title>
  <dc:creator>João Marques Pombinho</dc:creator>
  <cp:lastModifiedBy>João Pedro Pombinho</cp:lastModifiedBy>
  <cp:revision>273</cp:revision>
  <dcterms:created xsi:type="dcterms:W3CDTF">2011-04-14T00:27:44Z</dcterms:created>
  <dcterms:modified xsi:type="dcterms:W3CDTF">2013-05-15T07:31:58Z</dcterms:modified>
</cp:coreProperties>
</file>